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60"/>
  </p:notesMasterIdLst>
  <p:sldIdLst>
    <p:sldId id="257" r:id="rId2"/>
    <p:sldId id="1056" r:id="rId3"/>
    <p:sldId id="1057" r:id="rId4"/>
    <p:sldId id="932" r:id="rId5"/>
    <p:sldId id="933" r:id="rId6"/>
    <p:sldId id="934" r:id="rId7"/>
    <p:sldId id="783" r:id="rId8"/>
    <p:sldId id="1150" r:id="rId9"/>
    <p:sldId id="1151" r:id="rId10"/>
    <p:sldId id="1203" r:id="rId11"/>
    <p:sldId id="1204" r:id="rId12"/>
    <p:sldId id="1205" r:id="rId13"/>
    <p:sldId id="1206" r:id="rId14"/>
    <p:sldId id="1207" r:id="rId15"/>
    <p:sldId id="1169" r:id="rId16"/>
    <p:sldId id="1182" r:id="rId17"/>
    <p:sldId id="1172" r:id="rId18"/>
    <p:sldId id="1152" r:id="rId19"/>
    <p:sldId id="1153" r:id="rId20"/>
    <p:sldId id="1154" r:id="rId21"/>
    <p:sldId id="1155" r:id="rId22"/>
    <p:sldId id="1156" r:id="rId23"/>
    <p:sldId id="1157" r:id="rId24"/>
    <p:sldId id="1173" r:id="rId25"/>
    <p:sldId id="1177" r:id="rId26"/>
    <p:sldId id="1179" r:id="rId27"/>
    <p:sldId id="1180" r:id="rId28"/>
    <p:sldId id="1181" r:id="rId29"/>
    <p:sldId id="1183" r:id="rId30"/>
    <p:sldId id="1184" r:id="rId31"/>
    <p:sldId id="1187" r:id="rId32"/>
    <p:sldId id="1201" r:id="rId33"/>
    <p:sldId id="1202" r:id="rId34"/>
    <p:sldId id="1199" r:id="rId35"/>
    <p:sldId id="1200" r:id="rId36"/>
    <p:sldId id="1185" r:id="rId37"/>
    <p:sldId id="1163" r:id="rId38"/>
    <p:sldId id="1164" r:id="rId39"/>
    <p:sldId id="1159" r:id="rId40"/>
    <p:sldId id="1160" r:id="rId41"/>
    <p:sldId id="1161" r:id="rId42"/>
    <p:sldId id="1162" r:id="rId43"/>
    <p:sldId id="1186" r:id="rId44"/>
    <p:sldId id="1165" r:id="rId45"/>
    <p:sldId id="1166" r:id="rId46"/>
    <p:sldId id="1167" r:id="rId47"/>
    <p:sldId id="1188" r:id="rId48"/>
    <p:sldId id="1191" r:id="rId49"/>
    <p:sldId id="1197" r:id="rId50"/>
    <p:sldId id="1193" r:id="rId51"/>
    <p:sldId id="1168" r:id="rId52"/>
    <p:sldId id="939" r:id="rId53"/>
    <p:sldId id="957" r:id="rId54"/>
    <p:sldId id="958" r:id="rId55"/>
    <p:sldId id="959" r:id="rId56"/>
    <p:sldId id="1189" r:id="rId57"/>
    <p:sldId id="1190" r:id="rId58"/>
    <p:sldId id="1176" r:id="rId59"/>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TA TRIVELLA"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99"/>
    <a:srgbClr val="0066FF"/>
    <a:srgbClr val="B08600"/>
    <a:srgbClr val="D09E00"/>
    <a:srgbClr val="B5270B"/>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3772" autoAdjust="0"/>
  </p:normalViewPr>
  <p:slideViewPr>
    <p:cSldViewPr>
      <p:cViewPr>
        <p:scale>
          <a:sx n="89" d="100"/>
          <a:sy n="89" d="100"/>
        </p:scale>
        <p:origin x="-1020" y="36"/>
      </p:cViewPr>
      <p:guideLst>
        <p:guide orient="horz" pos="2160"/>
        <p:guide pos="2880"/>
      </p:guideLst>
    </p:cSldViewPr>
  </p:slideViewPr>
  <p:outlineViewPr>
    <p:cViewPr>
      <p:scale>
        <a:sx n="33" d="100"/>
        <a:sy n="33" d="100"/>
      </p:scale>
      <p:origin x="0" y="640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it-IT"/>
          </a:p>
        </p:txBody>
      </p:sp>
      <p:sp>
        <p:nvSpPr>
          <p:cNvPr id="141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it-IT"/>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141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it-IT"/>
          </a:p>
        </p:txBody>
      </p:sp>
      <p:sp>
        <p:nvSpPr>
          <p:cNvPr id="141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9D3E6BDD-3ED8-4CE8-B189-CF4FCB70D9F5}" type="slidenum">
              <a:rPr lang="it-IT"/>
              <a:pPr>
                <a:defRPr/>
              </a:pPr>
              <a:t>‹#›</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immagine diapositiva 1"/>
          <p:cNvSpPr>
            <a:spLocks noGrp="1" noRot="1" noChangeAspect="1" noTextEdit="1"/>
          </p:cNvSpPr>
          <p:nvPr>
            <p:ph type="sldImg"/>
          </p:nvPr>
        </p:nvSpPr>
        <p:spPr>
          <a:ln/>
        </p:spPr>
      </p:sp>
      <p:sp>
        <p:nvSpPr>
          <p:cNvPr id="16386" name="Segnaposto note 2"/>
          <p:cNvSpPr>
            <a:spLocks noGrp="1"/>
          </p:cNvSpPr>
          <p:nvPr>
            <p:ph type="body" idx="1"/>
          </p:nvPr>
        </p:nvSpPr>
        <p:spPr>
          <a:noFill/>
          <a:ln/>
        </p:spPr>
        <p:txBody>
          <a:bodyPr/>
          <a:lstStyle/>
          <a:p>
            <a:pPr eaLnBrk="1" hangingPunct="1"/>
            <a:endParaRPr lang="it-IT" smtClean="0"/>
          </a:p>
        </p:txBody>
      </p:sp>
      <p:sp>
        <p:nvSpPr>
          <p:cNvPr id="16387"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91527" tIns="45764" rIns="91527" bIns="45764" anchor="b"/>
          <a:lstStyle/>
          <a:p>
            <a:pPr algn="r"/>
            <a:fld id="{51267789-409F-4E1D-A7B0-64C375066BED}" type="slidenum">
              <a:rPr lang="it-IT" sz="1200"/>
              <a:pPr algn="r"/>
              <a:t>2</a:t>
            </a:fld>
            <a:endParaRPr lang="it-IT"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fld id="{956397C8-1FE6-42B0-9C33-FADD5C549A1F}" type="slidenum">
              <a:rPr lang="it-IT" smtClean="0">
                <a:cs typeface="Arial" charset="0"/>
              </a:rPr>
              <a:pPr/>
              <a:t>33</a:t>
            </a:fld>
            <a:endParaRPr lang="it-IT" smtClean="0">
              <a:cs typeface="Arial" charset="0"/>
            </a:endParaRPr>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p:spPr>
        <p:txBody>
          <a:bodyPr/>
          <a:lstStyle/>
          <a:p>
            <a:fld id="{50ADA167-E861-4ECB-A31B-FEABBFF544B0}" type="slidenum">
              <a:rPr lang="it-IT" smtClean="0">
                <a:cs typeface="Arial" charset="0"/>
              </a:rPr>
              <a:pPr/>
              <a:t>34</a:t>
            </a:fld>
            <a:endParaRPr lang="it-IT" smtClean="0">
              <a:cs typeface="Arial" charset="0"/>
            </a:endParaRP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p:spPr>
        <p:txBody>
          <a:bodyPr/>
          <a:lstStyle/>
          <a:p>
            <a:fld id="{FD2745B1-E02A-496F-B20F-FA81EEA14C7A}" type="slidenum">
              <a:rPr lang="it-IT" smtClean="0">
                <a:cs typeface="Arial" charset="0"/>
              </a:rPr>
              <a:pPr/>
              <a:t>35</a:t>
            </a:fld>
            <a:endParaRPr lang="it-IT" smtClean="0">
              <a:cs typeface="Arial" charset="0"/>
            </a:endParaRPr>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p:spPr>
        <p:txBody>
          <a:bodyPr/>
          <a:lstStyle/>
          <a:p>
            <a:fld id="{9E6C386D-5085-40DC-9AF6-7C6FAF2A1F86}" type="slidenum">
              <a:rPr lang="it-IT" smtClean="0">
                <a:cs typeface="Arial" charset="0"/>
              </a:rPr>
              <a:pPr/>
              <a:t>48</a:t>
            </a:fld>
            <a:endParaRPr lang="it-IT" smtClean="0">
              <a:cs typeface="Arial" charset="0"/>
            </a:endParaRPr>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p:spPr>
        <p:txBody>
          <a:bodyPr/>
          <a:lstStyle/>
          <a:p>
            <a:fld id="{029321E4-8720-4AE8-A997-E9857EC27CD0}" type="slidenum">
              <a:rPr lang="it-IT" smtClean="0">
                <a:cs typeface="Arial" charset="0"/>
              </a:rPr>
              <a:pPr/>
              <a:t>49</a:t>
            </a:fld>
            <a:endParaRPr lang="it-IT" smtClean="0">
              <a:cs typeface="Arial" charset="0"/>
            </a:endParaRPr>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p:spPr>
        <p:txBody>
          <a:bodyPr/>
          <a:lstStyle/>
          <a:p>
            <a:fld id="{0B2ECBFD-45C5-44D3-A457-A72DF7490810}" type="slidenum">
              <a:rPr lang="it-IT" smtClean="0">
                <a:cs typeface="Arial" charset="0"/>
              </a:rPr>
              <a:pPr/>
              <a:t>50</a:t>
            </a:fld>
            <a:endParaRPr lang="it-IT" smtClean="0">
              <a:cs typeface="Arial" charset="0"/>
            </a:endParaRPr>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9"/>
          <p:cNvSpPr>
            <a:spLocks noGrp="1" noChangeArrowheads="1"/>
          </p:cNvSpPr>
          <p:nvPr>
            <p:ph type="sldNum" sz="quarter" idx="5"/>
          </p:nvPr>
        </p:nvSpPr>
        <p:spPr>
          <a:noFill/>
        </p:spPr>
        <p:txBody>
          <a:bodyPr/>
          <a:lstStyle/>
          <a:p>
            <a:fld id="{EAD24C8B-8F1F-4D0E-B1A7-F7BB397C45DC}" type="slidenum">
              <a:rPr lang="it-IT" smtClean="0">
                <a:cs typeface="Arial" charset="0"/>
              </a:rPr>
              <a:pPr/>
              <a:t>58</a:t>
            </a:fld>
            <a:endParaRPr lang="it-IT" smtClean="0">
              <a:cs typeface="Arial" charset="0"/>
            </a:endParaRPr>
          </a:p>
        </p:txBody>
      </p:sp>
      <p:sp>
        <p:nvSpPr>
          <p:cNvPr id="89091" name="Text Box 1"/>
          <p:cNvSpPr txBox="1">
            <a:spLocks noChangeArrowheads="1"/>
          </p:cNvSpPr>
          <p:nvPr/>
        </p:nvSpPr>
        <p:spPr bwMode="auto">
          <a:xfrm>
            <a:off x="2143125" y="695325"/>
            <a:ext cx="2573338" cy="3429000"/>
          </a:xfrm>
          <a:prstGeom prst="rect">
            <a:avLst/>
          </a:prstGeom>
          <a:solidFill>
            <a:srgbClr val="FFFFFF"/>
          </a:solidFill>
          <a:ln w="9360">
            <a:solidFill>
              <a:srgbClr val="000000"/>
            </a:solidFill>
            <a:miter lim="800000"/>
            <a:headEnd/>
            <a:tailEnd/>
          </a:ln>
        </p:spPr>
        <p:txBody>
          <a:bodyPr wrap="none" anchor="ctr"/>
          <a:lstStyle/>
          <a:p>
            <a:endParaRPr lang="it-IT"/>
          </a:p>
        </p:txBody>
      </p:sp>
      <p:sp>
        <p:nvSpPr>
          <p:cNvPr id="89092" name="Rectangle 2"/>
          <p:cNvSpPr txBox="1">
            <a:spLocks noGrp="1" noChangeArrowheads="1"/>
          </p:cNvSpPr>
          <p:nvPr>
            <p:ph type="body"/>
          </p:nvPr>
        </p:nvSpPr>
        <p:spPr>
          <a:xfrm>
            <a:off x="687388" y="4343400"/>
            <a:ext cx="5483225" cy="4114800"/>
          </a:xfrm>
          <a:noFill/>
          <a:ln/>
        </p:spPr>
        <p:txBody>
          <a:bodyPr wrap="none" anchor="ctr"/>
          <a:lstStyle/>
          <a:p>
            <a:pPr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egnaposto immagine diapositiva 1"/>
          <p:cNvSpPr>
            <a:spLocks noGrp="1" noRot="1" noChangeAspect="1" noTextEdit="1"/>
          </p:cNvSpPr>
          <p:nvPr>
            <p:ph type="sldImg"/>
          </p:nvPr>
        </p:nvSpPr>
        <p:spPr>
          <a:ln/>
        </p:spPr>
      </p:sp>
      <p:sp>
        <p:nvSpPr>
          <p:cNvPr id="21506" name="Segnaposto note 2"/>
          <p:cNvSpPr>
            <a:spLocks noGrp="1"/>
          </p:cNvSpPr>
          <p:nvPr>
            <p:ph type="body" idx="1"/>
          </p:nvPr>
        </p:nvSpPr>
        <p:spPr>
          <a:noFill/>
          <a:ln/>
        </p:spPr>
        <p:txBody>
          <a:bodyPr/>
          <a:lstStyle/>
          <a:p>
            <a:pPr eaLnBrk="1" hangingPunct="1">
              <a:spcBef>
                <a:spcPct val="0"/>
              </a:spcBef>
            </a:pPr>
            <a:endParaRPr lang="it-IT" smtClean="0">
              <a:ea typeface="MS PGothic" pitchFamily="34" charset="-128"/>
            </a:endParaRPr>
          </a:p>
        </p:txBody>
      </p:sp>
      <p:sp>
        <p:nvSpPr>
          <p:cNvPr id="21507" name="Segnaposto numero diapositiva 3"/>
          <p:cNvSpPr>
            <a:spLocks noGrp="1"/>
          </p:cNvSpPr>
          <p:nvPr>
            <p:ph type="sldNum" sz="quarter" idx="5"/>
          </p:nvPr>
        </p:nvSpPr>
        <p:spPr>
          <a:noFill/>
        </p:spPr>
        <p:txBody>
          <a:bodyPr/>
          <a:lstStyle/>
          <a:p>
            <a:pPr defTabSz="874713"/>
            <a:fld id="{6788CB37-83F1-4A76-AB64-5D2E3E60D9CC}" type="slidenum">
              <a:rPr lang="it-IT" sz="1100" smtClean="0">
                <a:latin typeface="Times" pitchFamily="18" charset="0"/>
                <a:ea typeface="MS PGothic" pitchFamily="34" charset="-128"/>
                <a:cs typeface="Arial" charset="0"/>
              </a:rPr>
              <a:pPr defTabSz="874713"/>
              <a:t>6</a:t>
            </a:fld>
            <a:endParaRPr lang="it-IT" sz="1100" smtClean="0">
              <a:latin typeface="Times" pitchFamily="18" charset="0"/>
              <a:ea typeface="MS PGothic" pitchFamily="34" charset="-128"/>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9"/>
          <p:cNvSpPr>
            <a:spLocks noGrp="1" noChangeArrowheads="1"/>
          </p:cNvSpPr>
          <p:nvPr>
            <p:ph type="sldNum" sz="quarter" idx="5"/>
          </p:nvPr>
        </p:nvSpPr>
        <p:spPr>
          <a:noFill/>
        </p:spPr>
        <p:txBody>
          <a:bodyPr/>
          <a:lstStyle/>
          <a:p>
            <a:fld id="{B51812BE-B969-43E2-BCF9-5C393614EF4D}" type="slidenum">
              <a:rPr lang="it-IT" smtClean="0">
                <a:cs typeface="Arial" charset="0"/>
              </a:rPr>
              <a:pPr/>
              <a:t>14</a:t>
            </a:fld>
            <a:endParaRPr lang="it-IT" smtClean="0">
              <a:cs typeface="Arial" charset="0"/>
            </a:endParaRPr>
          </a:p>
        </p:txBody>
      </p:sp>
      <p:sp>
        <p:nvSpPr>
          <p:cNvPr id="30723" name="Text Box 1"/>
          <p:cNvSpPr txBox="1">
            <a:spLocks noChangeArrowheads="1"/>
          </p:cNvSpPr>
          <p:nvPr/>
        </p:nvSpPr>
        <p:spPr bwMode="auto">
          <a:xfrm>
            <a:off x="2143125" y="695325"/>
            <a:ext cx="2573338" cy="3429000"/>
          </a:xfrm>
          <a:prstGeom prst="rect">
            <a:avLst/>
          </a:prstGeom>
          <a:solidFill>
            <a:srgbClr val="FFFFFF"/>
          </a:solidFill>
          <a:ln w="9360">
            <a:solidFill>
              <a:srgbClr val="000000"/>
            </a:solidFill>
            <a:miter lim="800000"/>
            <a:headEnd/>
            <a:tailEnd/>
          </a:ln>
        </p:spPr>
        <p:txBody>
          <a:bodyPr wrap="none" anchor="ctr"/>
          <a:lstStyle/>
          <a:p>
            <a:endParaRPr lang="it-IT"/>
          </a:p>
        </p:txBody>
      </p:sp>
      <p:sp>
        <p:nvSpPr>
          <p:cNvPr id="30724" name="Rectangle 2"/>
          <p:cNvSpPr txBox="1">
            <a:spLocks noGrp="1" noChangeArrowheads="1"/>
          </p:cNvSpPr>
          <p:nvPr>
            <p:ph type="body"/>
          </p:nvPr>
        </p:nvSpPr>
        <p:spPr>
          <a:xfrm>
            <a:off x="687388" y="4343400"/>
            <a:ext cx="5483225" cy="4114800"/>
          </a:xfrm>
          <a:noFill/>
          <a:ln/>
        </p:spPr>
        <p:txBody>
          <a:bodyPr wrap="none" anchor="ctr"/>
          <a:lstStyle/>
          <a:p>
            <a:pPr eaLnBrk="1" hangingPunct="1"/>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417EF6BE-03EF-4CE3-A868-0AEE817ED454}" type="slidenum">
              <a:rPr lang="it-IT" smtClean="0">
                <a:cs typeface="Arial" charset="0"/>
              </a:rPr>
              <a:pPr/>
              <a:t>25</a:t>
            </a:fld>
            <a:endParaRPr lang="it-IT" smtClean="0">
              <a:cs typeface="Arial"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p>
            <a:fld id="{E56C2EED-0641-4E9C-8747-16816D45EE2B}" type="slidenum">
              <a:rPr lang="it-IT" smtClean="0">
                <a:cs typeface="Arial" charset="0"/>
              </a:rPr>
              <a:pPr/>
              <a:t>26</a:t>
            </a:fld>
            <a:endParaRPr lang="it-IT" smtClean="0">
              <a:cs typeface="Arial" charset="0"/>
            </a:endParaRPr>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45449D20-0566-429F-BD05-E44946690ABD}" type="slidenum">
              <a:rPr lang="it-IT" smtClean="0">
                <a:cs typeface="Arial" charset="0"/>
              </a:rPr>
              <a:pPr/>
              <a:t>28</a:t>
            </a:fld>
            <a:endParaRPr lang="it-IT" smtClean="0">
              <a:cs typeface="Arial" charset="0"/>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16E1F2BA-AFDA-4EC0-AE8A-62C92E966919}" type="slidenum">
              <a:rPr lang="it-IT" smtClean="0">
                <a:cs typeface="Arial" charset="0"/>
              </a:rPr>
              <a:pPr/>
              <a:t>29</a:t>
            </a:fld>
            <a:endParaRPr lang="it-IT" smtClean="0">
              <a:cs typeface="Arial" charset="0"/>
            </a:endParaRP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B0A68ECD-8A65-4548-A2C6-DC9B7A7A12F8}" type="slidenum">
              <a:rPr lang="it-IT" smtClean="0">
                <a:cs typeface="Arial" charset="0"/>
              </a:rPr>
              <a:pPr/>
              <a:t>30</a:t>
            </a:fld>
            <a:endParaRPr lang="it-IT" smtClean="0">
              <a:cs typeface="Arial" charset="0"/>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p>
            <a:fld id="{39B6A25A-E09B-45E8-88D9-F3CD1EED51D6}" type="slidenum">
              <a:rPr lang="it-IT" smtClean="0">
                <a:cs typeface="Arial" charset="0"/>
              </a:rPr>
              <a:pPr/>
              <a:t>32</a:t>
            </a:fld>
            <a:endParaRPr lang="it-IT" smtClean="0">
              <a:cs typeface="Arial" charset="0"/>
            </a:endParaRPr>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it-IT">
                <a:cs typeface="+mn-cs"/>
              </a:endParaRPr>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it-IT">
                <a:cs typeface="+mn-cs"/>
              </a:endParaRPr>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it-IT">
                <a:cs typeface="+mn-cs"/>
              </a:endParaRPr>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it-IT">
                <a:cs typeface="+mn-cs"/>
              </a:endParaRPr>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it-IT">
                <a:cs typeface="+mn-cs"/>
              </a:endParaRPr>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it-IT">
                <a:cs typeface="+mn-cs"/>
              </a:endParaRPr>
            </a:p>
          </p:txBody>
        </p:sp>
      </p:grpSp>
      <p:sp>
        <p:nvSpPr>
          <p:cNvPr id="32777"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it-IT"/>
              <a:t>Fare clic per modificare lo stile del titolo</a:t>
            </a:r>
          </a:p>
        </p:txBody>
      </p:sp>
      <p:sp>
        <p:nvSpPr>
          <p:cNvPr id="32778"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it-IT"/>
              <a:t>Fare clic per modificare lo stile del sottotitolo dello schema</a:t>
            </a:r>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endParaRPr lang="it-IT"/>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endParaRPr lang="it-IT"/>
          </a:p>
        </p:txBody>
      </p:sp>
      <p:sp>
        <p:nvSpPr>
          <p:cNvPr id="13" name="Rectangle 13"/>
          <p:cNvSpPr>
            <a:spLocks noGrp="1" noChangeArrowheads="1"/>
          </p:cNvSpPr>
          <p:nvPr>
            <p:ph type="sldNum" sz="quarter" idx="12"/>
          </p:nvPr>
        </p:nvSpPr>
        <p:spPr/>
        <p:txBody>
          <a:bodyPr/>
          <a:lstStyle>
            <a:lvl1pPr>
              <a:defRPr/>
            </a:lvl1pPr>
          </a:lstStyle>
          <a:p>
            <a:pPr>
              <a:defRPr/>
            </a:pPr>
            <a:fld id="{4B2DB29B-40F9-4528-B251-29A2F3D71A14}"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27BD75C-85CA-48A5-BE90-DE6C88CFFE75}"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48463" y="244475"/>
            <a:ext cx="2097087"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44475"/>
            <a:ext cx="6138863"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F646452-1723-4162-B88B-F9990356CAA9}"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8A1CE8B-059B-422E-81B1-37B871DE005E}"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535A1B3-99C3-43EE-9866-F252BAFAE36A}"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pPr>
              <a:defRPr/>
            </a:pPr>
            <a:endParaRPr lang="it-IT"/>
          </a:p>
        </p:txBody>
      </p:sp>
      <p:sp>
        <p:nvSpPr>
          <p:cNvPr id="6" name="Segnaposto piè di pagina 5"/>
          <p:cNvSpPr>
            <a:spLocks noGrp="1"/>
          </p:cNvSpPr>
          <p:nvPr>
            <p:ph type="ftr" sz="quarter" idx="11"/>
          </p:nvPr>
        </p:nvSpPr>
        <p:spPr/>
        <p:txBody>
          <a:bodyPr/>
          <a:lstStyle>
            <a:lvl1pPr>
              <a:defRPr/>
            </a:lvl1pPr>
          </a:lstStyle>
          <a:p>
            <a:pPr>
              <a:defRPr/>
            </a:pPr>
            <a:endParaRPr lang="it-IT"/>
          </a:p>
        </p:txBody>
      </p:sp>
      <p:sp>
        <p:nvSpPr>
          <p:cNvPr id="7" name="Segnaposto numero diapositiva 6"/>
          <p:cNvSpPr>
            <a:spLocks noGrp="1"/>
          </p:cNvSpPr>
          <p:nvPr>
            <p:ph type="sldNum" sz="quarter" idx="12"/>
          </p:nvPr>
        </p:nvSpPr>
        <p:spPr/>
        <p:txBody>
          <a:bodyPr/>
          <a:lstStyle>
            <a:lvl1pPr>
              <a:defRPr/>
            </a:lvl1pPr>
          </a:lstStyle>
          <a:p>
            <a:pPr>
              <a:defRPr/>
            </a:pPr>
            <a:fld id="{9E5CF827-48AA-49B9-98D7-CC24F2A3CBB2}"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pPr>
              <a:defRPr/>
            </a:pPr>
            <a:endParaRPr lang="it-IT"/>
          </a:p>
        </p:txBody>
      </p:sp>
      <p:sp>
        <p:nvSpPr>
          <p:cNvPr id="8" name="Segnaposto piè di pagina 7"/>
          <p:cNvSpPr>
            <a:spLocks noGrp="1"/>
          </p:cNvSpPr>
          <p:nvPr>
            <p:ph type="ftr" sz="quarter" idx="11"/>
          </p:nvPr>
        </p:nvSpPr>
        <p:spPr/>
        <p:txBody>
          <a:bodyPr/>
          <a:lstStyle>
            <a:lvl1pPr>
              <a:defRPr/>
            </a:lvl1pPr>
          </a:lstStyle>
          <a:p>
            <a:pPr>
              <a:defRPr/>
            </a:pPr>
            <a:endParaRPr lang="it-IT"/>
          </a:p>
        </p:txBody>
      </p:sp>
      <p:sp>
        <p:nvSpPr>
          <p:cNvPr id="9" name="Segnaposto numero diapositiva 8"/>
          <p:cNvSpPr>
            <a:spLocks noGrp="1"/>
          </p:cNvSpPr>
          <p:nvPr>
            <p:ph type="sldNum" sz="quarter" idx="12"/>
          </p:nvPr>
        </p:nvSpPr>
        <p:spPr/>
        <p:txBody>
          <a:bodyPr/>
          <a:lstStyle>
            <a:lvl1pPr>
              <a:defRPr/>
            </a:lvl1pPr>
          </a:lstStyle>
          <a:p>
            <a:pPr>
              <a:defRPr/>
            </a:pPr>
            <a:fld id="{D45E7AFC-2886-46A0-9E65-4755AABC476D}"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pPr>
              <a:defRPr/>
            </a:pPr>
            <a:endParaRPr lang="it-IT"/>
          </a:p>
        </p:txBody>
      </p:sp>
      <p:sp>
        <p:nvSpPr>
          <p:cNvPr id="4" name="Segnaposto piè di pagina 3"/>
          <p:cNvSpPr>
            <a:spLocks noGrp="1"/>
          </p:cNvSpPr>
          <p:nvPr>
            <p:ph type="ftr" sz="quarter" idx="11"/>
          </p:nvPr>
        </p:nvSpPr>
        <p:spPr/>
        <p:txBody>
          <a:bodyPr/>
          <a:lstStyle>
            <a:lvl1pPr>
              <a:defRPr/>
            </a:lvl1pPr>
          </a:lstStyle>
          <a:p>
            <a:pPr>
              <a:defRPr/>
            </a:pPr>
            <a:endParaRPr lang="it-IT"/>
          </a:p>
        </p:txBody>
      </p:sp>
      <p:sp>
        <p:nvSpPr>
          <p:cNvPr id="5" name="Segnaposto numero diapositiva 4"/>
          <p:cNvSpPr>
            <a:spLocks noGrp="1"/>
          </p:cNvSpPr>
          <p:nvPr>
            <p:ph type="sldNum" sz="quarter" idx="12"/>
          </p:nvPr>
        </p:nvSpPr>
        <p:spPr/>
        <p:txBody>
          <a:bodyPr/>
          <a:lstStyle>
            <a:lvl1pPr>
              <a:defRPr/>
            </a:lvl1pPr>
          </a:lstStyle>
          <a:p>
            <a:pPr>
              <a:defRPr/>
            </a:pPr>
            <a:fld id="{FE9C50F1-57B7-475E-89B0-40DBE6A41102}"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pPr>
              <a:defRPr/>
            </a:pPr>
            <a:endParaRPr lang="it-IT"/>
          </a:p>
        </p:txBody>
      </p:sp>
      <p:sp>
        <p:nvSpPr>
          <p:cNvPr id="3" name="Segnaposto piè di pagina 2"/>
          <p:cNvSpPr>
            <a:spLocks noGrp="1"/>
          </p:cNvSpPr>
          <p:nvPr>
            <p:ph type="ftr" sz="quarter" idx="11"/>
          </p:nvPr>
        </p:nvSpPr>
        <p:spPr/>
        <p:txBody>
          <a:bodyPr/>
          <a:lstStyle>
            <a:lvl1pPr>
              <a:defRPr/>
            </a:lvl1pPr>
          </a:lstStyle>
          <a:p>
            <a:pPr>
              <a:defRPr/>
            </a:pPr>
            <a:endParaRPr lang="it-IT"/>
          </a:p>
        </p:txBody>
      </p:sp>
      <p:sp>
        <p:nvSpPr>
          <p:cNvPr id="4" name="Segnaposto numero diapositiva 3"/>
          <p:cNvSpPr>
            <a:spLocks noGrp="1"/>
          </p:cNvSpPr>
          <p:nvPr>
            <p:ph type="sldNum" sz="quarter" idx="12"/>
          </p:nvPr>
        </p:nvSpPr>
        <p:spPr/>
        <p:txBody>
          <a:bodyPr/>
          <a:lstStyle>
            <a:lvl1pPr>
              <a:defRPr/>
            </a:lvl1pPr>
          </a:lstStyle>
          <a:p>
            <a:pPr>
              <a:defRPr/>
            </a:pPr>
            <a:fld id="{9EA0FD42-A877-4024-A764-2B4E02F6908D}"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pPr>
              <a:defRPr/>
            </a:pPr>
            <a:endParaRPr lang="it-IT"/>
          </a:p>
        </p:txBody>
      </p:sp>
      <p:sp>
        <p:nvSpPr>
          <p:cNvPr id="6" name="Segnaposto piè di pagina 5"/>
          <p:cNvSpPr>
            <a:spLocks noGrp="1"/>
          </p:cNvSpPr>
          <p:nvPr>
            <p:ph type="ftr" sz="quarter" idx="11"/>
          </p:nvPr>
        </p:nvSpPr>
        <p:spPr/>
        <p:txBody>
          <a:bodyPr/>
          <a:lstStyle>
            <a:lvl1pPr>
              <a:defRPr/>
            </a:lvl1pPr>
          </a:lstStyle>
          <a:p>
            <a:pPr>
              <a:defRPr/>
            </a:pPr>
            <a:endParaRPr lang="it-IT"/>
          </a:p>
        </p:txBody>
      </p:sp>
      <p:sp>
        <p:nvSpPr>
          <p:cNvPr id="7" name="Segnaposto numero diapositiva 6"/>
          <p:cNvSpPr>
            <a:spLocks noGrp="1"/>
          </p:cNvSpPr>
          <p:nvPr>
            <p:ph type="sldNum" sz="quarter" idx="12"/>
          </p:nvPr>
        </p:nvSpPr>
        <p:spPr/>
        <p:txBody>
          <a:bodyPr/>
          <a:lstStyle>
            <a:lvl1pPr>
              <a:defRPr/>
            </a:lvl1pPr>
          </a:lstStyle>
          <a:p>
            <a:pPr>
              <a:defRPr/>
            </a:pPr>
            <a:fld id="{A0974B45-291F-4610-AB45-E97560252F45}"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pPr>
              <a:defRPr/>
            </a:pPr>
            <a:endParaRPr lang="it-IT"/>
          </a:p>
        </p:txBody>
      </p:sp>
      <p:sp>
        <p:nvSpPr>
          <p:cNvPr id="6" name="Segnaposto piè di pagina 5"/>
          <p:cNvSpPr>
            <a:spLocks noGrp="1"/>
          </p:cNvSpPr>
          <p:nvPr>
            <p:ph type="ftr" sz="quarter" idx="11"/>
          </p:nvPr>
        </p:nvSpPr>
        <p:spPr/>
        <p:txBody>
          <a:bodyPr/>
          <a:lstStyle>
            <a:lvl1pPr>
              <a:defRPr/>
            </a:lvl1pPr>
          </a:lstStyle>
          <a:p>
            <a:pPr>
              <a:defRPr/>
            </a:pPr>
            <a:endParaRPr lang="it-IT"/>
          </a:p>
        </p:txBody>
      </p:sp>
      <p:sp>
        <p:nvSpPr>
          <p:cNvPr id="7" name="Segnaposto numero diapositiva 6"/>
          <p:cNvSpPr>
            <a:spLocks noGrp="1"/>
          </p:cNvSpPr>
          <p:nvPr>
            <p:ph type="sldNum" sz="quarter" idx="12"/>
          </p:nvPr>
        </p:nvSpPr>
        <p:spPr/>
        <p:txBody>
          <a:bodyPr/>
          <a:lstStyle>
            <a:lvl1pPr>
              <a:defRPr/>
            </a:lvl1pPr>
          </a:lstStyle>
          <a:p>
            <a:pPr>
              <a:defRPr/>
            </a:pPr>
            <a:fld id="{B5E17B29-41CE-4744-973F-6A3C4CB8B1A9}"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828800"/>
            <a:ext cx="8824912" cy="5029200"/>
            <a:chOff x="201" y="1152"/>
            <a:chExt cx="5559" cy="3168"/>
          </a:xfrm>
        </p:grpSpPr>
        <p:sp>
          <p:nvSpPr>
            <p:cNvPr id="31747"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it-IT">
                <a:cs typeface="+mn-cs"/>
              </a:endParaRPr>
            </a:p>
          </p:txBody>
        </p:sp>
        <p:sp>
          <p:nvSpPr>
            <p:cNvPr id="31748"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it-IT">
                <a:cs typeface="+mn-cs"/>
              </a:endParaRPr>
            </a:p>
          </p:txBody>
        </p:sp>
        <p:sp>
          <p:nvSpPr>
            <p:cNvPr id="31749"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it-IT">
                <a:cs typeface="+mn-cs"/>
              </a:endParaRPr>
            </a:p>
          </p:txBody>
        </p:sp>
        <p:sp>
          <p:nvSpPr>
            <p:cNvPr id="31750"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it-IT">
                <a:cs typeface="+mn-cs"/>
              </a:endParaRPr>
            </a:p>
          </p:txBody>
        </p:sp>
        <p:sp>
          <p:nvSpPr>
            <p:cNvPr id="31751"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it-IT">
                <a:cs typeface="+mn-cs"/>
              </a:endParaRPr>
            </a:p>
          </p:txBody>
        </p:sp>
        <p:sp>
          <p:nvSpPr>
            <p:cNvPr id="31752"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it-IT">
                <a:cs typeface="+mn-cs"/>
              </a:endParaRPr>
            </a:p>
          </p:txBody>
        </p:sp>
        <p:sp>
          <p:nvSpPr>
            <p:cNvPr id="31753"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it-IT">
                <a:cs typeface="+mn-cs"/>
              </a:endParaRPr>
            </a:p>
          </p:txBody>
        </p:sp>
        <p:sp>
          <p:nvSpPr>
            <p:cNvPr id="31754"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it-IT">
                <a:cs typeface="+mn-cs"/>
              </a:endParaRPr>
            </a:p>
          </p:txBody>
        </p:sp>
      </p:grpSp>
      <p:sp>
        <p:nvSpPr>
          <p:cNvPr id="31755"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cs typeface="+mn-cs"/>
              </a:defRPr>
            </a:lvl1pPr>
          </a:lstStyle>
          <a:p>
            <a:pPr>
              <a:defRPr/>
            </a:pPr>
            <a:endParaRPr lang="it-IT"/>
          </a:p>
        </p:txBody>
      </p:sp>
      <p:sp>
        <p:nvSpPr>
          <p:cNvPr id="31756"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cs typeface="+mn-cs"/>
              </a:defRPr>
            </a:lvl1pPr>
          </a:lstStyle>
          <a:p>
            <a:pPr>
              <a:defRPr/>
            </a:pPr>
            <a:endParaRPr lang="it-IT"/>
          </a:p>
        </p:txBody>
      </p:sp>
      <p:sp>
        <p:nvSpPr>
          <p:cNvPr id="31757"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cs typeface="+mn-cs"/>
              </a:defRPr>
            </a:lvl1pPr>
          </a:lstStyle>
          <a:p>
            <a:pPr>
              <a:defRPr/>
            </a:pPr>
            <a:fld id="{E7E4BB1B-CA07-4C96-BCC9-89406D4BED3D}" type="slidenum">
              <a:rPr lang="it-IT"/>
              <a:pPr>
                <a:defRPr/>
              </a:pPr>
              <a:t>‹#›</a:t>
            </a:fld>
            <a:endParaRPr lang="it-IT"/>
          </a:p>
        </p:txBody>
      </p:sp>
      <p:sp>
        <p:nvSpPr>
          <p:cNvPr id="31758"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31759"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Tree>
  </p:cSld>
  <p:clrMap bg1="dk2" tx1="lt1" bg2="dk1"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4.gif"/><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4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4.gif"/><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4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4.gif"/><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5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7.xml"/><Relationship Id="rId4" Type="http://schemas.openxmlformats.org/officeDocument/2006/relationships/image" Target="../media/image6.gi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5.gif"/><Relationship Id="rId1" Type="http://schemas.openxmlformats.org/officeDocument/2006/relationships/slideLayout" Target="../slideLayouts/slideLayout7.xml"/><Relationship Id="rId4" Type="http://schemas.openxmlformats.org/officeDocument/2006/relationships/image" Target="../media/image6.gif"/></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5.gif"/><Relationship Id="rId1" Type="http://schemas.openxmlformats.org/officeDocument/2006/relationships/slideLayout" Target="../slideLayouts/slideLayout7.xml"/><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539552" y="1052736"/>
            <a:ext cx="7920037" cy="4392488"/>
          </a:xfrm>
          <a:solidFill>
            <a:schemeClr val="accent4">
              <a:lumMod val="90000"/>
            </a:schemeClr>
          </a:solidFill>
          <a:ln>
            <a:solidFill>
              <a:schemeClr val="tx1"/>
            </a:solidFill>
          </a:ln>
        </p:spPr>
        <p:style>
          <a:lnRef idx="3">
            <a:schemeClr val="lt1"/>
          </a:lnRef>
          <a:fillRef idx="1">
            <a:schemeClr val="accent4"/>
          </a:fillRef>
          <a:effectRef idx="1">
            <a:schemeClr val="accent4"/>
          </a:effectRef>
          <a:fontRef idx="minor">
            <a:schemeClr val="lt1"/>
          </a:fontRef>
        </p:style>
        <p:txBody>
          <a:bodyPr/>
          <a:lstStyle/>
          <a:p>
            <a:pPr algn="ctr" eaLnBrk="1" hangingPunct="1">
              <a:defRPr/>
            </a:pPr>
            <a:r>
              <a:rPr lang="it-IT" sz="1200" b="0" dirty="0" smtClean="0">
                <a:ln w="18415" cmpd="sng">
                  <a:solidFill>
                    <a:srgbClr val="FFFFFF"/>
                  </a:solidFill>
                  <a:prstDash val="solid"/>
                </a:ln>
                <a:solidFill>
                  <a:srgbClr val="000099"/>
                </a:solidFill>
                <a:effectLst/>
                <a:latin typeface="+mj-lt"/>
                <a:ea typeface="Arial Unicode MS" pitchFamily="34" charset="-128"/>
                <a:cs typeface="Arial Unicode MS" pitchFamily="34" charset="-128"/>
              </a:rPr>
              <a:t/>
            </a:r>
            <a:br>
              <a:rPr lang="it-IT" sz="1200" b="0" dirty="0" smtClean="0">
                <a:ln w="18415" cmpd="sng">
                  <a:solidFill>
                    <a:srgbClr val="FFFFFF"/>
                  </a:solidFill>
                  <a:prstDash val="solid"/>
                </a:ln>
                <a:solidFill>
                  <a:srgbClr val="000099"/>
                </a:solidFill>
                <a:effectLst/>
                <a:latin typeface="+mj-lt"/>
                <a:ea typeface="Arial Unicode MS" pitchFamily="34" charset="-128"/>
                <a:cs typeface="Arial Unicode MS" pitchFamily="34" charset="-128"/>
              </a:rPr>
            </a:br>
            <a:r>
              <a:rPr lang="it-IT" sz="1200" b="0" dirty="0" smtClean="0">
                <a:ln w="18415" cmpd="sng">
                  <a:solidFill>
                    <a:srgbClr val="FFFFFF"/>
                  </a:solidFill>
                  <a:prstDash val="solid"/>
                </a:ln>
                <a:solidFill>
                  <a:srgbClr val="000099"/>
                </a:solidFill>
                <a:effectLst/>
                <a:latin typeface="+mj-lt"/>
                <a:ea typeface="Arial Unicode MS" pitchFamily="34" charset="-128"/>
                <a:cs typeface="Arial Unicode MS" pitchFamily="34" charset="-128"/>
              </a:rPr>
              <a:t/>
            </a:r>
            <a:br>
              <a:rPr lang="it-IT" sz="1200" b="0" dirty="0" smtClean="0">
                <a:ln w="18415" cmpd="sng">
                  <a:solidFill>
                    <a:srgbClr val="FFFFFF"/>
                  </a:solidFill>
                  <a:prstDash val="solid"/>
                </a:ln>
                <a:solidFill>
                  <a:srgbClr val="000099"/>
                </a:solidFill>
                <a:effectLst/>
                <a:latin typeface="+mj-lt"/>
                <a:ea typeface="Arial Unicode MS" pitchFamily="34" charset="-128"/>
                <a:cs typeface="Arial Unicode MS" pitchFamily="34" charset="-128"/>
              </a:rPr>
            </a:br>
            <a:r>
              <a:rPr lang="it-IT" sz="4000" b="0" dirty="0" smtClean="0">
                <a:ln w="18415" cmpd="sng">
                  <a:solidFill>
                    <a:srgbClr val="FFFFFF"/>
                  </a:solidFill>
                  <a:prstDash val="solid"/>
                </a:ln>
                <a:solidFill>
                  <a:srgbClr val="000099"/>
                </a:solidFill>
                <a:effectLst/>
                <a:latin typeface="+mj-lt"/>
                <a:ea typeface="Arial Unicode MS" pitchFamily="34" charset="-128"/>
                <a:cs typeface="Arial Unicode MS" pitchFamily="34" charset="-128"/>
              </a:rPr>
              <a:t>I.C. ANTONELLI</a:t>
            </a:r>
            <a:br>
              <a:rPr lang="it-IT" sz="4000" b="0" dirty="0" smtClean="0">
                <a:ln w="18415" cmpd="sng">
                  <a:solidFill>
                    <a:srgbClr val="FFFFFF"/>
                  </a:solidFill>
                  <a:prstDash val="solid"/>
                </a:ln>
                <a:solidFill>
                  <a:srgbClr val="000099"/>
                </a:solidFill>
                <a:effectLst/>
                <a:latin typeface="+mj-lt"/>
                <a:ea typeface="Arial Unicode MS" pitchFamily="34" charset="-128"/>
                <a:cs typeface="Arial Unicode MS" pitchFamily="34" charset="-128"/>
              </a:rPr>
            </a:br>
            <a:r>
              <a:rPr lang="it-IT" sz="4000" b="0" dirty="0" smtClean="0">
                <a:ln w="18415" cmpd="sng">
                  <a:solidFill>
                    <a:srgbClr val="FFFFFF"/>
                  </a:solidFill>
                  <a:prstDash val="solid"/>
                </a:ln>
                <a:solidFill>
                  <a:srgbClr val="000099"/>
                </a:solidFill>
                <a:effectLst/>
                <a:latin typeface="+mj-lt"/>
                <a:ea typeface="Arial Unicode MS" pitchFamily="34" charset="-128"/>
                <a:cs typeface="Arial Unicode MS" pitchFamily="34" charset="-128"/>
              </a:rPr>
              <a:t>BELLINZAGO NOV.SE</a:t>
            </a:r>
            <a:br>
              <a:rPr lang="it-IT" sz="4000" b="0" dirty="0" smtClean="0">
                <a:ln w="18415" cmpd="sng">
                  <a:solidFill>
                    <a:srgbClr val="FFFFFF"/>
                  </a:solidFill>
                  <a:prstDash val="solid"/>
                </a:ln>
                <a:solidFill>
                  <a:srgbClr val="000099"/>
                </a:solidFill>
                <a:effectLst/>
                <a:latin typeface="+mj-lt"/>
                <a:ea typeface="Arial Unicode MS" pitchFamily="34" charset="-128"/>
                <a:cs typeface="Arial Unicode MS" pitchFamily="34" charset="-128"/>
              </a:rPr>
            </a:br>
            <a:r>
              <a:rPr lang="it-IT" sz="1200" b="0" dirty="0">
                <a:ln w="18415" cmpd="sng">
                  <a:solidFill>
                    <a:srgbClr val="FFFFFF"/>
                  </a:solidFill>
                  <a:prstDash val="solid"/>
                </a:ln>
                <a:solidFill>
                  <a:srgbClr val="000099"/>
                </a:solidFill>
                <a:effectLst/>
                <a:latin typeface="+mj-lt"/>
                <a:ea typeface="Arial Unicode MS" pitchFamily="34" charset="-128"/>
                <a:cs typeface="Arial Unicode MS" pitchFamily="34" charset="-128"/>
              </a:rPr>
              <a:t/>
            </a:r>
            <a:br>
              <a:rPr lang="it-IT" sz="1200" b="0" dirty="0">
                <a:ln w="18415" cmpd="sng">
                  <a:solidFill>
                    <a:srgbClr val="FFFFFF"/>
                  </a:solidFill>
                  <a:prstDash val="solid"/>
                </a:ln>
                <a:solidFill>
                  <a:srgbClr val="000099"/>
                </a:solidFill>
                <a:effectLst/>
                <a:latin typeface="+mj-lt"/>
                <a:ea typeface="Arial Unicode MS" pitchFamily="34" charset="-128"/>
                <a:cs typeface="Arial Unicode MS" pitchFamily="34" charset="-128"/>
              </a:rPr>
            </a:br>
            <a:r>
              <a:rPr lang="it-IT" sz="4000" b="0" dirty="0" smtClean="0">
                <a:ln w="18415" cmpd="sng">
                  <a:solidFill>
                    <a:srgbClr val="FFFFFF"/>
                  </a:solidFill>
                  <a:prstDash val="solid"/>
                </a:ln>
                <a:solidFill>
                  <a:srgbClr val="000099"/>
                </a:solidFill>
                <a:effectLst/>
                <a:latin typeface="+mj-lt"/>
                <a:ea typeface="Arial Unicode MS" pitchFamily="34" charset="-128"/>
                <a:cs typeface="Arial Unicode MS" pitchFamily="34" charset="-128"/>
              </a:rPr>
              <a:t>PROVE INVALSI </a:t>
            </a:r>
            <a:br>
              <a:rPr lang="it-IT" sz="4000" b="0" dirty="0" smtClean="0">
                <a:ln w="18415" cmpd="sng">
                  <a:solidFill>
                    <a:srgbClr val="FFFFFF"/>
                  </a:solidFill>
                  <a:prstDash val="solid"/>
                </a:ln>
                <a:solidFill>
                  <a:srgbClr val="000099"/>
                </a:solidFill>
                <a:effectLst/>
                <a:latin typeface="+mj-lt"/>
                <a:ea typeface="Arial Unicode MS" pitchFamily="34" charset="-128"/>
                <a:cs typeface="Arial Unicode MS" pitchFamily="34" charset="-128"/>
              </a:rPr>
            </a:br>
            <a:r>
              <a:rPr lang="it-IT" sz="4000" b="0" dirty="0" smtClean="0">
                <a:ln w="18415" cmpd="sng">
                  <a:solidFill>
                    <a:srgbClr val="FFFFFF"/>
                  </a:solidFill>
                  <a:prstDash val="solid"/>
                </a:ln>
                <a:solidFill>
                  <a:srgbClr val="000099"/>
                </a:solidFill>
                <a:effectLst/>
                <a:latin typeface="+mj-lt"/>
                <a:ea typeface="Arial Unicode MS" pitchFamily="34" charset="-128"/>
                <a:cs typeface="Arial Unicode MS" pitchFamily="34" charset="-128"/>
              </a:rPr>
              <a:t>NAZIONALI</a:t>
            </a:r>
            <a:br>
              <a:rPr lang="it-IT" sz="4000" b="0" dirty="0" smtClean="0">
                <a:ln w="18415" cmpd="sng">
                  <a:solidFill>
                    <a:srgbClr val="FFFFFF"/>
                  </a:solidFill>
                  <a:prstDash val="solid"/>
                </a:ln>
                <a:solidFill>
                  <a:srgbClr val="000099"/>
                </a:solidFill>
                <a:effectLst/>
                <a:latin typeface="+mj-lt"/>
                <a:ea typeface="Arial Unicode MS" pitchFamily="34" charset="-128"/>
                <a:cs typeface="Arial Unicode MS" pitchFamily="34" charset="-128"/>
              </a:rPr>
            </a:br>
            <a:r>
              <a:rPr lang="it-IT" sz="4000" b="0" dirty="0" smtClean="0">
                <a:ln w="18415" cmpd="sng">
                  <a:solidFill>
                    <a:srgbClr val="FFFFFF"/>
                  </a:solidFill>
                  <a:prstDash val="solid"/>
                </a:ln>
                <a:solidFill>
                  <a:srgbClr val="000099"/>
                </a:solidFill>
                <a:effectLst/>
                <a:latin typeface="+mj-lt"/>
                <a:ea typeface="Arial Unicode MS" pitchFamily="34" charset="-128"/>
                <a:cs typeface="Arial Unicode MS" pitchFamily="34" charset="-128"/>
              </a:rPr>
              <a:t>A.S. 2016/2017 </a:t>
            </a:r>
            <a:br>
              <a:rPr lang="it-IT" sz="4000" b="0" dirty="0" smtClean="0">
                <a:ln w="18415" cmpd="sng">
                  <a:solidFill>
                    <a:srgbClr val="FFFFFF"/>
                  </a:solidFill>
                  <a:prstDash val="solid"/>
                </a:ln>
                <a:solidFill>
                  <a:srgbClr val="000099"/>
                </a:solidFill>
                <a:effectLst/>
                <a:latin typeface="+mj-lt"/>
                <a:ea typeface="Arial Unicode MS" pitchFamily="34" charset="-128"/>
                <a:cs typeface="Arial Unicode MS" pitchFamily="34" charset="-128"/>
              </a:rPr>
            </a:br>
            <a:r>
              <a:rPr lang="it-IT" sz="4000" b="0" dirty="0" smtClean="0">
                <a:ln w="18415" cmpd="sng">
                  <a:solidFill>
                    <a:srgbClr val="FFFFFF"/>
                  </a:solidFill>
                  <a:prstDash val="solid"/>
                </a:ln>
                <a:solidFill>
                  <a:srgbClr val="000099"/>
                </a:solidFill>
                <a:effectLst/>
                <a:latin typeface="+mj-lt"/>
                <a:ea typeface="Arial Unicode MS" pitchFamily="34" charset="-128"/>
                <a:cs typeface="Arial Unicode MS" pitchFamily="34" charset="-128"/>
              </a:rPr>
              <a:t/>
            </a:r>
            <a:br>
              <a:rPr lang="it-IT" sz="4000" b="0" dirty="0" smtClean="0">
                <a:ln w="18415" cmpd="sng">
                  <a:solidFill>
                    <a:srgbClr val="FFFFFF"/>
                  </a:solidFill>
                  <a:prstDash val="solid"/>
                </a:ln>
                <a:solidFill>
                  <a:srgbClr val="000099"/>
                </a:solidFill>
                <a:effectLst/>
                <a:latin typeface="+mj-lt"/>
                <a:ea typeface="Arial Unicode MS" pitchFamily="34" charset="-128"/>
                <a:cs typeface="Arial Unicode MS" pitchFamily="34" charset="-128"/>
              </a:rPr>
            </a:br>
            <a:r>
              <a:rPr lang="it-IT" sz="4000" b="0" dirty="0" smtClean="0">
                <a:ln w="18415" cmpd="sng">
                  <a:solidFill>
                    <a:srgbClr val="FFFFFF"/>
                  </a:solidFill>
                  <a:prstDash val="solid"/>
                </a:ln>
                <a:solidFill>
                  <a:srgbClr val="000099"/>
                </a:solidFill>
                <a:effectLst>
                  <a:outerShdw blurRad="63500" dir="3600000" algn="tl" rotWithShape="0">
                    <a:srgbClr val="000000">
                      <a:alpha val="70000"/>
                    </a:srgbClr>
                  </a:outerShdw>
                </a:effectLst>
                <a:latin typeface="+mj-lt"/>
                <a:ea typeface="Arial Unicode MS" pitchFamily="34" charset="-128"/>
                <a:cs typeface="Arial Unicode MS" pitchFamily="34" charset="-128"/>
              </a:rPr>
              <a:t/>
            </a:r>
            <a:br>
              <a:rPr lang="it-IT" sz="4000" b="0" dirty="0" smtClean="0">
                <a:ln w="18415" cmpd="sng">
                  <a:solidFill>
                    <a:srgbClr val="FFFFFF"/>
                  </a:solidFill>
                  <a:prstDash val="solid"/>
                </a:ln>
                <a:solidFill>
                  <a:srgbClr val="000099"/>
                </a:solidFill>
                <a:effectLst>
                  <a:outerShdw blurRad="63500" dir="3600000" algn="tl" rotWithShape="0">
                    <a:srgbClr val="000000">
                      <a:alpha val="70000"/>
                    </a:srgbClr>
                  </a:outerShdw>
                </a:effectLst>
                <a:latin typeface="+mj-lt"/>
                <a:ea typeface="Arial Unicode MS" pitchFamily="34" charset="-128"/>
                <a:cs typeface="Arial Unicode MS" pitchFamily="34" charset="-128"/>
              </a:rPr>
            </a:br>
            <a:r>
              <a:rPr lang="it-IT" sz="4800" b="0" i="1" dirty="0" smtClean="0">
                <a:ln w="18415" cmpd="sng">
                  <a:solidFill>
                    <a:srgbClr val="FFFFFF"/>
                  </a:solidFill>
                  <a:prstDash val="solid"/>
                </a:ln>
                <a:solidFill>
                  <a:srgbClr val="000099"/>
                </a:solidFill>
                <a:effectLst>
                  <a:outerShdw blurRad="63500" dir="3600000" algn="tl" rotWithShape="0">
                    <a:srgbClr val="000000">
                      <a:alpha val="70000"/>
                    </a:srgbClr>
                  </a:outerShdw>
                </a:effectLst>
                <a:latin typeface="+mj-lt"/>
                <a:ea typeface="Arial Unicode MS" pitchFamily="34" charset="-128"/>
                <a:cs typeface="Arial Unicode MS" pitchFamily="34" charset="-128"/>
              </a:rPr>
              <a:t/>
            </a:r>
            <a:br>
              <a:rPr lang="it-IT" sz="4800" b="0" i="1" dirty="0" smtClean="0">
                <a:ln w="18415" cmpd="sng">
                  <a:solidFill>
                    <a:srgbClr val="FFFFFF"/>
                  </a:solidFill>
                  <a:prstDash val="solid"/>
                </a:ln>
                <a:solidFill>
                  <a:srgbClr val="000099"/>
                </a:solidFill>
                <a:effectLst>
                  <a:outerShdw blurRad="63500" dir="3600000" algn="tl" rotWithShape="0">
                    <a:srgbClr val="000000">
                      <a:alpha val="70000"/>
                    </a:srgbClr>
                  </a:outerShdw>
                </a:effectLst>
                <a:latin typeface="+mj-lt"/>
                <a:ea typeface="Arial Unicode MS" pitchFamily="34" charset="-128"/>
                <a:cs typeface="Arial Unicode MS" pitchFamily="34" charset="-128"/>
              </a:rPr>
            </a:br>
            <a:endParaRPr lang="it-IT" sz="4800" b="0" i="1" dirty="0">
              <a:ln w="18415" cmpd="sng">
                <a:solidFill>
                  <a:srgbClr val="FFFFFF"/>
                </a:solidFill>
                <a:prstDash val="solid"/>
              </a:ln>
              <a:solidFill>
                <a:srgbClr val="000099"/>
              </a:solidFill>
              <a:effectLst>
                <a:outerShdw blurRad="63500" dir="3600000" algn="tl" rotWithShape="0">
                  <a:srgbClr val="000000">
                    <a:alpha val="70000"/>
                  </a:srgbClr>
                </a:outerShdw>
              </a:effectLst>
              <a:latin typeface="+mj-lt"/>
              <a:ea typeface="Arial Unicode MS" pitchFamily="34" charset="-128"/>
              <a:cs typeface="Arial Unicode MS" pitchFamily="34" charset="-128"/>
            </a:endParaRPr>
          </a:p>
        </p:txBody>
      </p:sp>
      <p:sp>
        <p:nvSpPr>
          <p:cNvPr id="33795" name="Rectangle 3"/>
          <p:cNvSpPr>
            <a:spLocks noGrp="1" noChangeArrowheads="1"/>
          </p:cNvSpPr>
          <p:nvPr>
            <p:ph type="subTitle" idx="1"/>
          </p:nvPr>
        </p:nvSpPr>
        <p:spPr>
          <a:xfrm>
            <a:off x="539750" y="5516563"/>
            <a:ext cx="7920038" cy="1008062"/>
          </a:xfrm>
          <a:solidFill>
            <a:schemeClr val="accent5">
              <a:lumMod val="60000"/>
              <a:lumOff val="40000"/>
            </a:schemeClr>
          </a:solidFill>
          <a:ln>
            <a:solidFill>
              <a:srgbClr val="0070C0"/>
            </a:solidFill>
          </a:ln>
        </p:spPr>
        <p:style>
          <a:lnRef idx="2">
            <a:schemeClr val="dk1"/>
          </a:lnRef>
          <a:fillRef idx="1">
            <a:schemeClr val="lt1"/>
          </a:fillRef>
          <a:effectRef idx="0">
            <a:schemeClr val="dk1"/>
          </a:effectRef>
          <a:fontRef idx="minor">
            <a:schemeClr val="dk1"/>
          </a:fontRef>
        </p:style>
        <p:txBody>
          <a:bodyPr/>
          <a:lstStyle/>
          <a:p>
            <a:pPr algn="r" eaLnBrk="1" hangingPunct="1">
              <a:lnSpc>
                <a:spcPts val="1000"/>
              </a:lnSpc>
              <a:spcBef>
                <a:spcPts val="0"/>
              </a:spcBef>
              <a:defRPr/>
            </a:pPr>
            <a:endParaRPr lang="it-IT" sz="2000" dirty="0" smtClean="0">
              <a:solidFill>
                <a:srgbClr val="000099"/>
              </a:solidFill>
              <a:effectLst/>
              <a:latin typeface="Verdana" pitchFamily="34" charset="0"/>
            </a:endParaRPr>
          </a:p>
          <a:p>
            <a:pPr algn="r" eaLnBrk="1" hangingPunct="1">
              <a:lnSpc>
                <a:spcPct val="90000"/>
              </a:lnSpc>
              <a:defRPr/>
            </a:pPr>
            <a:r>
              <a:rPr lang="it-IT" sz="2000" dirty="0" smtClean="0">
                <a:solidFill>
                  <a:srgbClr val="000099"/>
                </a:solidFill>
                <a:effectLst/>
                <a:latin typeface="Verdana" pitchFamily="34" charset="0"/>
              </a:rPr>
              <a:t>Bellinzago, 25 ottobre 2017</a:t>
            </a:r>
          </a:p>
          <a:p>
            <a:pPr algn="r" eaLnBrk="1" hangingPunct="1">
              <a:lnSpc>
                <a:spcPct val="90000"/>
              </a:lnSpc>
              <a:defRPr/>
            </a:pPr>
            <a:r>
              <a:rPr lang="it-IT" sz="2000" i="1" dirty="0" smtClean="0">
                <a:solidFill>
                  <a:srgbClr val="000099"/>
                </a:solidFill>
                <a:effectLst/>
                <a:latin typeface="Verdana" pitchFamily="34" charset="0"/>
              </a:rPr>
              <a:t>Marta Trivella</a:t>
            </a:r>
          </a:p>
        </p:txBody>
      </p:sp>
      <p:pic>
        <p:nvPicPr>
          <p:cNvPr id="14339" name="Picture 3" descr="C:\Users\damiano\Desktop\SNV_LOGO Valutazione\Logo_02.jpg"/>
          <p:cNvPicPr>
            <a:picLocks noChangeAspect="1" noChangeArrowheads="1"/>
          </p:cNvPicPr>
          <p:nvPr/>
        </p:nvPicPr>
        <p:blipFill>
          <a:blip r:embed="rId2"/>
          <a:srcRect/>
          <a:stretch>
            <a:fillRect/>
          </a:stretch>
        </p:blipFill>
        <p:spPr bwMode="auto">
          <a:xfrm>
            <a:off x="512763" y="5332413"/>
            <a:ext cx="1655762" cy="1192212"/>
          </a:xfrm>
          <a:prstGeom prst="rect">
            <a:avLst/>
          </a:prstGeom>
          <a:noFill/>
          <a:ln w="9525">
            <a:noFill/>
            <a:miter lim="800000"/>
            <a:headEnd/>
            <a:tailEnd/>
          </a:ln>
        </p:spPr>
      </p:pic>
      <p:pic>
        <p:nvPicPr>
          <p:cNvPr id="7" name="Picture 2" descr="C:\Users\damiano\Desktop\SNV_LOGO Valutazione\gav_header.png"/>
          <p:cNvPicPr>
            <a:picLocks noChangeAspect="1" noChangeArrowheads="1"/>
          </p:cNvPicPr>
          <p:nvPr/>
        </p:nvPicPr>
        <p:blipFill>
          <a:blip r:embed="rId3"/>
          <a:srcRect/>
          <a:stretch>
            <a:fillRect/>
          </a:stretch>
        </p:blipFill>
        <p:spPr bwMode="auto">
          <a:xfrm>
            <a:off x="539750" y="0"/>
            <a:ext cx="7920038" cy="1125538"/>
          </a:xfrm>
          <a:prstGeom prst="rect">
            <a:avLst/>
          </a:prstGeom>
          <a:solidFill>
            <a:schemeClr val="accent4">
              <a:lumMod val="90000"/>
            </a:schemeClr>
          </a:solid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88913"/>
            <a:ext cx="8712200" cy="5324475"/>
          </a:xfrm>
          <a:prstGeom prst="rect">
            <a:avLst/>
          </a:prstGeom>
        </p:spPr>
        <p:txBody>
          <a:bodyPr>
            <a:spAutoFit/>
          </a:bodyPr>
          <a:lstStyle/>
          <a:p>
            <a:pPr>
              <a:defRPr/>
            </a:pPr>
            <a:r>
              <a:rPr lang="it-IT" sz="2400" b="1" i="1" dirty="0">
                <a:solidFill>
                  <a:srgbClr val="000099"/>
                </a:solidFill>
                <a:latin typeface="Bookman Old Style" pitchFamily="18" charset="0"/>
                <a:cs typeface="+mn-cs"/>
              </a:rPr>
              <a:t>Le rilevazioni INVALSI 2017 </a:t>
            </a:r>
          </a:p>
          <a:p>
            <a:pPr>
              <a:defRPr/>
            </a:pPr>
            <a:endParaRPr lang="it-IT" sz="24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r>
              <a:rPr lang="it-IT" sz="3600" b="1" dirty="0">
                <a:solidFill>
                  <a:srgbClr val="FF0000"/>
                </a:solidFill>
                <a:cs typeface="+mn-cs"/>
              </a:rPr>
              <a:t>LA NOVITA’ DI QUESTE RILEVAZIONI:</a:t>
            </a:r>
          </a:p>
          <a:p>
            <a:pPr algn="ctr">
              <a:defRPr/>
            </a:pPr>
            <a:r>
              <a:rPr lang="it-IT" sz="3600" b="1" dirty="0">
                <a:solidFill>
                  <a:srgbClr val="FF0000"/>
                </a:solidFill>
                <a:cs typeface="+mn-cs"/>
              </a:rPr>
              <a:t>L’EFFETTO SCUOLA</a:t>
            </a:r>
            <a:endParaRPr lang="it-IT" sz="3600" b="1" dirty="0">
              <a:solidFill>
                <a:srgbClr val="FF0000"/>
              </a:solidFill>
              <a:cs typeface="+mn-cs"/>
            </a:endParaRPr>
          </a:p>
          <a:p>
            <a:pPr>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70C0"/>
              </a:solidFill>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88913"/>
            <a:ext cx="8712200" cy="4216400"/>
          </a:xfrm>
          <a:prstGeom prst="rect">
            <a:avLst/>
          </a:prstGeom>
        </p:spPr>
        <p:txBody>
          <a:bodyPr>
            <a:spAutoFit/>
          </a:bodyPr>
          <a:lstStyle/>
          <a:p>
            <a:pPr>
              <a:defRPr/>
            </a:pPr>
            <a:r>
              <a:rPr lang="it-IT" sz="2400" b="1" i="1" dirty="0">
                <a:solidFill>
                  <a:srgbClr val="000099"/>
                </a:solidFill>
                <a:latin typeface="Bookman Old Style" pitchFamily="18" charset="0"/>
                <a:cs typeface="+mn-cs"/>
              </a:rPr>
              <a:t>Le rilevazioni INVALSI 2017 </a:t>
            </a:r>
          </a:p>
          <a:p>
            <a:pPr>
              <a:defRPr/>
            </a:pPr>
            <a:endParaRPr lang="it-IT" sz="24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70C0"/>
              </a:solidFill>
              <a:cs typeface="+mn-cs"/>
            </a:endParaRPr>
          </a:p>
        </p:txBody>
      </p:sp>
      <p:sp>
        <p:nvSpPr>
          <p:cNvPr id="4" name="Rectangle 3"/>
          <p:cNvSpPr/>
          <p:nvPr/>
        </p:nvSpPr>
        <p:spPr>
          <a:xfrm>
            <a:off x="152400" y="612775"/>
            <a:ext cx="8883650" cy="5632450"/>
          </a:xfrm>
          <a:prstGeom prst="rect">
            <a:avLst/>
          </a:prstGeom>
        </p:spPr>
        <p:txBody>
          <a:bodyPr>
            <a:spAutoFit/>
          </a:bodyPr>
          <a:lstStyle/>
          <a:p>
            <a:pPr>
              <a:lnSpc>
                <a:spcPct val="150000"/>
              </a:lnSpc>
              <a:defRPr/>
            </a:pPr>
            <a:r>
              <a:rPr lang="it-IT" sz="2000" b="1" dirty="0">
                <a:solidFill>
                  <a:srgbClr val="C00000"/>
                </a:solidFill>
                <a:cs typeface="+mn-cs"/>
              </a:rPr>
              <a:t>E’ </a:t>
            </a:r>
            <a:r>
              <a:rPr lang="it-IT" sz="2000" b="1" dirty="0">
                <a:solidFill>
                  <a:srgbClr val="C00000"/>
                </a:solidFill>
                <a:cs typeface="+mn-cs"/>
              </a:rPr>
              <a:t>possibile pensare di scomporre l’esito </a:t>
            </a:r>
            <a:r>
              <a:rPr lang="it-IT" sz="2000" b="1" dirty="0">
                <a:solidFill>
                  <a:srgbClr val="C00000"/>
                </a:solidFill>
                <a:cs typeface="+mn-cs"/>
              </a:rPr>
              <a:t>delle prove in </a:t>
            </a:r>
            <a:r>
              <a:rPr lang="it-IT" sz="2000" b="1" dirty="0">
                <a:solidFill>
                  <a:srgbClr val="C00000"/>
                </a:solidFill>
                <a:cs typeface="+mn-cs"/>
              </a:rPr>
              <a:t>due parti: </a:t>
            </a:r>
            <a:endParaRPr lang="it-IT" sz="2000" b="1" dirty="0">
              <a:solidFill>
                <a:srgbClr val="C00000"/>
              </a:solidFill>
              <a:cs typeface="+mn-cs"/>
            </a:endParaRPr>
          </a:p>
          <a:p>
            <a:pPr>
              <a:lnSpc>
                <a:spcPct val="150000"/>
              </a:lnSpc>
              <a:defRPr/>
            </a:pPr>
            <a:r>
              <a:rPr lang="it-IT" sz="2000" b="1" dirty="0">
                <a:solidFill>
                  <a:srgbClr val="C00000"/>
                </a:solidFill>
                <a:cs typeface="+mn-cs"/>
              </a:rPr>
              <a:t>1. FATTORI ESOGENI, condizioni </a:t>
            </a:r>
            <a:r>
              <a:rPr lang="it-IT" sz="2000" b="1" dirty="0">
                <a:solidFill>
                  <a:srgbClr val="C00000"/>
                </a:solidFill>
                <a:cs typeface="+mn-cs"/>
              </a:rPr>
              <a:t>esterne sulle quali la scuola non può intervenire </a:t>
            </a:r>
            <a:r>
              <a:rPr lang="it-IT" sz="2000" b="1" dirty="0">
                <a:solidFill>
                  <a:srgbClr val="C00000"/>
                </a:solidFill>
                <a:cs typeface="+mn-cs"/>
              </a:rPr>
              <a:t>direttamente:</a:t>
            </a:r>
            <a:endParaRPr lang="it-IT" sz="2000" b="1" dirty="0">
              <a:solidFill>
                <a:srgbClr val="C00000"/>
              </a:solidFill>
              <a:cs typeface="+mn-cs"/>
            </a:endParaRPr>
          </a:p>
          <a:p>
            <a:pPr marL="342900" indent="-342900">
              <a:lnSpc>
                <a:spcPct val="150000"/>
              </a:lnSpc>
              <a:buFont typeface="Wingdings" pitchFamily="2" charset="2"/>
              <a:buChar char="§"/>
              <a:defRPr/>
            </a:pPr>
            <a:r>
              <a:rPr lang="it-IT" sz="2000" b="1" dirty="0">
                <a:solidFill>
                  <a:srgbClr val="000099"/>
                </a:solidFill>
                <a:cs typeface="+mn-cs"/>
              </a:rPr>
              <a:t>PREPARAZIONE PRECEDENTE DEGLI STUDENTI</a:t>
            </a:r>
          </a:p>
          <a:p>
            <a:pPr marL="342900" indent="-342900">
              <a:lnSpc>
                <a:spcPct val="150000"/>
              </a:lnSpc>
              <a:buFont typeface="Wingdings" pitchFamily="2" charset="2"/>
              <a:buChar char="§"/>
              <a:defRPr/>
            </a:pPr>
            <a:r>
              <a:rPr lang="it-IT" sz="2000" b="1" dirty="0">
                <a:solidFill>
                  <a:srgbClr val="000099"/>
                </a:solidFill>
                <a:cs typeface="+mn-cs"/>
              </a:rPr>
              <a:t>CONTESTO SOCIALE INDIVIDUALE</a:t>
            </a:r>
          </a:p>
          <a:p>
            <a:pPr marL="342900" indent="-342900">
              <a:lnSpc>
                <a:spcPct val="150000"/>
              </a:lnSpc>
              <a:buFont typeface="Wingdings" pitchFamily="2" charset="2"/>
              <a:buChar char="§"/>
              <a:defRPr/>
            </a:pPr>
            <a:r>
              <a:rPr lang="it-IT" sz="2000" b="1" dirty="0">
                <a:solidFill>
                  <a:srgbClr val="000099"/>
                </a:solidFill>
                <a:cs typeface="+mn-cs"/>
              </a:rPr>
              <a:t>CONTESTO SOCIALE GENERALE</a:t>
            </a:r>
          </a:p>
          <a:p>
            <a:pPr>
              <a:lnSpc>
                <a:spcPct val="150000"/>
              </a:lnSpc>
              <a:defRPr/>
            </a:pPr>
            <a:endParaRPr lang="it-IT" sz="2000" b="1" dirty="0">
              <a:solidFill>
                <a:srgbClr val="C00000"/>
              </a:solidFill>
              <a:cs typeface="+mn-cs"/>
            </a:endParaRPr>
          </a:p>
          <a:p>
            <a:pPr>
              <a:lnSpc>
                <a:spcPct val="150000"/>
              </a:lnSpc>
              <a:defRPr/>
            </a:pPr>
            <a:r>
              <a:rPr lang="it-IT" sz="2000" b="1" dirty="0">
                <a:solidFill>
                  <a:srgbClr val="C00000"/>
                </a:solidFill>
                <a:cs typeface="+mn-cs"/>
              </a:rPr>
              <a:t>2. EFFETTO SCUOLA: insieme </a:t>
            </a:r>
            <a:r>
              <a:rPr lang="it-IT" sz="2000" b="1" dirty="0">
                <a:solidFill>
                  <a:srgbClr val="C00000"/>
                </a:solidFill>
                <a:cs typeface="+mn-cs"/>
              </a:rPr>
              <a:t>delle azioni poste in essere dalla scuola per la promozione degli </a:t>
            </a:r>
            <a:r>
              <a:rPr lang="it-IT" sz="2000" b="1" dirty="0">
                <a:solidFill>
                  <a:srgbClr val="C00000"/>
                </a:solidFill>
                <a:cs typeface="+mn-cs"/>
              </a:rPr>
              <a:t>apprendimenti:</a:t>
            </a:r>
          </a:p>
          <a:p>
            <a:pPr marL="342900" indent="-342900">
              <a:lnSpc>
                <a:spcPct val="150000"/>
              </a:lnSpc>
              <a:buFont typeface="Wingdings" pitchFamily="2" charset="2"/>
              <a:buChar char="§"/>
              <a:defRPr/>
            </a:pPr>
            <a:r>
              <a:rPr lang="it-IT" sz="2000" b="1" dirty="0">
                <a:solidFill>
                  <a:srgbClr val="000099"/>
                </a:solidFill>
                <a:cs typeface="+mn-cs"/>
              </a:rPr>
              <a:t>SCELTE DIDATTICO-METODOLOGICHE</a:t>
            </a:r>
          </a:p>
          <a:p>
            <a:pPr marL="342900" indent="-342900">
              <a:lnSpc>
                <a:spcPct val="150000"/>
              </a:lnSpc>
              <a:buFont typeface="Wingdings" pitchFamily="2" charset="2"/>
              <a:buChar char="§"/>
              <a:defRPr/>
            </a:pPr>
            <a:r>
              <a:rPr lang="it-IT" sz="2000" b="1" dirty="0">
                <a:solidFill>
                  <a:srgbClr val="000099"/>
                </a:solidFill>
                <a:cs typeface="+mn-cs"/>
              </a:rPr>
              <a:t>ORGANIZZAZIONE SCOLASTICA</a:t>
            </a:r>
          </a:p>
          <a:p>
            <a:pPr marL="342900" indent="-342900">
              <a:lnSpc>
                <a:spcPct val="150000"/>
              </a:lnSpc>
              <a:buFont typeface="Wingdings" pitchFamily="2" charset="2"/>
              <a:buChar char="§"/>
              <a:defRPr/>
            </a:pPr>
            <a:r>
              <a:rPr lang="it-IT" sz="2000" b="1" dirty="0">
                <a:solidFill>
                  <a:srgbClr val="000099"/>
                </a:solidFill>
                <a:cs typeface="+mn-cs"/>
              </a:rPr>
              <a:t>…..</a:t>
            </a:r>
            <a:endParaRPr lang="it-IT" sz="2000" b="1" dirty="0">
              <a:solidFill>
                <a:srgbClr val="000099"/>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arn(inVertical)">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Effect transition="in" filter="barn(inVertical)">
                                      <p:cBhvr>
                                        <p:cTn id="15" dur="500"/>
                                        <p:tgtEl>
                                          <p:spTgt spid="4">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barn(inVertical)">
                                      <p:cBhvr>
                                        <p:cTn id="20" dur="500"/>
                                        <p:tgtEl>
                                          <p:spTgt spid="4">
                                            <p:txEl>
                                              <p:pRg st="2" end="2"/>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barn(inVertical)">
                                      <p:cBhvr>
                                        <p:cTn id="23" dur="500"/>
                                        <p:tgtEl>
                                          <p:spTgt spid="4">
                                            <p:txEl>
                                              <p:pRg st="3" end="3"/>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barn(inVertical)">
                                      <p:cBhvr>
                                        <p:cTn id="26" dur="500"/>
                                        <p:tgtEl>
                                          <p:spTgt spid="4">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barn(inVertical)">
                                      <p:cBhvr>
                                        <p:cTn id="31" dur="500"/>
                                        <p:tgtEl>
                                          <p:spTgt spid="4">
                                            <p:txEl>
                                              <p:pRg st="7" end="7"/>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barn(inVertical)">
                                      <p:cBhvr>
                                        <p:cTn id="34" dur="500"/>
                                        <p:tgtEl>
                                          <p:spTgt spid="4">
                                            <p:txEl>
                                              <p:pRg st="8" end="8"/>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barn(inVertical)">
                                      <p:cBhvr>
                                        <p:cTn id="3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950" y="115888"/>
            <a:ext cx="8756650" cy="4217987"/>
          </a:xfrm>
          <a:prstGeom prst="rect">
            <a:avLst/>
          </a:prstGeom>
        </p:spPr>
        <p:txBody>
          <a:bodyPr>
            <a:spAutoFit/>
          </a:bodyPr>
          <a:lstStyle/>
          <a:p>
            <a:pPr algn="ctr">
              <a:defRPr/>
            </a:pPr>
            <a:r>
              <a:rPr lang="it-IT" sz="2400" b="1" i="1" dirty="0">
                <a:solidFill>
                  <a:srgbClr val="000099"/>
                </a:solidFill>
                <a:latin typeface="Bookman Old Style" pitchFamily="18" charset="0"/>
                <a:cs typeface="+mn-cs"/>
              </a:rPr>
              <a:t>CLASSI QUINTE PRIMARIA</a:t>
            </a:r>
            <a:endParaRPr lang="it-IT" sz="2400" b="1" i="1" dirty="0">
              <a:solidFill>
                <a:srgbClr val="000099"/>
              </a:solidFill>
              <a:latin typeface="Bookman Old Style" pitchFamily="18" charset="0"/>
              <a:cs typeface="+mn-cs"/>
            </a:endParaRPr>
          </a:p>
          <a:p>
            <a:pPr>
              <a:defRPr/>
            </a:pPr>
            <a:endParaRPr lang="it-IT" sz="24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70C0"/>
              </a:solidFill>
              <a:cs typeface="+mn-cs"/>
            </a:endParaRPr>
          </a:p>
        </p:txBody>
      </p:sp>
      <p:graphicFrame>
        <p:nvGraphicFramePr>
          <p:cNvPr id="2" name="Table 1"/>
          <p:cNvGraphicFramePr>
            <a:graphicFrameLocks noGrp="1"/>
          </p:cNvGraphicFramePr>
          <p:nvPr/>
        </p:nvGraphicFramePr>
        <p:xfrm>
          <a:off x="1403350" y="620713"/>
          <a:ext cx="6000750" cy="6084887"/>
        </p:xfrm>
        <a:graphic>
          <a:graphicData uri="http://schemas.openxmlformats.org/drawingml/2006/table">
            <a:tbl>
              <a:tblPr/>
              <a:tblGrid>
                <a:gridCol w="529740"/>
                <a:gridCol w="88215"/>
                <a:gridCol w="1003635"/>
                <a:gridCol w="378377"/>
                <a:gridCol w="529740"/>
                <a:gridCol w="96561"/>
                <a:gridCol w="1077375"/>
                <a:gridCol w="296292"/>
                <a:gridCol w="529740"/>
                <a:gridCol w="88215"/>
                <a:gridCol w="976614"/>
                <a:gridCol w="405399"/>
              </a:tblGrid>
              <a:tr h="220508">
                <a:tc gridSpan="4">
                  <a:txBody>
                    <a:bodyPr/>
                    <a:lstStyle/>
                    <a:p>
                      <a:pPr algn="ctr"/>
                      <a:r>
                        <a:rPr lang="it-IT" sz="1400" b="1" i="0" dirty="0" smtClean="0">
                          <a:solidFill>
                            <a:srgbClr val="3B576D"/>
                          </a:solidFill>
                          <a:effectLst/>
                          <a:latin typeface="+mn-lt"/>
                        </a:rPr>
                        <a:t>     Regione</a:t>
                      </a:r>
                      <a:r>
                        <a:rPr lang="it-IT" sz="600" b="0" i="0" dirty="0">
                          <a:solidFill>
                            <a:srgbClr val="3B576D"/>
                          </a:solidFill>
                          <a:effectLst/>
                          <a:latin typeface="normal Verdana"/>
                        </a:rPr>
                        <a:t> </a:t>
                      </a:r>
                    </a:p>
                  </a:txBody>
                  <a:tcPr marL="9431" marR="9431" marT="9431" marB="9431" anchor="ctr">
                    <a:lnL>
                      <a:noFill/>
                    </a:lnL>
                    <a:lnR>
                      <a:noFill/>
                    </a:lnR>
                    <a:lnT>
                      <a:noFill/>
                    </a:lnT>
                    <a:lnB>
                      <a:noFill/>
                    </a:lnB>
                    <a:solidFill>
                      <a:srgbClr val="D3DEE2"/>
                    </a:solidFill>
                  </a:tcPr>
                </a:tc>
                <a:tc hMerge="1">
                  <a:txBody>
                    <a:bodyPr/>
                    <a:lstStyle/>
                    <a:p>
                      <a:endParaRPr lang="it-IT"/>
                    </a:p>
                  </a:txBody>
                  <a:tcPr/>
                </a:tc>
                <a:tc hMerge="1">
                  <a:txBody>
                    <a:bodyPr/>
                    <a:lstStyle/>
                    <a:p>
                      <a:endParaRPr lang="it-IT"/>
                    </a:p>
                  </a:txBody>
                  <a:tcPr/>
                </a:tc>
                <a:tc hMerge="1">
                  <a:txBody>
                    <a:bodyPr/>
                    <a:lstStyle/>
                    <a:p>
                      <a:endParaRPr lang="it-IT"/>
                    </a:p>
                  </a:txBody>
                  <a:tcPr/>
                </a:tc>
                <a:tc gridSpan="4">
                  <a:txBody>
                    <a:bodyPr/>
                    <a:lstStyle/>
                    <a:p>
                      <a:pPr algn="ctr"/>
                      <a:r>
                        <a:rPr lang="it-IT" sz="1400" b="1" i="0" kern="1200" dirty="0" smtClean="0">
                          <a:solidFill>
                            <a:srgbClr val="3B576D"/>
                          </a:solidFill>
                          <a:effectLst/>
                          <a:latin typeface="+mn-lt"/>
                          <a:ea typeface="+mn-ea"/>
                          <a:cs typeface="+mn-cs"/>
                        </a:rPr>
                        <a:t>  Macroarea</a:t>
                      </a:r>
                      <a:endParaRPr lang="it-IT" sz="600" b="0" i="0" dirty="0">
                        <a:solidFill>
                          <a:srgbClr val="3B576D"/>
                        </a:solidFill>
                        <a:effectLst/>
                        <a:latin typeface="normal Verdana"/>
                      </a:endParaRPr>
                    </a:p>
                  </a:txBody>
                  <a:tcPr marL="9431" marR="9431" marT="9431" marB="9431" anchor="ctr">
                    <a:lnL>
                      <a:noFill/>
                    </a:lnL>
                    <a:lnR>
                      <a:noFill/>
                    </a:lnR>
                    <a:lnT>
                      <a:noFill/>
                    </a:lnT>
                    <a:lnB>
                      <a:noFill/>
                    </a:lnB>
                    <a:solidFill>
                      <a:srgbClr val="D3DEE2"/>
                    </a:solidFill>
                  </a:tcPr>
                </a:tc>
                <a:tc hMerge="1">
                  <a:txBody>
                    <a:bodyPr/>
                    <a:lstStyle/>
                    <a:p>
                      <a:endParaRPr lang="it-IT"/>
                    </a:p>
                  </a:txBody>
                  <a:tcPr/>
                </a:tc>
                <a:tc hMerge="1">
                  <a:txBody>
                    <a:bodyPr/>
                    <a:lstStyle/>
                    <a:p>
                      <a:endParaRPr lang="it-IT"/>
                    </a:p>
                  </a:txBody>
                  <a:tcPr/>
                </a:tc>
                <a:tc hMerge="1">
                  <a:txBody>
                    <a:bodyPr/>
                    <a:lstStyle/>
                    <a:p>
                      <a:endParaRPr lang="it-IT"/>
                    </a:p>
                  </a:txBody>
                  <a:tcPr/>
                </a:tc>
                <a:tc gridSpan="4">
                  <a:txBody>
                    <a:bodyPr/>
                    <a:lstStyle/>
                    <a:p>
                      <a:pPr algn="ctr"/>
                      <a:r>
                        <a:rPr lang="it-IT" sz="1400" b="1" i="0" kern="1200" dirty="0" smtClean="0">
                          <a:solidFill>
                            <a:srgbClr val="3B576D"/>
                          </a:solidFill>
                          <a:effectLst/>
                          <a:latin typeface="+mn-lt"/>
                          <a:ea typeface="+mn-ea"/>
                          <a:cs typeface="+mn-cs"/>
                        </a:rPr>
                        <a:t>Italia</a:t>
                      </a:r>
                      <a:endParaRPr lang="it-IT" sz="600" b="0" i="0" dirty="0">
                        <a:solidFill>
                          <a:srgbClr val="3B576D"/>
                        </a:solidFill>
                        <a:effectLst/>
                        <a:latin typeface="normal Verdana"/>
                      </a:endParaRPr>
                    </a:p>
                  </a:txBody>
                  <a:tcPr marL="9431" marR="9431" marT="9431" marB="9431" anchor="ctr">
                    <a:lnL>
                      <a:noFill/>
                    </a:lnL>
                    <a:lnR>
                      <a:noFill/>
                    </a:lnR>
                    <a:lnT>
                      <a:noFill/>
                    </a:lnT>
                    <a:lnB>
                      <a:noFill/>
                    </a:lnB>
                    <a:solidFill>
                      <a:srgbClr val="D3DEE2"/>
                    </a:solidFill>
                  </a:tcPr>
                </a:tc>
                <a:tc hMerge="1">
                  <a:txBody>
                    <a:bodyPr/>
                    <a:lstStyle/>
                    <a:p>
                      <a:endParaRPr lang="it-IT"/>
                    </a:p>
                  </a:txBody>
                  <a:tcPr/>
                </a:tc>
                <a:tc hMerge="1">
                  <a:txBody>
                    <a:bodyPr/>
                    <a:lstStyle/>
                    <a:p>
                      <a:endParaRPr lang="it-IT"/>
                    </a:p>
                  </a:txBody>
                  <a:tcPr/>
                </a:tc>
                <a:tc hMerge="1">
                  <a:txBody>
                    <a:bodyPr/>
                    <a:lstStyle/>
                    <a:p>
                      <a:endParaRPr lang="it-IT"/>
                    </a:p>
                  </a:txBody>
                  <a:tcPr/>
                </a:tc>
              </a:tr>
              <a:tr h="1157414">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600" b="1" dirty="0">
                          <a:effectLst/>
                        </a:rPr>
                        <a:t/>
                      </a:r>
                      <a:br>
                        <a:rPr lang="it-IT" sz="600" b="1" dirty="0">
                          <a:effectLst/>
                        </a:rPr>
                      </a:br>
                      <a:endParaRPr lang="it-IT" sz="600" b="1" dirty="0" smtClean="0">
                        <a:effectLst/>
                      </a:endParaRPr>
                    </a:p>
                    <a:p>
                      <a:pPr algn="ctr"/>
                      <a:endParaRPr lang="it-IT" sz="600" b="1" i="0" kern="1200" dirty="0" smtClean="0">
                        <a:solidFill>
                          <a:srgbClr val="3B576D"/>
                        </a:solidFill>
                        <a:effectLst/>
                        <a:latin typeface="+mn-lt"/>
                        <a:ea typeface="+mn-ea"/>
                        <a:cs typeface="+mn-cs"/>
                      </a:endParaRPr>
                    </a:p>
                    <a:p>
                      <a:pPr algn="ctr"/>
                      <a:r>
                        <a:rPr lang="it-IT" sz="1200" b="1" i="0" kern="1200" dirty="0" smtClean="0">
                          <a:solidFill>
                            <a:srgbClr val="3B576D"/>
                          </a:solidFill>
                          <a:effectLst/>
                          <a:latin typeface="+mn-lt"/>
                          <a:ea typeface="+mn-ea"/>
                          <a:cs typeface="+mn-cs"/>
                        </a:rPr>
                        <a:t>Effetto </a:t>
                      </a:r>
                      <a:r>
                        <a:rPr lang="it-IT" sz="1200" b="1" i="0" kern="1200" dirty="0">
                          <a:solidFill>
                            <a:srgbClr val="3B576D"/>
                          </a:solidFill>
                          <a:effectLst/>
                          <a:latin typeface="+mn-lt"/>
                          <a:ea typeface="+mn-ea"/>
                          <a:cs typeface="+mn-cs"/>
                        </a:rPr>
                        <a:t>scuola</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positivo</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endParaRPr lang="it-IT" sz="1200" b="1" i="0" kern="1200" dirty="0">
                        <a:solidFill>
                          <a:srgbClr val="3B576D"/>
                        </a:solidFill>
                        <a:effectLst/>
                        <a:latin typeface="+mn-lt"/>
                        <a:ea typeface="+mn-ea"/>
                        <a:cs typeface="+mn-cs"/>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32CD32"/>
                    </a:solidFill>
                  </a:tcPr>
                </a:tc>
                <a:tc>
                  <a:txBody>
                    <a:bodyPr/>
                    <a:lstStyle/>
                    <a:p>
                      <a:pPr algn="ctr"/>
                      <a:endParaRPr lang="it-IT" sz="60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600" b="1" dirty="0">
                          <a:effectLst/>
                        </a:rPr>
                        <a:t/>
                      </a:r>
                      <a:br>
                        <a:rPr lang="it-IT" sz="600" b="1" dirty="0">
                          <a:effectLst/>
                        </a:rPr>
                      </a:br>
                      <a:r>
                        <a:rPr lang="it-IT" sz="1200" b="1" i="0" kern="1200" dirty="0">
                          <a:solidFill>
                            <a:srgbClr val="3B576D"/>
                          </a:solidFill>
                          <a:effectLst/>
                          <a:latin typeface="+mn-lt"/>
                          <a:ea typeface="+mn-ea"/>
                          <a:cs typeface="+mn-cs"/>
                        </a:rPr>
                        <a:t>Effetto scuola</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positivo</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endParaRPr lang="it-IT" sz="1200" b="1" i="0" kern="1200" dirty="0">
                        <a:solidFill>
                          <a:srgbClr val="3B576D"/>
                        </a:solidFill>
                        <a:effectLst/>
                        <a:latin typeface="+mn-lt"/>
                        <a:ea typeface="+mn-ea"/>
                        <a:cs typeface="+mn-cs"/>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32CD32"/>
                    </a:solidFill>
                  </a:tcPr>
                </a:tc>
                <a:tc>
                  <a:txBody>
                    <a:bodyPr/>
                    <a:lstStyle/>
                    <a:p>
                      <a:pPr algn="ctr"/>
                      <a:endParaRPr lang="it-IT" sz="60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600" b="1" dirty="0">
                          <a:effectLst/>
                        </a:rPr>
                        <a:t/>
                      </a:r>
                      <a:br>
                        <a:rPr lang="it-IT" sz="600" b="1" dirty="0">
                          <a:effectLst/>
                        </a:rPr>
                      </a:br>
                      <a:r>
                        <a:rPr lang="it-IT" sz="1200" b="1" i="0" kern="1200" dirty="0">
                          <a:solidFill>
                            <a:srgbClr val="3B576D"/>
                          </a:solidFill>
                          <a:effectLst/>
                          <a:latin typeface="+mn-lt"/>
                          <a:ea typeface="+mn-ea"/>
                          <a:cs typeface="+mn-cs"/>
                        </a:rPr>
                        <a:t>Effetto</a:t>
                      </a:r>
                      <a:r>
                        <a:rPr lang="it-IT" sz="600" b="1" dirty="0">
                          <a:effectLst/>
                        </a:rPr>
                        <a:t> </a:t>
                      </a:r>
                      <a:r>
                        <a:rPr lang="it-IT" sz="1200" b="1" i="0" kern="1200" dirty="0">
                          <a:solidFill>
                            <a:srgbClr val="3B576D"/>
                          </a:solidFill>
                          <a:effectLst/>
                          <a:latin typeface="+mn-lt"/>
                          <a:ea typeface="+mn-ea"/>
                          <a:cs typeface="+mn-cs"/>
                        </a:rPr>
                        <a:t>scuola</a:t>
                      </a:r>
                      <a:r>
                        <a:rPr lang="it-IT" sz="600" b="1" dirty="0">
                          <a:effectLst/>
                        </a:rPr>
                        <a:t/>
                      </a:r>
                      <a:br>
                        <a:rPr lang="it-IT" sz="600" b="1" dirty="0">
                          <a:effectLst/>
                        </a:rPr>
                      </a:br>
                      <a:r>
                        <a:rPr lang="it-IT" sz="1200" b="1" i="0" kern="1200" dirty="0">
                          <a:solidFill>
                            <a:srgbClr val="3B576D"/>
                          </a:solidFill>
                          <a:effectLst/>
                          <a:latin typeface="+mn-lt"/>
                          <a:ea typeface="+mn-ea"/>
                          <a:cs typeface="+mn-cs"/>
                        </a:rPr>
                        <a:t>positivo</a:t>
                      </a:r>
                      <a:r>
                        <a:rPr lang="it-IT" sz="600" b="1" dirty="0">
                          <a:effectLst/>
                        </a:rPr>
                        <a:t/>
                      </a:r>
                      <a:br>
                        <a:rPr lang="it-IT" sz="600" b="1" dirty="0">
                          <a:effectLst/>
                        </a:rPr>
                      </a:br>
                      <a:r>
                        <a:rPr lang="it-IT" sz="600" b="1" dirty="0">
                          <a:effectLst/>
                        </a:rPr>
                        <a:t/>
                      </a:r>
                      <a:br>
                        <a:rPr lang="it-IT" sz="600" b="1" dirty="0">
                          <a:effectLst/>
                        </a:rPr>
                      </a:br>
                      <a:endParaRPr lang="it-IT" sz="600" b="1" dirty="0">
                        <a:effectLst/>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32CD32"/>
                    </a:solidFill>
                  </a:tcPr>
                </a:tc>
                <a:tc>
                  <a:txBody>
                    <a:bodyPr/>
                    <a:lstStyle/>
                    <a:p>
                      <a:pPr algn="ctr"/>
                      <a:endParaRPr lang="it-IT" sz="60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r>
              <a:tr h="1069311">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600" b="1" dirty="0">
                          <a:effectLst/>
                        </a:rPr>
                        <a:t/>
                      </a:r>
                      <a:br>
                        <a:rPr lang="it-IT" sz="600" b="1" dirty="0">
                          <a:effectLst/>
                        </a:rPr>
                      </a:br>
                      <a:r>
                        <a:rPr lang="it-IT" sz="1200" b="1" i="0" kern="1200" dirty="0" smtClean="0">
                          <a:solidFill>
                            <a:srgbClr val="3B576D"/>
                          </a:solidFill>
                          <a:effectLst/>
                          <a:latin typeface="+mn-lt"/>
                          <a:ea typeface="+mn-ea"/>
                          <a:cs typeface="+mn-cs"/>
                        </a:rPr>
                        <a:t>leggermente </a:t>
                      </a:r>
                      <a:r>
                        <a:rPr lang="it-IT" sz="1200" b="1" i="0" kern="1200" dirty="0">
                          <a:solidFill>
                            <a:srgbClr val="3B576D"/>
                          </a:solidFill>
                          <a:effectLst/>
                          <a:latin typeface="+mn-lt"/>
                          <a:ea typeface="+mn-ea"/>
                          <a:cs typeface="+mn-cs"/>
                        </a:rPr>
                        <a:t>positivo</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endParaRPr lang="it-IT" sz="1200" b="1" i="0" kern="1200" dirty="0">
                        <a:solidFill>
                          <a:srgbClr val="3B576D"/>
                        </a:solidFill>
                        <a:effectLst/>
                        <a:latin typeface="+mn-lt"/>
                        <a:ea typeface="+mn-ea"/>
                        <a:cs typeface="+mn-cs"/>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7CFC00"/>
                    </a:solidFill>
                  </a:tcPr>
                </a:tc>
                <a:tc>
                  <a:txBody>
                    <a:bodyPr/>
                    <a:lstStyle/>
                    <a:p>
                      <a:pPr algn="ctr"/>
                      <a:endParaRPr lang="it-IT" sz="60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600" b="1" dirty="0">
                          <a:effectLst/>
                        </a:rPr>
                        <a:t/>
                      </a:r>
                      <a:br>
                        <a:rPr lang="it-IT" sz="600" b="1" dirty="0">
                          <a:effectLst/>
                        </a:rPr>
                      </a:br>
                      <a:r>
                        <a:rPr lang="it-IT" sz="1200" b="1" i="0" kern="1200" dirty="0" smtClean="0">
                          <a:solidFill>
                            <a:srgbClr val="3B576D"/>
                          </a:solidFill>
                          <a:effectLst/>
                          <a:latin typeface="+mn-lt"/>
                          <a:ea typeface="+mn-ea"/>
                          <a:cs typeface="+mn-cs"/>
                        </a:rPr>
                        <a:t>leggermente </a:t>
                      </a:r>
                      <a:r>
                        <a:rPr lang="it-IT" sz="1200" b="1" i="0" kern="1200" dirty="0">
                          <a:solidFill>
                            <a:srgbClr val="3B576D"/>
                          </a:solidFill>
                          <a:effectLst/>
                          <a:latin typeface="+mn-lt"/>
                          <a:ea typeface="+mn-ea"/>
                          <a:cs typeface="+mn-cs"/>
                        </a:rPr>
                        <a:t>positivo</a:t>
                      </a:r>
                      <a:br>
                        <a:rPr lang="it-IT" sz="1200" b="1" i="0" kern="1200" dirty="0">
                          <a:solidFill>
                            <a:srgbClr val="3B576D"/>
                          </a:solidFill>
                          <a:effectLst/>
                          <a:latin typeface="+mn-lt"/>
                          <a:ea typeface="+mn-ea"/>
                          <a:cs typeface="+mn-cs"/>
                        </a:rPr>
                      </a:br>
                      <a:r>
                        <a:rPr lang="it-IT" sz="600" b="1" dirty="0">
                          <a:effectLst/>
                        </a:rPr>
                        <a:t/>
                      </a:r>
                      <a:br>
                        <a:rPr lang="it-IT" sz="600" b="1" dirty="0">
                          <a:effectLst/>
                        </a:rPr>
                      </a:br>
                      <a:endParaRPr lang="it-IT" sz="600" b="1" dirty="0">
                        <a:effectLst/>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7CFC00"/>
                    </a:solidFill>
                  </a:tcPr>
                </a:tc>
                <a:tc>
                  <a:txBody>
                    <a:bodyPr/>
                    <a:lstStyle/>
                    <a:p>
                      <a:pPr algn="ctr"/>
                      <a:endParaRPr lang="it-IT" sz="60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1200" b="1" i="0" kern="1200" dirty="0" smtClean="0">
                          <a:solidFill>
                            <a:srgbClr val="3B576D"/>
                          </a:solidFill>
                          <a:effectLst/>
                          <a:latin typeface="+mn-lt"/>
                          <a:ea typeface="+mn-ea"/>
                          <a:cs typeface="+mn-cs"/>
                        </a:rPr>
                        <a:t>leggermente </a:t>
                      </a:r>
                      <a:r>
                        <a:rPr lang="it-IT" sz="1200" b="1" i="0" kern="1200" dirty="0">
                          <a:solidFill>
                            <a:srgbClr val="3B576D"/>
                          </a:solidFill>
                          <a:effectLst/>
                          <a:latin typeface="+mn-lt"/>
                          <a:ea typeface="+mn-ea"/>
                          <a:cs typeface="+mn-cs"/>
                        </a:rPr>
                        <a:t>positivo</a:t>
                      </a:r>
                      <a:br>
                        <a:rPr lang="it-IT" sz="1200" b="1" i="0" kern="1200" dirty="0">
                          <a:solidFill>
                            <a:srgbClr val="3B576D"/>
                          </a:solidFill>
                          <a:effectLst/>
                          <a:latin typeface="+mn-lt"/>
                          <a:ea typeface="+mn-ea"/>
                          <a:cs typeface="+mn-cs"/>
                        </a:rPr>
                      </a:br>
                      <a:r>
                        <a:rPr lang="it-IT" sz="600" b="1" dirty="0">
                          <a:effectLst/>
                        </a:rPr>
                        <a:t/>
                      </a:r>
                      <a:br>
                        <a:rPr lang="it-IT" sz="600" b="1" dirty="0">
                          <a:effectLst/>
                        </a:rPr>
                      </a:br>
                      <a:endParaRPr lang="it-IT" sz="600" b="1" dirty="0">
                        <a:effectLst/>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7CFC00"/>
                    </a:solidFill>
                  </a:tcPr>
                </a:tc>
                <a:tc>
                  <a:txBody>
                    <a:bodyPr/>
                    <a:lstStyle/>
                    <a:p>
                      <a:pPr algn="ctr"/>
                      <a:endParaRPr lang="it-IT" sz="60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r>
              <a:tr h="1244242">
                <a:tc>
                  <a:txBody>
                    <a:bodyPr/>
                    <a:lstStyle/>
                    <a:p>
                      <a:pPr algn="ctr"/>
                      <a:endParaRPr lang="it-IT" sz="600" dirty="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1200" b="1" i="0" kern="1200" dirty="0" smtClean="0">
                          <a:solidFill>
                            <a:srgbClr val="3B576D"/>
                          </a:solidFill>
                          <a:effectLst/>
                          <a:latin typeface="+mn-lt"/>
                          <a:ea typeface="+mn-ea"/>
                          <a:cs typeface="+mn-cs"/>
                        </a:rPr>
                        <a:t>pari </a:t>
                      </a:r>
                      <a:r>
                        <a:rPr lang="it-IT" sz="1200" b="1" i="0" kern="1200" dirty="0">
                          <a:solidFill>
                            <a:srgbClr val="3B576D"/>
                          </a:solidFill>
                          <a:effectLst/>
                          <a:latin typeface="+mn-lt"/>
                          <a:ea typeface="+mn-ea"/>
                          <a:cs typeface="+mn-cs"/>
                        </a:rPr>
                        <a:t>alla media della regione </a:t>
                      </a:r>
                      <a:r>
                        <a:rPr lang="it-IT" sz="1200" b="1" i="0" kern="1200" dirty="0" smtClean="0">
                          <a:solidFill>
                            <a:srgbClr val="3B576D"/>
                          </a:solidFill>
                          <a:effectLst/>
                          <a:latin typeface="+mn-lt"/>
                          <a:ea typeface="+mn-ea"/>
                          <a:cs typeface="+mn-cs"/>
                        </a:rPr>
                        <a:t>Piemonte</a:t>
                      </a:r>
                      <a:endParaRPr lang="it-IT" sz="1200" b="1" i="0" kern="1200" dirty="0">
                        <a:solidFill>
                          <a:srgbClr val="3B576D"/>
                        </a:solidFill>
                        <a:effectLst/>
                        <a:latin typeface="+mn-lt"/>
                        <a:ea typeface="+mn-ea"/>
                        <a:cs typeface="+mn-cs"/>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FFFFFF"/>
                    </a:solidFill>
                  </a:tcPr>
                </a:tc>
                <a:tc>
                  <a:txBody>
                    <a:bodyPr/>
                    <a:lstStyle/>
                    <a:p>
                      <a:pPr algn="ctr"/>
                      <a:endParaRPr lang="it-IT" sz="600" dirty="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dirty="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marL="0" algn="ctr" defTabSz="914400" rtl="0" eaLnBrk="1" latinLnBrk="0" hangingPunct="1"/>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r>
                        <a:rPr lang="it-IT" sz="1200" b="1" i="0" kern="1200" dirty="0" smtClean="0">
                          <a:solidFill>
                            <a:srgbClr val="3B576D"/>
                          </a:solidFill>
                          <a:effectLst/>
                          <a:latin typeface="+mn-lt"/>
                          <a:ea typeface="+mn-ea"/>
                          <a:cs typeface="+mn-cs"/>
                        </a:rPr>
                        <a:t>pari </a:t>
                      </a:r>
                      <a:r>
                        <a:rPr lang="it-IT" sz="1200" b="1" i="0" kern="1200" dirty="0">
                          <a:solidFill>
                            <a:srgbClr val="3B576D"/>
                          </a:solidFill>
                          <a:effectLst/>
                          <a:latin typeface="+mn-lt"/>
                          <a:ea typeface="+mn-ea"/>
                          <a:cs typeface="+mn-cs"/>
                        </a:rPr>
                        <a:t>alla media della macroarea Nord ovest</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endParaRPr lang="it-IT" sz="1200" b="1" i="0" kern="1200" dirty="0">
                        <a:solidFill>
                          <a:srgbClr val="3B576D"/>
                        </a:solidFill>
                        <a:effectLst/>
                        <a:latin typeface="+mn-lt"/>
                        <a:ea typeface="+mn-ea"/>
                        <a:cs typeface="+mn-cs"/>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FFFFFF"/>
                    </a:solidFill>
                  </a:tcPr>
                </a:tc>
                <a:tc>
                  <a:txBody>
                    <a:bodyPr/>
                    <a:lstStyle/>
                    <a:p>
                      <a:pPr algn="ctr"/>
                      <a:endParaRPr lang="it-IT" sz="600" dirty="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dirty="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marL="0" algn="ctr" defTabSz="914400" rtl="0" eaLnBrk="1" latinLnBrk="0" hangingPunct="1"/>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r>
                        <a:rPr lang="it-IT" sz="1200" b="1" i="0" kern="1200" dirty="0" smtClean="0">
                          <a:solidFill>
                            <a:srgbClr val="3B576D"/>
                          </a:solidFill>
                          <a:effectLst/>
                          <a:latin typeface="+mn-lt"/>
                          <a:ea typeface="+mn-ea"/>
                          <a:cs typeface="+mn-cs"/>
                        </a:rPr>
                        <a:t>pari </a:t>
                      </a:r>
                      <a:r>
                        <a:rPr lang="it-IT" sz="1200" b="1" i="0" kern="1200" dirty="0">
                          <a:solidFill>
                            <a:srgbClr val="3B576D"/>
                          </a:solidFill>
                          <a:effectLst/>
                          <a:latin typeface="+mn-lt"/>
                          <a:ea typeface="+mn-ea"/>
                          <a:cs typeface="+mn-cs"/>
                        </a:rPr>
                        <a:t>alla media nazionale</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endParaRPr lang="it-IT" sz="1200" b="1" i="0" kern="1200" dirty="0">
                        <a:solidFill>
                          <a:srgbClr val="3B576D"/>
                        </a:solidFill>
                        <a:effectLst/>
                        <a:latin typeface="+mn-lt"/>
                        <a:ea typeface="+mn-ea"/>
                        <a:cs typeface="+mn-cs"/>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FFFFFF"/>
                    </a:solidFill>
                  </a:tcPr>
                </a:tc>
                <a:tc>
                  <a:txBody>
                    <a:bodyPr/>
                    <a:lstStyle/>
                    <a:p>
                      <a:pPr algn="ctr"/>
                      <a:endParaRPr lang="it-IT" sz="600" dirty="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r>
              <a:tr h="1244242">
                <a:tc>
                  <a:txBody>
                    <a:bodyPr/>
                    <a:lstStyle/>
                    <a:p>
                      <a:pPr algn="ctr"/>
                      <a:endParaRPr lang="it-IT" sz="600" dirty="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600" b="1" dirty="0">
                          <a:effectLst/>
                        </a:rPr>
                        <a:t/>
                      </a:r>
                      <a:br>
                        <a:rPr lang="it-IT" sz="600" b="1" dirty="0">
                          <a:effectLst/>
                        </a:rPr>
                      </a:br>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leggermente negativo</a:t>
                      </a:r>
                      <a:br>
                        <a:rPr lang="it-IT" sz="1200" b="1" i="0" kern="1200" dirty="0">
                          <a:solidFill>
                            <a:srgbClr val="3B576D"/>
                          </a:solidFill>
                          <a:effectLst/>
                          <a:latin typeface="+mn-lt"/>
                          <a:ea typeface="+mn-ea"/>
                          <a:cs typeface="+mn-cs"/>
                        </a:rPr>
                      </a:br>
                      <a:r>
                        <a:rPr lang="it-IT" sz="600" b="1" dirty="0">
                          <a:effectLst/>
                        </a:rPr>
                        <a:t/>
                      </a:r>
                      <a:br>
                        <a:rPr lang="it-IT" sz="600" b="1" dirty="0">
                          <a:effectLst/>
                        </a:rPr>
                      </a:br>
                      <a:endParaRPr lang="it-IT" sz="600" b="1" dirty="0">
                        <a:effectLst/>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FFA500"/>
                    </a:solidFill>
                  </a:tcPr>
                </a:tc>
                <a:tc>
                  <a:txBody>
                    <a:bodyPr/>
                    <a:lstStyle/>
                    <a:p>
                      <a:pPr algn="ctr"/>
                      <a:endParaRPr lang="it-IT" sz="600" dirty="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600" b="1" dirty="0">
                          <a:effectLst/>
                        </a:rPr>
                        <a:t/>
                      </a:r>
                      <a:br>
                        <a:rPr lang="it-IT" sz="600" b="1" dirty="0">
                          <a:effectLst/>
                        </a:rPr>
                      </a:br>
                      <a:endParaRPr lang="it-IT" sz="600" b="1" dirty="0" smtClean="0">
                        <a:effectLst/>
                      </a:endParaRPr>
                    </a:p>
                    <a:p>
                      <a:pPr algn="ctr"/>
                      <a:endParaRPr lang="it-IT" sz="600" b="1" dirty="0" smtClean="0">
                        <a:effectLst/>
                      </a:endParaRPr>
                    </a:p>
                    <a:p>
                      <a:pPr algn="ctr"/>
                      <a:endParaRPr lang="it-IT" sz="600" b="1" dirty="0" smtClean="0">
                        <a:effectLst/>
                      </a:endParaRPr>
                    </a:p>
                    <a:p>
                      <a:pPr algn="ctr"/>
                      <a:r>
                        <a:rPr lang="it-IT" sz="600" b="1" dirty="0">
                          <a:effectLst/>
                        </a:rPr>
                        <a:t/>
                      </a:r>
                      <a:br>
                        <a:rPr lang="it-IT" sz="600" b="1" dirty="0">
                          <a:effectLst/>
                        </a:rPr>
                      </a:br>
                      <a:r>
                        <a:rPr lang="it-IT" sz="1200" b="1" i="0" kern="1200" dirty="0">
                          <a:solidFill>
                            <a:srgbClr val="3B576D"/>
                          </a:solidFill>
                          <a:effectLst/>
                          <a:latin typeface="+mn-lt"/>
                          <a:ea typeface="+mn-ea"/>
                          <a:cs typeface="+mn-cs"/>
                        </a:rPr>
                        <a:t>leggermente negativo</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endParaRPr lang="it-IT" sz="1200" b="1" i="0" kern="1200" dirty="0">
                        <a:solidFill>
                          <a:srgbClr val="3B576D"/>
                        </a:solidFill>
                        <a:effectLst/>
                        <a:latin typeface="+mn-lt"/>
                        <a:ea typeface="+mn-ea"/>
                        <a:cs typeface="+mn-cs"/>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FFA500"/>
                    </a:solidFill>
                  </a:tcPr>
                </a:tc>
                <a:tc>
                  <a:txBody>
                    <a:bodyPr/>
                    <a:lstStyle/>
                    <a:p>
                      <a:pPr algn="ctr"/>
                      <a:endParaRPr lang="it-IT" sz="60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endParaRPr lang="it-IT" sz="1200" b="1" i="0" kern="1200" dirty="0" smtClean="0">
                        <a:solidFill>
                          <a:srgbClr val="3B576D"/>
                        </a:solidFill>
                        <a:effectLst/>
                        <a:latin typeface="+mn-lt"/>
                        <a:ea typeface="+mn-ea"/>
                        <a:cs typeface="+mn-cs"/>
                      </a:endParaRPr>
                    </a:p>
                    <a:p>
                      <a:pPr algn="ctr"/>
                      <a:endParaRPr lang="it-IT" sz="1200" b="1" i="0" kern="1200" dirty="0" smtClean="0">
                        <a:solidFill>
                          <a:srgbClr val="3B576D"/>
                        </a:solidFill>
                        <a:effectLst/>
                        <a:latin typeface="+mn-lt"/>
                        <a:ea typeface="+mn-ea"/>
                        <a:cs typeface="+mn-cs"/>
                      </a:endParaRPr>
                    </a:p>
                    <a:p>
                      <a:pPr algn="ctr"/>
                      <a:endParaRPr lang="it-IT" sz="1200" b="1" i="0" kern="1200" dirty="0" smtClean="0">
                        <a:solidFill>
                          <a:srgbClr val="3B576D"/>
                        </a:solidFill>
                        <a:effectLst/>
                        <a:latin typeface="+mn-lt"/>
                        <a:ea typeface="+mn-ea"/>
                        <a:cs typeface="+mn-cs"/>
                      </a:endParaRPr>
                    </a:p>
                    <a:p>
                      <a:pPr algn="ctr"/>
                      <a:r>
                        <a:rPr lang="it-IT" sz="1200" b="1" i="0" kern="1200" dirty="0" smtClean="0">
                          <a:solidFill>
                            <a:srgbClr val="3B576D"/>
                          </a:solidFill>
                          <a:effectLst/>
                          <a:latin typeface="+mn-lt"/>
                          <a:ea typeface="+mn-ea"/>
                          <a:cs typeface="+mn-cs"/>
                        </a:rPr>
                        <a:t>leggermente </a:t>
                      </a:r>
                      <a:r>
                        <a:rPr lang="it-IT" sz="1200" b="1" i="0" kern="1200" dirty="0">
                          <a:solidFill>
                            <a:srgbClr val="3B576D"/>
                          </a:solidFill>
                          <a:effectLst/>
                          <a:latin typeface="+mn-lt"/>
                          <a:ea typeface="+mn-ea"/>
                          <a:cs typeface="+mn-cs"/>
                        </a:rPr>
                        <a:t>negativo</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endParaRPr lang="it-IT" sz="1200" b="1" i="0" kern="1200" dirty="0">
                        <a:solidFill>
                          <a:srgbClr val="3B576D"/>
                        </a:solidFill>
                        <a:effectLst/>
                        <a:latin typeface="+mn-lt"/>
                        <a:ea typeface="+mn-ea"/>
                        <a:cs typeface="+mn-cs"/>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FFA500"/>
                    </a:solidFill>
                  </a:tcPr>
                </a:tc>
                <a:tc>
                  <a:txBody>
                    <a:bodyPr/>
                    <a:lstStyle/>
                    <a:p>
                      <a:pPr algn="ctr"/>
                      <a:endParaRPr lang="it-IT" sz="600" dirty="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r>
              <a:tr h="896931">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600" b="1" dirty="0">
                          <a:effectLst/>
                        </a:rPr>
                        <a:t/>
                      </a:r>
                      <a:br>
                        <a:rPr lang="it-IT" sz="600" b="1" dirty="0">
                          <a:effectLst/>
                        </a:rPr>
                      </a:br>
                      <a:r>
                        <a:rPr lang="it-IT" sz="1200" b="1" i="0" kern="1200" dirty="0">
                          <a:solidFill>
                            <a:srgbClr val="3B576D"/>
                          </a:solidFill>
                          <a:effectLst/>
                          <a:latin typeface="+mn-lt"/>
                          <a:ea typeface="+mn-ea"/>
                          <a:cs typeface="+mn-cs"/>
                        </a:rPr>
                        <a:t>Effetto scuola</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negativo</a:t>
                      </a:r>
                      <a:r>
                        <a:rPr lang="it-IT" sz="600" b="1" dirty="0">
                          <a:effectLst/>
                        </a:rPr>
                        <a:t/>
                      </a:r>
                      <a:br>
                        <a:rPr lang="it-IT" sz="600" b="1" dirty="0">
                          <a:effectLst/>
                        </a:rPr>
                      </a:br>
                      <a:r>
                        <a:rPr lang="it-IT" sz="600" b="1" dirty="0">
                          <a:effectLst/>
                        </a:rPr>
                        <a:t/>
                      </a:r>
                      <a:br>
                        <a:rPr lang="it-IT" sz="600" b="1" dirty="0">
                          <a:effectLst/>
                        </a:rPr>
                      </a:br>
                      <a:endParaRPr lang="it-IT" sz="600" b="1" dirty="0">
                        <a:effectLst/>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FF0000"/>
                    </a:solidFill>
                  </a:tcPr>
                </a:tc>
                <a:tc>
                  <a:txBody>
                    <a:bodyPr/>
                    <a:lstStyle/>
                    <a:p>
                      <a:pPr algn="ctr"/>
                      <a:endParaRPr lang="it-IT" sz="60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600" b="1" dirty="0">
                          <a:effectLst/>
                        </a:rPr>
                        <a:t/>
                      </a:r>
                      <a:br>
                        <a:rPr lang="it-IT" sz="600" b="1" dirty="0">
                          <a:effectLst/>
                        </a:rPr>
                      </a:br>
                      <a:r>
                        <a:rPr lang="it-IT" sz="1200" b="1" i="0" kern="1200" dirty="0">
                          <a:solidFill>
                            <a:srgbClr val="3B576D"/>
                          </a:solidFill>
                          <a:effectLst/>
                          <a:latin typeface="+mn-lt"/>
                          <a:ea typeface="+mn-ea"/>
                          <a:cs typeface="+mn-cs"/>
                        </a:rPr>
                        <a:t>Effetto scuola</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negativo</a:t>
                      </a:r>
                      <a:br>
                        <a:rPr lang="it-IT" sz="1200" b="1" i="0" kern="1200" dirty="0">
                          <a:solidFill>
                            <a:srgbClr val="3B576D"/>
                          </a:solidFill>
                          <a:effectLst/>
                          <a:latin typeface="+mn-lt"/>
                          <a:ea typeface="+mn-ea"/>
                          <a:cs typeface="+mn-cs"/>
                        </a:rPr>
                      </a:br>
                      <a:r>
                        <a:rPr lang="it-IT" sz="600" b="1" dirty="0">
                          <a:effectLst/>
                        </a:rPr>
                        <a:t/>
                      </a:r>
                      <a:br>
                        <a:rPr lang="it-IT" sz="600" b="1" dirty="0">
                          <a:effectLst/>
                        </a:rPr>
                      </a:br>
                      <a:endParaRPr lang="it-IT" sz="600" b="1" dirty="0">
                        <a:effectLst/>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FF0000"/>
                    </a:solidFill>
                  </a:tcPr>
                </a:tc>
                <a:tc>
                  <a:txBody>
                    <a:bodyPr/>
                    <a:lstStyle/>
                    <a:p>
                      <a:pPr algn="ctr"/>
                      <a:endParaRPr lang="it-IT" sz="60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Effetto scuola</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negativo</a:t>
                      </a:r>
                      <a:br>
                        <a:rPr lang="it-IT" sz="1200" b="1" i="0" kern="1200" dirty="0">
                          <a:solidFill>
                            <a:srgbClr val="3B576D"/>
                          </a:solidFill>
                          <a:effectLst/>
                          <a:latin typeface="+mn-lt"/>
                          <a:ea typeface="+mn-ea"/>
                          <a:cs typeface="+mn-cs"/>
                        </a:rPr>
                      </a:br>
                      <a:endParaRPr lang="it-IT" sz="1200" b="1" i="0" kern="1200" dirty="0">
                        <a:solidFill>
                          <a:srgbClr val="3B576D"/>
                        </a:solidFill>
                        <a:effectLst/>
                        <a:latin typeface="+mn-lt"/>
                        <a:ea typeface="+mn-ea"/>
                        <a:cs typeface="+mn-cs"/>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FF0000"/>
                    </a:solidFill>
                  </a:tcPr>
                </a:tc>
                <a:tc>
                  <a:txBody>
                    <a:bodyPr/>
                    <a:lstStyle/>
                    <a:p>
                      <a:endParaRPr lang="it-IT" sz="600" dirty="0"/>
                    </a:p>
                  </a:txBody>
                  <a:tcPr marL="30178" marR="30178" marT="15089" marB="15089">
                    <a:lnL w="9525" cap="flat" cmpd="sng" algn="ctr">
                      <a:solidFill>
                        <a:srgbClr val="D3DEE2"/>
                      </a:solidFill>
                      <a:prstDash val="solid"/>
                      <a:round/>
                      <a:headEnd type="none" w="med" len="med"/>
                      <a:tailEnd type="none" w="med" len="med"/>
                    </a:lnL>
                    <a:lnT>
                      <a:noFill/>
                    </a:lnT>
                  </a:tcPr>
                </a:tc>
              </a:tr>
            </a:tbl>
          </a:graphicData>
        </a:graphic>
      </p:graphicFrame>
      <p:pic>
        <p:nvPicPr>
          <p:cNvPr id="27740" name="Picture 3" descr="posizione"/>
          <p:cNvPicPr>
            <a:picLocks noChangeAspect="1" noChangeArrowheads="1"/>
          </p:cNvPicPr>
          <p:nvPr/>
        </p:nvPicPr>
        <p:blipFill>
          <a:blip r:embed="rId2"/>
          <a:srcRect/>
          <a:stretch>
            <a:fillRect/>
          </a:stretch>
        </p:blipFill>
        <p:spPr bwMode="auto">
          <a:xfrm>
            <a:off x="3111500" y="2630488"/>
            <a:ext cx="190500" cy="190500"/>
          </a:xfrm>
          <a:prstGeom prst="rect">
            <a:avLst/>
          </a:prstGeom>
          <a:noFill/>
          <a:ln w="9525">
            <a:noFill/>
            <a:miter lim="800000"/>
            <a:headEnd/>
            <a:tailEnd/>
          </a:ln>
        </p:spPr>
      </p:pic>
      <p:pic>
        <p:nvPicPr>
          <p:cNvPr id="27741" name="Picture 3" descr="posizione"/>
          <p:cNvPicPr>
            <a:picLocks noChangeAspect="1" noChangeArrowheads="1"/>
          </p:cNvPicPr>
          <p:nvPr/>
        </p:nvPicPr>
        <p:blipFill>
          <a:blip r:embed="rId2"/>
          <a:srcRect/>
          <a:stretch>
            <a:fillRect/>
          </a:stretch>
        </p:blipFill>
        <p:spPr bwMode="auto">
          <a:xfrm>
            <a:off x="5270500" y="2630488"/>
            <a:ext cx="190500" cy="190500"/>
          </a:xfrm>
          <a:prstGeom prst="rect">
            <a:avLst/>
          </a:prstGeom>
          <a:noFill/>
          <a:ln w="9525">
            <a:noFill/>
            <a:miter lim="800000"/>
            <a:headEnd/>
            <a:tailEnd/>
          </a:ln>
        </p:spPr>
      </p:pic>
      <p:pic>
        <p:nvPicPr>
          <p:cNvPr id="27742" name="Picture 3" descr="posizione"/>
          <p:cNvPicPr>
            <a:picLocks noChangeAspect="1" noChangeArrowheads="1"/>
          </p:cNvPicPr>
          <p:nvPr/>
        </p:nvPicPr>
        <p:blipFill>
          <a:blip r:embed="rId2"/>
          <a:srcRect/>
          <a:stretch>
            <a:fillRect/>
          </a:stretch>
        </p:blipFill>
        <p:spPr bwMode="auto">
          <a:xfrm>
            <a:off x="7100888" y="2624138"/>
            <a:ext cx="190500" cy="19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950" y="115888"/>
            <a:ext cx="8756650" cy="4217987"/>
          </a:xfrm>
          <a:prstGeom prst="rect">
            <a:avLst/>
          </a:prstGeom>
        </p:spPr>
        <p:txBody>
          <a:bodyPr>
            <a:spAutoFit/>
          </a:bodyPr>
          <a:lstStyle/>
          <a:p>
            <a:pPr algn="ctr">
              <a:defRPr/>
            </a:pPr>
            <a:r>
              <a:rPr lang="it-IT" sz="2400" b="1" i="1" dirty="0">
                <a:solidFill>
                  <a:srgbClr val="000099"/>
                </a:solidFill>
                <a:latin typeface="Bookman Old Style" pitchFamily="18" charset="0"/>
                <a:cs typeface="+mn-cs"/>
              </a:rPr>
              <a:t>CLASSI TERZE SECONDARIA</a:t>
            </a:r>
            <a:endParaRPr lang="it-IT" sz="2400" b="1" i="1" dirty="0">
              <a:solidFill>
                <a:srgbClr val="000099"/>
              </a:solidFill>
              <a:latin typeface="Bookman Old Style" pitchFamily="18" charset="0"/>
              <a:cs typeface="+mn-cs"/>
            </a:endParaRPr>
          </a:p>
          <a:p>
            <a:pPr>
              <a:defRPr/>
            </a:pPr>
            <a:endParaRPr lang="it-IT" sz="24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70C0"/>
              </a:solidFill>
              <a:cs typeface="+mn-cs"/>
            </a:endParaRPr>
          </a:p>
        </p:txBody>
      </p:sp>
      <p:graphicFrame>
        <p:nvGraphicFramePr>
          <p:cNvPr id="2" name="Table 1"/>
          <p:cNvGraphicFramePr>
            <a:graphicFrameLocks noGrp="1"/>
          </p:cNvGraphicFramePr>
          <p:nvPr/>
        </p:nvGraphicFramePr>
        <p:xfrm>
          <a:off x="1403350" y="620713"/>
          <a:ext cx="5905500" cy="6015037"/>
        </p:xfrm>
        <a:graphic>
          <a:graphicData uri="http://schemas.openxmlformats.org/drawingml/2006/table">
            <a:tbl>
              <a:tblPr/>
              <a:tblGrid>
                <a:gridCol w="521330"/>
                <a:gridCol w="86815"/>
                <a:gridCol w="987702"/>
                <a:gridCol w="372370"/>
                <a:gridCol w="521330"/>
                <a:gridCol w="95027"/>
                <a:gridCol w="1060272"/>
                <a:gridCol w="291588"/>
                <a:gridCol w="521330"/>
                <a:gridCol w="86815"/>
                <a:gridCol w="961110"/>
                <a:gridCol w="398962"/>
              </a:tblGrid>
              <a:tr h="221193">
                <a:tc gridSpan="4">
                  <a:txBody>
                    <a:bodyPr/>
                    <a:lstStyle/>
                    <a:p>
                      <a:pPr algn="ctr"/>
                      <a:r>
                        <a:rPr lang="it-IT" sz="1400" b="1" i="0" dirty="0" smtClean="0">
                          <a:solidFill>
                            <a:srgbClr val="3B576D"/>
                          </a:solidFill>
                          <a:effectLst/>
                          <a:latin typeface="+mn-lt"/>
                        </a:rPr>
                        <a:t>     Regione</a:t>
                      </a:r>
                      <a:r>
                        <a:rPr lang="it-IT" sz="600" b="0" i="0" dirty="0">
                          <a:solidFill>
                            <a:srgbClr val="3B576D"/>
                          </a:solidFill>
                          <a:effectLst/>
                          <a:latin typeface="normal Verdana"/>
                        </a:rPr>
                        <a:t> </a:t>
                      </a:r>
                    </a:p>
                  </a:txBody>
                  <a:tcPr marL="9431" marR="9431" marT="9431" marB="9431" anchor="ctr">
                    <a:lnL>
                      <a:noFill/>
                    </a:lnL>
                    <a:lnR>
                      <a:noFill/>
                    </a:lnR>
                    <a:lnT>
                      <a:noFill/>
                    </a:lnT>
                    <a:lnB>
                      <a:noFill/>
                    </a:lnB>
                    <a:solidFill>
                      <a:srgbClr val="D3DEE2"/>
                    </a:solidFill>
                  </a:tcPr>
                </a:tc>
                <a:tc hMerge="1">
                  <a:txBody>
                    <a:bodyPr/>
                    <a:lstStyle/>
                    <a:p>
                      <a:endParaRPr lang="it-IT"/>
                    </a:p>
                  </a:txBody>
                  <a:tcPr/>
                </a:tc>
                <a:tc hMerge="1">
                  <a:txBody>
                    <a:bodyPr/>
                    <a:lstStyle/>
                    <a:p>
                      <a:endParaRPr lang="it-IT"/>
                    </a:p>
                  </a:txBody>
                  <a:tcPr/>
                </a:tc>
                <a:tc hMerge="1">
                  <a:txBody>
                    <a:bodyPr/>
                    <a:lstStyle/>
                    <a:p>
                      <a:endParaRPr lang="it-IT"/>
                    </a:p>
                  </a:txBody>
                  <a:tcPr/>
                </a:tc>
                <a:tc gridSpan="4">
                  <a:txBody>
                    <a:bodyPr/>
                    <a:lstStyle/>
                    <a:p>
                      <a:pPr algn="ctr"/>
                      <a:r>
                        <a:rPr lang="it-IT" sz="1400" b="1" i="0" kern="1200" dirty="0" smtClean="0">
                          <a:solidFill>
                            <a:srgbClr val="3B576D"/>
                          </a:solidFill>
                          <a:effectLst/>
                          <a:latin typeface="+mn-lt"/>
                          <a:ea typeface="+mn-ea"/>
                          <a:cs typeface="+mn-cs"/>
                        </a:rPr>
                        <a:t>  Macroarea</a:t>
                      </a:r>
                      <a:endParaRPr lang="it-IT" sz="600" b="0" i="0" dirty="0">
                        <a:solidFill>
                          <a:srgbClr val="3B576D"/>
                        </a:solidFill>
                        <a:effectLst/>
                        <a:latin typeface="normal Verdana"/>
                      </a:endParaRPr>
                    </a:p>
                  </a:txBody>
                  <a:tcPr marL="9431" marR="9431" marT="9431" marB="9431" anchor="ctr">
                    <a:lnL>
                      <a:noFill/>
                    </a:lnL>
                    <a:lnR>
                      <a:noFill/>
                    </a:lnR>
                    <a:lnT>
                      <a:noFill/>
                    </a:lnT>
                    <a:lnB>
                      <a:noFill/>
                    </a:lnB>
                    <a:solidFill>
                      <a:srgbClr val="D3DEE2"/>
                    </a:solidFill>
                  </a:tcPr>
                </a:tc>
                <a:tc hMerge="1">
                  <a:txBody>
                    <a:bodyPr/>
                    <a:lstStyle/>
                    <a:p>
                      <a:endParaRPr lang="it-IT"/>
                    </a:p>
                  </a:txBody>
                  <a:tcPr/>
                </a:tc>
                <a:tc hMerge="1">
                  <a:txBody>
                    <a:bodyPr/>
                    <a:lstStyle/>
                    <a:p>
                      <a:endParaRPr lang="it-IT"/>
                    </a:p>
                  </a:txBody>
                  <a:tcPr/>
                </a:tc>
                <a:tc hMerge="1">
                  <a:txBody>
                    <a:bodyPr/>
                    <a:lstStyle/>
                    <a:p>
                      <a:endParaRPr lang="it-IT"/>
                    </a:p>
                  </a:txBody>
                  <a:tcPr/>
                </a:tc>
                <a:tc gridSpan="4">
                  <a:txBody>
                    <a:bodyPr/>
                    <a:lstStyle/>
                    <a:p>
                      <a:pPr algn="ctr"/>
                      <a:r>
                        <a:rPr lang="it-IT" sz="1400" b="1" i="0" kern="1200" dirty="0" smtClean="0">
                          <a:solidFill>
                            <a:srgbClr val="3B576D"/>
                          </a:solidFill>
                          <a:effectLst/>
                          <a:latin typeface="+mn-lt"/>
                          <a:ea typeface="+mn-ea"/>
                          <a:cs typeface="+mn-cs"/>
                        </a:rPr>
                        <a:t>Italia</a:t>
                      </a:r>
                      <a:endParaRPr lang="it-IT" sz="600" b="0" i="0" dirty="0">
                        <a:solidFill>
                          <a:srgbClr val="3B576D"/>
                        </a:solidFill>
                        <a:effectLst/>
                        <a:latin typeface="normal Verdana"/>
                      </a:endParaRPr>
                    </a:p>
                  </a:txBody>
                  <a:tcPr marL="9431" marR="9431" marT="9431" marB="9431" anchor="ctr">
                    <a:lnL>
                      <a:noFill/>
                    </a:lnL>
                    <a:lnR>
                      <a:noFill/>
                    </a:lnR>
                    <a:lnT>
                      <a:noFill/>
                    </a:lnT>
                    <a:lnB>
                      <a:noFill/>
                    </a:lnB>
                    <a:solidFill>
                      <a:srgbClr val="D3DEE2"/>
                    </a:solidFill>
                  </a:tcPr>
                </a:tc>
                <a:tc hMerge="1">
                  <a:txBody>
                    <a:bodyPr/>
                    <a:lstStyle/>
                    <a:p>
                      <a:endParaRPr lang="it-IT"/>
                    </a:p>
                  </a:txBody>
                  <a:tcPr/>
                </a:tc>
                <a:tc hMerge="1">
                  <a:txBody>
                    <a:bodyPr/>
                    <a:lstStyle/>
                    <a:p>
                      <a:endParaRPr lang="it-IT"/>
                    </a:p>
                  </a:txBody>
                  <a:tcPr/>
                </a:tc>
                <a:tc hMerge="1">
                  <a:txBody>
                    <a:bodyPr/>
                    <a:lstStyle/>
                    <a:p>
                      <a:endParaRPr lang="it-IT"/>
                    </a:p>
                  </a:txBody>
                  <a:tcPr/>
                </a:tc>
              </a:tr>
              <a:tr h="1161006">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600" b="1" dirty="0">
                          <a:effectLst/>
                        </a:rPr>
                        <a:t/>
                      </a:r>
                      <a:br>
                        <a:rPr lang="it-IT" sz="600" b="1" dirty="0">
                          <a:effectLst/>
                        </a:rPr>
                      </a:br>
                      <a:endParaRPr lang="it-IT" sz="600" b="1" dirty="0" smtClean="0">
                        <a:effectLst/>
                      </a:endParaRPr>
                    </a:p>
                    <a:p>
                      <a:pPr algn="ctr"/>
                      <a:endParaRPr lang="it-IT" sz="600" b="1" i="0" kern="1200" dirty="0" smtClean="0">
                        <a:solidFill>
                          <a:srgbClr val="3B576D"/>
                        </a:solidFill>
                        <a:effectLst/>
                        <a:latin typeface="+mn-lt"/>
                        <a:ea typeface="+mn-ea"/>
                        <a:cs typeface="+mn-cs"/>
                      </a:endParaRPr>
                    </a:p>
                    <a:p>
                      <a:pPr algn="ctr"/>
                      <a:r>
                        <a:rPr lang="it-IT" sz="1200" b="1" i="0" kern="1200" dirty="0" smtClean="0">
                          <a:solidFill>
                            <a:srgbClr val="3B576D"/>
                          </a:solidFill>
                          <a:effectLst/>
                          <a:latin typeface="+mn-lt"/>
                          <a:ea typeface="+mn-ea"/>
                          <a:cs typeface="+mn-cs"/>
                        </a:rPr>
                        <a:t>Effetto </a:t>
                      </a:r>
                      <a:r>
                        <a:rPr lang="it-IT" sz="1200" b="1" i="0" kern="1200" dirty="0">
                          <a:solidFill>
                            <a:srgbClr val="3B576D"/>
                          </a:solidFill>
                          <a:effectLst/>
                          <a:latin typeface="+mn-lt"/>
                          <a:ea typeface="+mn-ea"/>
                          <a:cs typeface="+mn-cs"/>
                        </a:rPr>
                        <a:t>scuola</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positivo</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endParaRPr lang="it-IT" sz="1200" b="1" i="0" kern="1200" dirty="0">
                        <a:solidFill>
                          <a:srgbClr val="3B576D"/>
                        </a:solidFill>
                        <a:effectLst/>
                        <a:latin typeface="+mn-lt"/>
                        <a:ea typeface="+mn-ea"/>
                        <a:cs typeface="+mn-cs"/>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32CD32"/>
                    </a:solidFill>
                  </a:tcPr>
                </a:tc>
                <a:tc>
                  <a:txBody>
                    <a:bodyPr/>
                    <a:lstStyle/>
                    <a:p>
                      <a:pPr algn="ctr"/>
                      <a:endParaRPr lang="it-IT" sz="60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600" b="1" dirty="0">
                          <a:effectLst/>
                        </a:rPr>
                        <a:t/>
                      </a:r>
                      <a:br>
                        <a:rPr lang="it-IT" sz="600" b="1" dirty="0">
                          <a:effectLst/>
                        </a:rPr>
                      </a:br>
                      <a:r>
                        <a:rPr lang="it-IT" sz="1200" b="1" i="0" kern="1200" dirty="0">
                          <a:solidFill>
                            <a:srgbClr val="3B576D"/>
                          </a:solidFill>
                          <a:effectLst/>
                          <a:latin typeface="+mn-lt"/>
                          <a:ea typeface="+mn-ea"/>
                          <a:cs typeface="+mn-cs"/>
                        </a:rPr>
                        <a:t>Effetto scuola</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positivo</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endParaRPr lang="it-IT" sz="1200" b="1" i="0" kern="1200" dirty="0">
                        <a:solidFill>
                          <a:srgbClr val="3B576D"/>
                        </a:solidFill>
                        <a:effectLst/>
                        <a:latin typeface="+mn-lt"/>
                        <a:ea typeface="+mn-ea"/>
                        <a:cs typeface="+mn-cs"/>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32CD32"/>
                    </a:solidFill>
                  </a:tcPr>
                </a:tc>
                <a:tc>
                  <a:txBody>
                    <a:bodyPr/>
                    <a:lstStyle/>
                    <a:p>
                      <a:pPr algn="ctr"/>
                      <a:endParaRPr lang="it-IT" sz="60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600" b="1" dirty="0">
                          <a:effectLst/>
                        </a:rPr>
                        <a:t/>
                      </a:r>
                      <a:br>
                        <a:rPr lang="it-IT" sz="600" b="1" dirty="0">
                          <a:effectLst/>
                        </a:rPr>
                      </a:br>
                      <a:r>
                        <a:rPr lang="it-IT" sz="1200" b="1" i="0" kern="1200" dirty="0">
                          <a:solidFill>
                            <a:srgbClr val="3B576D"/>
                          </a:solidFill>
                          <a:effectLst/>
                          <a:latin typeface="+mn-lt"/>
                          <a:ea typeface="+mn-ea"/>
                          <a:cs typeface="+mn-cs"/>
                        </a:rPr>
                        <a:t>Effetto</a:t>
                      </a:r>
                      <a:r>
                        <a:rPr lang="it-IT" sz="600" b="1" dirty="0">
                          <a:effectLst/>
                        </a:rPr>
                        <a:t> </a:t>
                      </a:r>
                      <a:r>
                        <a:rPr lang="it-IT" sz="1200" b="1" i="0" kern="1200" dirty="0">
                          <a:solidFill>
                            <a:srgbClr val="3B576D"/>
                          </a:solidFill>
                          <a:effectLst/>
                          <a:latin typeface="+mn-lt"/>
                          <a:ea typeface="+mn-ea"/>
                          <a:cs typeface="+mn-cs"/>
                        </a:rPr>
                        <a:t>scuola</a:t>
                      </a:r>
                      <a:r>
                        <a:rPr lang="it-IT" sz="600" b="1" dirty="0">
                          <a:effectLst/>
                        </a:rPr>
                        <a:t/>
                      </a:r>
                      <a:br>
                        <a:rPr lang="it-IT" sz="600" b="1" dirty="0">
                          <a:effectLst/>
                        </a:rPr>
                      </a:br>
                      <a:r>
                        <a:rPr lang="it-IT" sz="1200" b="1" i="0" kern="1200" dirty="0">
                          <a:solidFill>
                            <a:srgbClr val="3B576D"/>
                          </a:solidFill>
                          <a:effectLst/>
                          <a:latin typeface="+mn-lt"/>
                          <a:ea typeface="+mn-ea"/>
                          <a:cs typeface="+mn-cs"/>
                        </a:rPr>
                        <a:t>positivo</a:t>
                      </a:r>
                      <a:r>
                        <a:rPr lang="it-IT" sz="600" b="1" dirty="0">
                          <a:effectLst/>
                        </a:rPr>
                        <a:t/>
                      </a:r>
                      <a:br>
                        <a:rPr lang="it-IT" sz="600" b="1" dirty="0">
                          <a:effectLst/>
                        </a:rPr>
                      </a:br>
                      <a:r>
                        <a:rPr lang="it-IT" sz="600" b="1" dirty="0">
                          <a:effectLst/>
                        </a:rPr>
                        <a:t/>
                      </a:r>
                      <a:br>
                        <a:rPr lang="it-IT" sz="600" b="1" dirty="0">
                          <a:effectLst/>
                        </a:rPr>
                      </a:br>
                      <a:endParaRPr lang="it-IT" sz="600" b="1" dirty="0">
                        <a:effectLst/>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32CD32"/>
                    </a:solidFill>
                  </a:tcPr>
                </a:tc>
                <a:tc>
                  <a:txBody>
                    <a:bodyPr/>
                    <a:lstStyle/>
                    <a:p>
                      <a:pPr algn="ctr"/>
                      <a:endParaRPr lang="it-IT" sz="60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r>
              <a:tr h="998261">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600" b="1" dirty="0">
                          <a:effectLst/>
                        </a:rPr>
                        <a:t/>
                      </a:r>
                      <a:br>
                        <a:rPr lang="it-IT" sz="600" b="1" dirty="0">
                          <a:effectLst/>
                        </a:rPr>
                      </a:br>
                      <a:r>
                        <a:rPr lang="it-IT" sz="1200" b="1" i="0" kern="1200" dirty="0" smtClean="0">
                          <a:solidFill>
                            <a:srgbClr val="3B576D"/>
                          </a:solidFill>
                          <a:effectLst/>
                          <a:latin typeface="+mn-lt"/>
                          <a:ea typeface="+mn-ea"/>
                          <a:cs typeface="+mn-cs"/>
                        </a:rPr>
                        <a:t>leggermente </a:t>
                      </a:r>
                      <a:r>
                        <a:rPr lang="it-IT" sz="1200" b="1" i="0" kern="1200" dirty="0">
                          <a:solidFill>
                            <a:srgbClr val="3B576D"/>
                          </a:solidFill>
                          <a:effectLst/>
                          <a:latin typeface="+mn-lt"/>
                          <a:ea typeface="+mn-ea"/>
                          <a:cs typeface="+mn-cs"/>
                        </a:rPr>
                        <a:t>positivo</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endParaRPr lang="it-IT" sz="1200" b="1" i="0" kern="1200" dirty="0">
                        <a:solidFill>
                          <a:srgbClr val="3B576D"/>
                        </a:solidFill>
                        <a:effectLst/>
                        <a:latin typeface="+mn-lt"/>
                        <a:ea typeface="+mn-ea"/>
                        <a:cs typeface="+mn-cs"/>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7CFC00"/>
                    </a:solidFill>
                  </a:tcPr>
                </a:tc>
                <a:tc>
                  <a:txBody>
                    <a:bodyPr/>
                    <a:lstStyle/>
                    <a:p>
                      <a:pPr algn="ctr"/>
                      <a:endParaRPr lang="it-IT" sz="60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600" b="1" dirty="0">
                          <a:effectLst/>
                        </a:rPr>
                        <a:t/>
                      </a:r>
                      <a:br>
                        <a:rPr lang="it-IT" sz="600" b="1" dirty="0">
                          <a:effectLst/>
                        </a:rPr>
                      </a:br>
                      <a:r>
                        <a:rPr lang="it-IT" sz="1200" b="1" i="0" kern="1200" dirty="0" smtClean="0">
                          <a:solidFill>
                            <a:srgbClr val="3B576D"/>
                          </a:solidFill>
                          <a:effectLst/>
                          <a:latin typeface="+mn-lt"/>
                          <a:ea typeface="+mn-ea"/>
                          <a:cs typeface="+mn-cs"/>
                        </a:rPr>
                        <a:t>leggermente </a:t>
                      </a:r>
                      <a:r>
                        <a:rPr lang="it-IT" sz="1200" b="1" i="0" kern="1200" dirty="0">
                          <a:solidFill>
                            <a:srgbClr val="3B576D"/>
                          </a:solidFill>
                          <a:effectLst/>
                          <a:latin typeface="+mn-lt"/>
                          <a:ea typeface="+mn-ea"/>
                          <a:cs typeface="+mn-cs"/>
                        </a:rPr>
                        <a:t>positivo</a:t>
                      </a:r>
                      <a:br>
                        <a:rPr lang="it-IT" sz="1200" b="1" i="0" kern="1200" dirty="0">
                          <a:solidFill>
                            <a:srgbClr val="3B576D"/>
                          </a:solidFill>
                          <a:effectLst/>
                          <a:latin typeface="+mn-lt"/>
                          <a:ea typeface="+mn-ea"/>
                          <a:cs typeface="+mn-cs"/>
                        </a:rPr>
                      </a:br>
                      <a:r>
                        <a:rPr lang="it-IT" sz="600" b="1" dirty="0">
                          <a:effectLst/>
                        </a:rPr>
                        <a:t/>
                      </a:r>
                      <a:br>
                        <a:rPr lang="it-IT" sz="600" b="1" dirty="0">
                          <a:effectLst/>
                        </a:rPr>
                      </a:br>
                      <a:endParaRPr lang="it-IT" sz="600" b="1" dirty="0">
                        <a:effectLst/>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7CFC00"/>
                    </a:solidFill>
                  </a:tcPr>
                </a:tc>
                <a:tc>
                  <a:txBody>
                    <a:bodyPr/>
                    <a:lstStyle/>
                    <a:p>
                      <a:pPr algn="ctr"/>
                      <a:endParaRPr lang="it-IT" sz="60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1200" b="1" i="0" kern="1200" dirty="0" smtClean="0">
                          <a:solidFill>
                            <a:srgbClr val="3B576D"/>
                          </a:solidFill>
                          <a:effectLst/>
                          <a:latin typeface="+mn-lt"/>
                          <a:ea typeface="+mn-ea"/>
                          <a:cs typeface="+mn-cs"/>
                        </a:rPr>
                        <a:t>leggermente </a:t>
                      </a:r>
                      <a:r>
                        <a:rPr lang="it-IT" sz="1200" b="1" i="0" kern="1200" dirty="0">
                          <a:solidFill>
                            <a:srgbClr val="3B576D"/>
                          </a:solidFill>
                          <a:effectLst/>
                          <a:latin typeface="+mn-lt"/>
                          <a:ea typeface="+mn-ea"/>
                          <a:cs typeface="+mn-cs"/>
                        </a:rPr>
                        <a:t>positivo</a:t>
                      </a:r>
                      <a:br>
                        <a:rPr lang="it-IT" sz="1200" b="1" i="0" kern="1200" dirty="0">
                          <a:solidFill>
                            <a:srgbClr val="3B576D"/>
                          </a:solidFill>
                          <a:effectLst/>
                          <a:latin typeface="+mn-lt"/>
                          <a:ea typeface="+mn-ea"/>
                          <a:cs typeface="+mn-cs"/>
                        </a:rPr>
                      </a:br>
                      <a:r>
                        <a:rPr lang="it-IT" sz="600" b="1" dirty="0">
                          <a:effectLst/>
                        </a:rPr>
                        <a:t/>
                      </a:r>
                      <a:br>
                        <a:rPr lang="it-IT" sz="600" b="1" dirty="0">
                          <a:effectLst/>
                        </a:rPr>
                      </a:br>
                      <a:endParaRPr lang="it-IT" sz="600" b="1" dirty="0">
                        <a:effectLst/>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7CFC00"/>
                    </a:solidFill>
                  </a:tcPr>
                </a:tc>
                <a:tc>
                  <a:txBody>
                    <a:bodyPr/>
                    <a:lstStyle/>
                    <a:p>
                      <a:pPr algn="ctr"/>
                      <a:endParaRPr lang="it-IT" sz="60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r>
              <a:tr h="1248103">
                <a:tc>
                  <a:txBody>
                    <a:bodyPr/>
                    <a:lstStyle/>
                    <a:p>
                      <a:pPr algn="ctr"/>
                      <a:endParaRPr lang="it-IT" sz="600" dirty="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1200" b="1" i="0" kern="1200" dirty="0" smtClean="0">
                          <a:solidFill>
                            <a:srgbClr val="3B576D"/>
                          </a:solidFill>
                          <a:effectLst/>
                          <a:latin typeface="+mn-lt"/>
                          <a:ea typeface="+mn-ea"/>
                          <a:cs typeface="+mn-cs"/>
                        </a:rPr>
                        <a:t>pari </a:t>
                      </a:r>
                      <a:r>
                        <a:rPr lang="it-IT" sz="1200" b="1" i="0" kern="1200" dirty="0">
                          <a:solidFill>
                            <a:srgbClr val="3B576D"/>
                          </a:solidFill>
                          <a:effectLst/>
                          <a:latin typeface="+mn-lt"/>
                          <a:ea typeface="+mn-ea"/>
                          <a:cs typeface="+mn-cs"/>
                        </a:rPr>
                        <a:t>alla media della regione </a:t>
                      </a:r>
                      <a:r>
                        <a:rPr lang="it-IT" sz="1200" b="1" i="0" kern="1200" dirty="0" smtClean="0">
                          <a:solidFill>
                            <a:srgbClr val="3B576D"/>
                          </a:solidFill>
                          <a:effectLst/>
                          <a:latin typeface="+mn-lt"/>
                          <a:ea typeface="+mn-ea"/>
                          <a:cs typeface="+mn-cs"/>
                        </a:rPr>
                        <a:t>Piemonte</a:t>
                      </a:r>
                      <a:endParaRPr lang="it-IT" sz="1200" b="1" i="0" kern="1200" dirty="0">
                        <a:solidFill>
                          <a:srgbClr val="3B576D"/>
                        </a:solidFill>
                        <a:effectLst/>
                        <a:latin typeface="+mn-lt"/>
                        <a:ea typeface="+mn-ea"/>
                        <a:cs typeface="+mn-cs"/>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FFFFFF"/>
                    </a:solidFill>
                  </a:tcPr>
                </a:tc>
                <a:tc>
                  <a:txBody>
                    <a:bodyPr/>
                    <a:lstStyle/>
                    <a:p>
                      <a:pPr algn="ctr"/>
                      <a:endParaRPr lang="it-IT" sz="600" dirty="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dirty="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marL="0" algn="ctr" defTabSz="914400" rtl="0" eaLnBrk="1" latinLnBrk="0" hangingPunct="1"/>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r>
                        <a:rPr lang="it-IT" sz="1200" b="1" i="0" kern="1200" dirty="0" smtClean="0">
                          <a:solidFill>
                            <a:srgbClr val="3B576D"/>
                          </a:solidFill>
                          <a:effectLst/>
                          <a:latin typeface="+mn-lt"/>
                          <a:ea typeface="+mn-ea"/>
                          <a:cs typeface="+mn-cs"/>
                        </a:rPr>
                        <a:t>pari </a:t>
                      </a:r>
                      <a:r>
                        <a:rPr lang="it-IT" sz="1200" b="1" i="0" kern="1200" dirty="0">
                          <a:solidFill>
                            <a:srgbClr val="3B576D"/>
                          </a:solidFill>
                          <a:effectLst/>
                          <a:latin typeface="+mn-lt"/>
                          <a:ea typeface="+mn-ea"/>
                          <a:cs typeface="+mn-cs"/>
                        </a:rPr>
                        <a:t>alla media della macroarea Nord ovest</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endParaRPr lang="it-IT" sz="1200" b="1" i="0" kern="1200" dirty="0">
                        <a:solidFill>
                          <a:srgbClr val="3B576D"/>
                        </a:solidFill>
                        <a:effectLst/>
                        <a:latin typeface="+mn-lt"/>
                        <a:ea typeface="+mn-ea"/>
                        <a:cs typeface="+mn-cs"/>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FFFFFF"/>
                    </a:solidFill>
                  </a:tcPr>
                </a:tc>
                <a:tc>
                  <a:txBody>
                    <a:bodyPr/>
                    <a:lstStyle/>
                    <a:p>
                      <a:pPr algn="ctr"/>
                      <a:endParaRPr lang="it-IT" sz="600" dirty="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dirty="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marL="0" algn="ctr" defTabSz="914400" rtl="0" eaLnBrk="1" latinLnBrk="0" hangingPunct="1"/>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r>
                        <a:rPr lang="it-IT" sz="1200" b="1" i="0" kern="1200" dirty="0" smtClean="0">
                          <a:solidFill>
                            <a:srgbClr val="3B576D"/>
                          </a:solidFill>
                          <a:effectLst/>
                          <a:latin typeface="+mn-lt"/>
                          <a:ea typeface="+mn-ea"/>
                          <a:cs typeface="+mn-cs"/>
                        </a:rPr>
                        <a:t>pari </a:t>
                      </a:r>
                      <a:r>
                        <a:rPr lang="it-IT" sz="1200" b="1" i="0" kern="1200" dirty="0">
                          <a:solidFill>
                            <a:srgbClr val="3B576D"/>
                          </a:solidFill>
                          <a:effectLst/>
                          <a:latin typeface="+mn-lt"/>
                          <a:ea typeface="+mn-ea"/>
                          <a:cs typeface="+mn-cs"/>
                        </a:rPr>
                        <a:t>alla media nazionale</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endParaRPr lang="it-IT" sz="1200" b="1" i="0" kern="1200" dirty="0">
                        <a:solidFill>
                          <a:srgbClr val="3B576D"/>
                        </a:solidFill>
                        <a:effectLst/>
                        <a:latin typeface="+mn-lt"/>
                        <a:ea typeface="+mn-ea"/>
                        <a:cs typeface="+mn-cs"/>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FFFFFF"/>
                    </a:solidFill>
                  </a:tcPr>
                </a:tc>
                <a:tc>
                  <a:txBody>
                    <a:bodyPr/>
                    <a:lstStyle/>
                    <a:p>
                      <a:pPr algn="ctr"/>
                      <a:endParaRPr lang="it-IT" sz="600" dirty="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r>
              <a:tr h="1248103">
                <a:tc>
                  <a:txBody>
                    <a:bodyPr/>
                    <a:lstStyle/>
                    <a:p>
                      <a:pPr algn="ctr"/>
                      <a:endParaRPr lang="it-IT" sz="600" dirty="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600" b="1" dirty="0">
                          <a:effectLst/>
                        </a:rPr>
                        <a:t/>
                      </a:r>
                      <a:br>
                        <a:rPr lang="it-IT" sz="600" b="1" dirty="0">
                          <a:effectLst/>
                        </a:rPr>
                      </a:br>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leggermente negativo</a:t>
                      </a:r>
                      <a:br>
                        <a:rPr lang="it-IT" sz="1200" b="1" i="0" kern="1200" dirty="0">
                          <a:solidFill>
                            <a:srgbClr val="3B576D"/>
                          </a:solidFill>
                          <a:effectLst/>
                          <a:latin typeface="+mn-lt"/>
                          <a:ea typeface="+mn-ea"/>
                          <a:cs typeface="+mn-cs"/>
                        </a:rPr>
                      </a:br>
                      <a:r>
                        <a:rPr lang="it-IT" sz="600" b="1" dirty="0">
                          <a:effectLst/>
                        </a:rPr>
                        <a:t/>
                      </a:r>
                      <a:br>
                        <a:rPr lang="it-IT" sz="600" b="1" dirty="0">
                          <a:effectLst/>
                        </a:rPr>
                      </a:br>
                      <a:endParaRPr lang="it-IT" sz="600" b="1" dirty="0">
                        <a:effectLst/>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FFA500"/>
                    </a:solidFill>
                  </a:tcPr>
                </a:tc>
                <a:tc>
                  <a:txBody>
                    <a:bodyPr/>
                    <a:lstStyle/>
                    <a:p>
                      <a:pPr algn="ctr"/>
                      <a:endParaRPr lang="it-IT" sz="600" dirty="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600" b="1" dirty="0">
                          <a:effectLst/>
                        </a:rPr>
                        <a:t/>
                      </a:r>
                      <a:br>
                        <a:rPr lang="it-IT" sz="600" b="1" dirty="0">
                          <a:effectLst/>
                        </a:rPr>
                      </a:br>
                      <a:endParaRPr lang="it-IT" sz="600" b="1" dirty="0" smtClean="0">
                        <a:effectLst/>
                      </a:endParaRPr>
                    </a:p>
                    <a:p>
                      <a:pPr algn="ctr"/>
                      <a:endParaRPr lang="it-IT" sz="600" b="1" dirty="0" smtClean="0">
                        <a:effectLst/>
                      </a:endParaRPr>
                    </a:p>
                    <a:p>
                      <a:pPr algn="ctr"/>
                      <a:endParaRPr lang="it-IT" sz="600" b="1" dirty="0" smtClean="0">
                        <a:effectLst/>
                      </a:endParaRPr>
                    </a:p>
                    <a:p>
                      <a:pPr algn="ctr"/>
                      <a:r>
                        <a:rPr lang="it-IT" sz="600" b="1" dirty="0">
                          <a:effectLst/>
                        </a:rPr>
                        <a:t/>
                      </a:r>
                      <a:br>
                        <a:rPr lang="it-IT" sz="600" b="1" dirty="0">
                          <a:effectLst/>
                        </a:rPr>
                      </a:br>
                      <a:r>
                        <a:rPr lang="it-IT" sz="1200" b="1" i="0" kern="1200" dirty="0">
                          <a:solidFill>
                            <a:srgbClr val="3B576D"/>
                          </a:solidFill>
                          <a:effectLst/>
                          <a:latin typeface="+mn-lt"/>
                          <a:ea typeface="+mn-ea"/>
                          <a:cs typeface="+mn-cs"/>
                        </a:rPr>
                        <a:t>leggermente negativo</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endParaRPr lang="it-IT" sz="1200" b="1" i="0" kern="1200" dirty="0">
                        <a:solidFill>
                          <a:srgbClr val="3B576D"/>
                        </a:solidFill>
                        <a:effectLst/>
                        <a:latin typeface="+mn-lt"/>
                        <a:ea typeface="+mn-ea"/>
                        <a:cs typeface="+mn-cs"/>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FFA500"/>
                    </a:solidFill>
                  </a:tcPr>
                </a:tc>
                <a:tc>
                  <a:txBody>
                    <a:bodyPr/>
                    <a:lstStyle/>
                    <a:p>
                      <a:pPr algn="ctr"/>
                      <a:endParaRPr lang="it-IT" sz="60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endParaRPr lang="it-IT" sz="1200" b="1" i="0" kern="1200" dirty="0" smtClean="0">
                        <a:solidFill>
                          <a:srgbClr val="3B576D"/>
                        </a:solidFill>
                        <a:effectLst/>
                        <a:latin typeface="+mn-lt"/>
                        <a:ea typeface="+mn-ea"/>
                        <a:cs typeface="+mn-cs"/>
                      </a:endParaRPr>
                    </a:p>
                    <a:p>
                      <a:pPr algn="ctr"/>
                      <a:endParaRPr lang="it-IT" sz="1200" b="1" i="0" kern="1200" dirty="0" smtClean="0">
                        <a:solidFill>
                          <a:srgbClr val="3B576D"/>
                        </a:solidFill>
                        <a:effectLst/>
                        <a:latin typeface="+mn-lt"/>
                        <a:ea typeface="+mn-ea"/>
                        <a:cs typeface="+mn-cs"/>
                      </a:endParaRPr>
                    </a:p>
                    <a:p>
                      <a:pPr algn="ctr"/>
                      <a:endParaRPr lang="it-IT" sz="1200" b="1" i="0" kern="1200" dirty="0" smtClean="0">
                        <a:solidFill>
                          <a:srgbClr val="3B576D"/>
                        </a:solidFill>
                        <a:effectLst/>
                        <a:latin typeface="+mn-lt"/>
                        <a:ea typeface="+mn-ea"/>
                        <a:cs typeface="+mn-cs"/>
                      </a:endParaRPr>
                    </a:p>
                    <a:p>
                      <a:pPr algn="ctr"/>
                      <a:r>
                        <a:rPr lang="it-IT" sz="1200" b="1" i="0" kern="1200" dirty="0" smtClean="0">
                          <a:solidFill>
                            <a:srgbClr val="3B576D"/>
                          </a:solidFill>
                          <a:effectLst/>
                          <a:latin typeface="+mn-lt"/>
                          <a:ea typeface="+mn-ea"/>
                          <a:cs typeface="+mn-cs"/>
                        </a:rPr>
                        <a:t>leggermente </a:t>
                      </a:r>
                      <a:r>
                        <a:rPr lang="it-IT" sz="1200" b="1" i="0" kern="1200" dirty="0">
                          <a:solidFill>
                            <a:srgbClr val="3B576D"/>
                          </a:solidFill>
                          <a:effectLst/>
                          <a:latin typeface="+mn-lt"/>
                          <a:ea typeface="+mn-ea"/>
                          <a:cs typeface="+mn-cs"/>
                        </a:rPr>
                        <a:t>negativo</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endParaRPr lang="it-IT" sz="1200" b="1" i="0" kern="1200" dirty="0">
                        <a:solidFill>
                          <a:srgbClr val="3B576D"/>
                        </a:solidFill>
                        <a:effectLst/>
                        <a:latin typeface="+mn-lt"/>
                        <a:ea typeface="+mn-ea"/>
                        <a:cs typeface="+mn-cs"/>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FFA500"/>
                    </a:solidFill>
                  </a:tcPr>
                </a:tc>
                <a:tc>
                  <a:txBody>
                    <a:bodyPr/>
                    <a:lstStyle/>
                    <a:p>
                      <a:pPr algn="ctr"/>
                      <a:endParaRPr lang="it-IT" sz="600" dirty="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r>
              <a:tr h="899715">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600" b="1" dirty="0">
                          <a:effectLst/>
                        </a:rPr>
                        <a:t/>
                      </a:r>
                      <a:br>
                        <a:rPr lang="it-IT" sz="600" b="1" dirty="0">
                          <a:effectLst/>
                        </a:rPr>
                      </a:br>
                      <a:r>
                        <a:rPr lang="it-IT" sz="1200" b="1" i="0" kern="1200" dirty="0">
                          <a:solidFill>
                            <a:srgbClr val="3B576D"/>
                          </a:solidFill>
                          <a:effectLst/>
                          <a:latin typeface="+mn-lt"/>
                          <a:ea typeface="+mn-ea"/>
                          <a:cs typeface="+mn-cs"/>
                        </a:rPr>
                        <a:t>Effetto scuola</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negativo</a:t>
                      </a:r>
                      <a:r>
                        <a:rPr lang="it-IT" sz="600" b="1" dirty="0">
                          <a:effectLst/>
                        </a:rPr>
                        <a:t/>
                      </a:r>
                      <a:br>
                        <a:rPr lang="it-IT" sz="600" b="1" dirty="0">
                          <a:effectLst/>
                        </a:rPr>
                      </a:br>
                      <a:r>
                        <a:rPr lang="it-IT" sz="600" b="1" dirty="0">
                          <a:effectLst/>
                        </a:rPr>
                        <a:t/>
                      </a:r>
                      <a:br>
                        <a:rPr lang="it-IT" sz="600" b="1" dirty="0">
                          <a:effectLst/>
                        </a:rPr>
                      </a:br>
                      <a:endParaRPr lang="it-IT" sz="600" b="1" dirty="0">
                        <a:effectLst/>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FF0000"/>
                    </a:solidFill>
                  </a:tcPr>
                </a:tc>
                <a:tc>
                  <a:txBody>
                    <a:bodyPr/>
                    <a:lstStyle/>
                    <a:p>
                      <a:pPr algn="ctr"/>
                      <a:endParaRPr lang="it-IT" sz="60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600" b="1" dirty="0">
                          <a:effectLst/>
                        </a:rPr>
                        <a:t/>
                      </a:r>
                      <a:br>
                        <a:rPr lang="it-IT" sz="600" b="1" dirty="0">
                          <a:effectLst/>
                        </a:rPr>
                      </a:br>
                      <a:r>
                        <a:rPr lang="it-IT" sz="1200" b="1" i="0" kern="1200" dirty="0">
                          <a:solidFill>
                            <a:srgbClr val="3B576D"/>
                          </a:solidFill>
                          <a:effectLst/>
                          <a:latin typeface="+mn-lt"/>
                          <a:ea typeface="+mn-ea"/>
                          <a:cs typeface="+mn-cs"/>
                        </a:rPr>
                        <a:t>Effetto scuola</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negativo</a:t>
                      </a:r>
                      <a:br>
                        <a:rPr lang="it-IT" sz="1200" b="1" i="0" kern="1200" dirty="0">
                          <a:solidFill>
                            <a:srgbClr val="3B576D"/>
                          </a:solidFill>
                          <a:effectLst/>
                          <a:latin typeface="+mn-lt"/>
                          <a:ea typeface="+mn-ea"/>
                          <a:cs typeface="+mn-cs"/>
                        </a:rPr>
                      </a:br>
                      <a:r>
                        <a:rPr lang="it-IT" sz="600" b="1" dirty="0">
                          <a:effectLst/>
                        </a:rPr>
                        <a:t/>
                      </a:r>
                      <a:br>
                        <a:rPr lang="it-IT" sz="600" b="1" dirty="0">
                          <a:effectLst/>
                        </a:rPr>
                      </a:br>
                      <a:endParaRPr lang="it-IT" sz="600" b="1" dirty="0">
                        <a:effectLst/>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FF0000"/>
                    </a:solidFill>
                  </a:tcPr>
                </a:tc>
                <a:tc>
                  <a:txBody>
                    <a:bodyPr/>
                    <a:lstStyle/>
                    <a:p>
                      <a:pPr algn="ctr"/>
                      <a:endParaRPr lang="it-IT" sz="600">
                        <a:effectLst/>
                      </a:endParaRPr>
                    </a:p>
                  </a:txBody>
                  <a:tcPr marL="30178" marR="30178" marT="15089" marB="15089" anchor="ctr">
                    <a:lnL w="9525" cap="flat" cmpd="sng" algn="ctr">
                      <a:solidFill>
                        <a:srgbClr val="D3DEE2"/>
                      </a:solidFill>
                      <a:prstDash val="solid"/>
                      <a:round/>
                      <a:headEnd type="none" w="med" len="med"/>
                      <a:tailEnd type="none" w="med" len="med"/>
                    </a:lnL>
                    <a:lnR>
                      <a:noFill/>
                    </a:lnR>
                    <a:lnT>
                      <a:noFill/>
                    </a:lnT>
                    <a:lnB>
                      <a:noFill/>
                    </a:lnB>
                    <a:solidFill>
                      <a:srgbClr val="FFFFFF"/>
                    </a:solidFill>
                  </a:tcPr>
                </a:tc>
                <a:tc>
                  <a:txBody>
                    <a:bodyPr/>
                    <a:lstStyle/>
                    <a:p>
                      <a:pPr algn="ctr"/>
                      <a:endParaRPr lang="it-IT" sz="600">
                        <a:effectLst/>
                      </a:endParaRPr>
                    </a:p>
                  </a:txBody>
                  <a:tcPr marL="30178" marR="30178" marT="15089" marB="15089" anchor="ctr">
                    <a:lnL>
                      <a:noFill/>
                    </a:lnL>
                    <a:lnR>
                      <a:noFill/>
                    </a:lnR>
                    <a:lnT>
                      <a:noFill/>
                    </a:lnT>
                    <a:lnB>
                      <a:noFill/>
                    </a:lnB>
                    <a:solidFill>
                      <a:srgbClr val="FFFFFF"/>
                    </a:solidFill>
                  </a:tcPr>
                </a:tc>
                <a:tc>
                  <a:txBody>
                    <a:bodyPr/>
                    <a:lstStyle/>
                    <a:p>
                      <a:pPr algn="r"/>
                      <a:endParaRPr lang="it-IT" sz="600">
                        <a:effectLst/>
                      </a:endParaRPr>
                    </a:p>
                  </a:txBody>
                  <a:tcPr marL="30178" marR="30178" marT="15089" marB="15089" anchor="ctr">
                    <a:lnL>
                      <a:noFill/>
                    </a:lnL>
                    <a:lnR w="9525" cap="flat" cmpd="sng" algn="ctr">
                      <a:solidFill>
                        <a:srgbClr val="D3DEE2"/>
                      </a:solidFill>
                      <a:prstDash val="solid"/>
                      <a:round/>
                      <a:headEnd type="none" w="med" len="med"/>
                      <a:tailEnd type="none" w="med" len="med"/>
                    </a:lnR>
                    <a:lnT>
                      <a:noFill/>
                    </a:lnT>
                    <a:lnB>
                      <a:noFill/>
                    </a:lnB>
                    <a:solidFill>
                      <a:srgbClr val="FFFFFF"/>
                    </a:solidFill>
                  </a:tcPr>
                </a:tc>
                <a:tc>
                  <a:txBody>
                    <a:bodyPr/>
                    <a:lstStyle/>
                    <a:p>
                      <a:pPr algn="ctr"/>
                      <a:r>
                        <a:rPr lang="it-IT" sz="1200" b="1" i="0" kern="1200" dirty="0">
                          <a:solidFill>
                            <a:srgbClr val="3B576D"/>
                          </a:solidFill>
                          <a:effectLst/>
                          <a:latin typeface="+mn-lt"/>
                          <a:ea typeface="+mn-ea"/>
                          <a:cs typeface="+mn-cs"/>
                        </a:rPr>
                        <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Effetto scuola</a:t>
                      </a:r>
                      <a:br>
                        <a:rPr lang="it-IT" sz="1200" b="1" i="0" kern="1200" dirty="0">
                          <a:solidFill>
                            <a:srgbClr val="3B576D"/>
                          </a:solidFill>
                          <a:effectLst/>
                          <a:latin typeface="+mn-lt"/>
                          <a:ea typeface="+mn-ea"/>
                          <a:cs typeface="+mn-cs"/>
                        </a:rPr>
                      </a:br>
                      <a:r>
                        <a:rPr lang="it-IT" sz="1200" b="1" i="0" kern="1200" dirty="0">
                          <a:solidFill>
                            <a:srgbClr val="3B576D"/>
                          </a:solidFill>
                          <a:effectLst/>
                          <a:latin typeface="+mn-lt"/>
                          <a:ea typeface="+mn-ea"/>
                          <a:cs typeface="+mn-cs"/>
                        </a:rPr>
                        <a:t>negativo</a:t>
                      </a:r>
                      <a:br>
                        <a:rPr lang="it-IT" sz="1200" b="1" i="0" kern="1200" dirty="0">
                          <a:solidFill>
                            <a:srgbClr val="3B576D"/>
                          </a:solidFill>
                          <a:effectLst/>
                          <a:latin typeface="+mn-lt"/>
                          <a:ea typeface="+mn-ea"/>
                          <a:cs typeface="+mn-cs"/>
                        </a:rPr>
                      </a:br>
                      <a:endParaRPr lang="it-IT" sz="1200" b="1" i="0" kern="1200" dirty="0">
                        <a:solidFill>
                          <a:srgbClr val="3B576D"/>
                        </a:solidFill>
                        <a:effectLst/>
                        <a:latin typeface="+mn-lt"/>
                        <a:ea typeface="+mn-ea"/>
                        <a:cs typeface="+mn-cs"/>
                      </a:endParaRPr>
                    </a:p>
                  </a:txBody>
                  <a:tcPr marL="30178" marR="30178" marT="15089" marB="15089" anchor="ctr">
                    <a:lnL w="9525" cap="flat" cmpd="sng" algn="ctr">
                      <a:solidFill>
                        <a:srgbClr val="D3DEE2"/>
                      </a:solidFill>
                      <a:prstDash val="solid"/>
                      <a:round/>
                      <a:headEnd type="none" w="med" len="med"/>
                      <a:tailEnd type="none" w="med" len="med"/>
                    </a:lnL>
                    <a:lnR w="9525" cap="flat" cmpd="sng" algn="ctr">
                      <a:solidFill>
                        <a:srgbClr val="D3DEE2"/>
                      </a:solidFill>
                      <a:prstDash val="solid"/>
                      <a:round/>
                      <a:headEnd type="none" w="med" len="med"/>
                      <a:tailEnd type="none" w="med" len="med"/>
                    </a:lnR>
                    <a:lnT w="9525" cap="flat" cmpd="sng" algn="ctr">
                      <a:solidFill>
                        <a:srgbClr val="D3DEE2"/>
                      </a:solidFill>
                      <a:prstDash val="solid"/>
                      <a:round/>
                      <a:headEnd type="none" w="med" len="med"/>
                      <a:tailEnd type="none" w="med" len="med"/>
                    </a:lnT>
                    <a:lnB w="9525" cap="flat" cmpd="sng" algn="ctr">
                      <a:solidFill>
                        <a:srgbClr val="D3DEE2"/>
                      </a:solidFill>
                      <a:prstDash val="solid"/>
                      <a:round/>
                      <a:headEnd type="none" w="med" len="med"/>
                      <a:tailEnd type="none" w="med" len="med"/>
                    </a:lnB>
                    <a:solidFill>
                      <a:srgbClr val="FF0000"/>
                    </a:solidFill>
                  </a:tcPr>
                </a:tc>
                <a:tc>
                  <a:txBody>
                    <a:bodyPr/>
                    <a:lstStyle/>
                    <a:p>
                      <a:endParaRPr lang="it-IT" sz="600" dirty="0"/>
                    </a:p>
                  </a:txBody>
                  <a:tcPr marL="30178" marR="30178" marT="15089" marB="15089">
                    <a:lnL w="9525" cap="flat" cmpd="sng" algn="ctr">
                      <a:solidFill>
                        <a:srgbClr val="D3DEE2"/>
                      </a:solidFill>
                      <a:prstDash val="solid"/>
                      <a:round/>
                      <a:headEnd type="none" w="med" len="med"/>
                      <a:tailEnd type="none" w="med" len="med"/>
                    </a:lnL>
                    <a:lnT>
                      <a:noFill/>
                    </a:lnT>
                  </a:tcPr>
                </a:tc>
              </a:tr>
            </a:tbl>
          </a:graphicData>
        </a:graphic>
      </p:graphicFrame>
      <p:pic>
        <p:nvPicPr>
          <p:cNvPr id="28764" name="Picture 3" descr="posizione"/>
          <p:cNvPicPr>
            <a:picLocks noChangeAspect="1" noChangeArrowheads="1"/>
          </p:cNvPicPr>
          <p:nvPr/>
        </p:nvPicPr>
        <p:blipFill>
          <a:blip r:embed="rId2"/>
          <a:srcRect/>
          <a:stretch>
            <a:fillRect/>
          </a:stretch>
        </p:blipFill>
        <p:spPr bwMode="auto">
          <a:xfrm>
            <a:off x="3114675" y="3573463"/>
            <a:ext cx="190500" cy="190500"/>
          </a:xfrm>
          <a:prstGeom prst="rect">
            <a:avLst/>
          </a:prstGeom>
          <a:noFill/>
          <a:ln w="9525">
            <a:noFill/>
            <a:miter lim="800000"/>
            <a:headEnd/>
            <a:tailEnd/>
          </a:ln>
        </p:spPr>
      </p:pic>
      <p:pic>
        <p:nvPicPr>
          <p:cNvPr id="28765" name="Picture 3" descr="posizione"/>
          <p:cNvPicPr>
            <a:picLocks noChangeAspect="1" noChangeArrowheads="1"/>
          </p:cNvPicPr>
          <p:nvPr/>
        </p:nvPicPr>
        <p:blipFill>
          <a:blip r:embed="rId2"/>
          <a:srcRect/>
          <a:stretch>
            <a:fillRect/>
          </a:stretch>
        </p:blipFill>
        <p:spPr bwMode="auto">
          <a:xfrm>
            <a:off x="5160963" y="3573463"/>
            <a:ext cx="190500" cy="190500"/>
          </a:xfrm>
          <a:prstGeom prst="rect">
            <a:avLst/>
          </a:prstGeom>
          <a:noFill/>
          <a:ln w="9525">
            <a:noFill/>
            <a:miter lim="800000"/>
            <a:headEnd/>
            <a:tailEnd/>
          </a:ln>
        </p:spPr>
      </p:pic>
      <p:pic>
        <p:nvPicPr>
          <p:cNvPr id="28766" name="Picture 3" descr="posizione"/>
          <p:cNvPicPr>
            <a:picLocks noChangeAspect="1" noChangeArrowheads="1"/>
          </p:cNvPicPr>
          <p:nvPr/>
        </p:nvPicPr>
        <p:blipFill>
          <a:blip r:embed="rId2"/>
          <a:srcRect/>
          <a:stretch>
            <a:fillRect/>
          </a:stretch>
        </p:blipFill>
        <p:spPr bwMode="auto">
          <a:xfrm>
            <a:off x="7040563" y="3567113"/>
            <a:ext cx="190500" cy="19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1"/>
          <p:cNvSpPr txBox="1">
            <a:spLocks noChangeArrowheads="1"/>
          </p:cNvSpPr>
          <p:nvPr/>
        </p:nvSpPr>
        <p:spPr bwMode="auto">
          <a:xfrm>
            <a:off x="741363" y="1665288"/>
            <a:ext cx="7718425" cy="1262062"/>
          </a:xfrm>
          <a:prstGeom prst="rect">
            <a:avLst/>
          </a:prstGeom>
          <a:noFill/>
          <a:ln w="9525">
            <a:noFill/>
            <a:round/>
            <a:headEnd/>
            <a:tailEnd/>
          </a:ln>
        </p:spPr>
        <p:txBody>
          <a:bodyPr wrap="none" anchor="ctr"/>
          <a:lstStyle/>
          <a:p>
            <a:endParaRPr lang="it-IT"/>
          </a:p>
        </p:txBody>
      </p:sp>
      <p:sp>
        <p:nvSpPr>
          <p:cNvPr id="38914" name="Oval 2"/>
          <p:cNvSpPr>
            <a:spLocks noChangeArrowheads="1"/>
          </p:cNvSpPr>
          <p:nvPr/>
        </p:nvSpPr>
        <p:spPr bwMode="auto">
          <a:xfrm>
            <a:off x="539750" y="981075"/>
            <a:ext cx="8135938" cy="4895850"/>
          </a:xfrm>
          <a:prstGeom prst="ellipse">
            <a:avLst/>
          </a:prstGeom>
          <a:gradFill rotWithShape="0">
            <a:gsLst>
              <a:gs pos="0">
                <a:srgbClr val="90FFDA"/>
              </a:gs>
              <a:gs pos="100000">
                <a:srgbClr val="E0FFF4"/>
              </a:gs>
            </a:gsLst>
            <a:lin ang="16200000" scaled="1"/>
          </a:gradFill>
          <a:ln w="9360">
            <a:solidFill>
              <a:srgbClr val="00CC98"/>
            </a:solidFill>
            <a:miter lim="800000"/>
            <a:headEnd/>
            <a:tailEnd/>
          </a:ln>
          <a:effectLst>
            <a:outerShdw dist="109865" dir="634411" algn="ctr" rotWithShape="0">
              <a:srgbClr val="000000">
                <a:alpha val="38034"/>
              </a:srgbClr>
            </a:outerShdw>
          </a:effectLst>
        </p:spPr>
        <p:txBody>
          <a:bodyPr lIns="90000" tIns="45000" rIns="90000" bIns="45000" anchor="ctr" anchorCtr="1"/>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b="1" dirty="0">
                <a:solidFill>
                  <a:srgbClr val="000000"/>
                </a:solidFill>
                <a:latin typeface="Candara" pitchFamily="32" charset="0"/>
                <a:cs typeface="+mn-cs"/>
              </a:rPr>
              <a:t>La preoccupazione non deve essere</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b="1" i="1" dirty="0">
                <a:solidFill>
                  <a:srgbClr val="000000"/>
                </a:solidFill>
                <a:latin typeface="Candara" pitchFamily="32" charset="0"/>
                <a:cs typeface="+mn-cs"/>
              </a:rPr>
              <a:t>c</a:t>
            </a:r>
            <a:r>
              <a:rPr lang="it-IT" sz="2800" b="1" i="1" dirty="0">
                <a:solidFill>
                  <a:srgbClr val="000000"/>
                </a:solidFill>
                <a:latin typeface="Candara" pitchFamily="32" charset="0"/>
                <a:cs typeface="+mn-cs"/>
              </a:rPr>
              <a:t>ome </a:t>
            </a:r>
            <a:r>
              <a:rPr lang="it-IT" sz="2800" b="1" i="1" dirty="0">
                <a:solidFill>
                  <a:srgbClr val="000000"/>
                </a:solidFill>
                <a:latin typeface="Candara" pitchFamily="32" charset="0"/>
                <a:cs typeface="+mn-cs"/>
              </a:rPr>
              <a:t>preparare i ragazzi alle prove Invalsi</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b="1" dirty="0">
                <a:solidFill>
                  <a:srgbClr val="000000"/>
                </a:solidFill>
                <a:latin typeface="Candara" pitchFamily="32" charset="0"/>
                <a:cs typeface="+mn-cs"/>
              </a:rPr>
              <a:t>bensì</a:t>
            </a:r>
            <a:endParaRPr lang="it-IT" sz="2800" b="1" dirty="0">
              <a:solidFill>
                <a:srgbClr val="000000"/>
              </a:solidFill>
              <a:latin typeface="Candara" pitchFamily="32" charset="0"/>
              <a:cs typeface="+mn-cs"/>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b="1" i="1" dirty="0">
                <a:solidFill>
                  <a:srgbClr val="000000"/>
                </a:solidFill>
                <a:latin typeface="Candara" pitchFamily="32" charset="0"/>
                <a:cs typeface="+mn-cs"/>
              </a:rPr>
              <a:t>c</a:t>
            </a:r>
            <a:r>
              <a:rPr lang="it-IT" sz="2800" b="1" i="1" dirty="0">
                <a:solidFill>
                  <a:srgbClr val="000000"/>
                </a:solidFill>
                <a:latin typeface="Candara" pitchFamily="32" charset="0"/>
                <a:cs typeface="+mn-cs"/>
              </a:rPr>
              <a:t>ome </a:t>
            </a:r>
            <a:r>
              <a:rPr lang="it-IT" sz="2800" b="1" i="1" dirty="0">
                <a:solidFill>
                  <a:srgbClr val="000000"/>
                </a:solidFill>
                <a:latin typeface="Candara" pitchFamily="32" charset="0"/>
                <a:cs typeface="+mn-cs"/>
              </a:rPr>
              <a:t>usare le prove Invalsi per migliorare i risultati del nostro </a:t>
            </a:r>
            <a:r>
              <a:rPr lang="it-IT" sz="2800" b="1" i="1" dirty="0">
                <a:solidFill>
                  <a:srgbClr val="000000"/>
                </a:solidFill>
                <a:latin typeface="Candara" pitchFamily="32" charset="0"/>
                <a:cs typeface="+mn-cs"/>
              </a:rPr>
              <a:t>lavoro</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88913"/>
            <a:ext cx="8712200" cy="6032500"/>
          </a:xfrm>
          <a:prstGeom prst="rect">
            <a:avLst/>
          </a:prstGeom>
        </p:spPr>
        <p:txBody>
          <a:bodyPr>
            <a:spAutoFit/>
          </a:bodyPr>
          <a:lstStyle/>
          <a:p>
            <a:pPr>
              <a:defRPr/>
            </a:pPr>
            <a:r>
              <a:rPr lang="it-IT" sz="2400" b="1" i="1" dirty="0">
                <a:solidFill>
                  <a:srgbClr val="000099"/>
                </a:solidFill>
                <a:latin typeface="Bookman Old Style" pitchFamily="18" charset="0"/>
                <a:cs typeface="+mn-cs"/>
              </a:rPr>
              <a:t>Le rilevazioni INVALSI 2017 </a:t>
            </a:r>
          </a:p>
          <a:p>
            <a:pPr>
              <a:lnSpc>
                <a:spcPts val="1400"/>
              </a:lnSpc>
              <a:defRPr/>
            </a:pPr>
            <a:endParaRPr lang="it-IT" sz="2400" b="1" dirty="0">
              <a:solidFill>
                <a:srgbClr val="000099"/>
              </a:solidFill>
              <a:cs typeface="+mn-cs"/>
            </a:endParaRPr>
          </a:p>
          <a:p>
            <a:pPr algn="ctr">
              <a:defRPr/>
            </a:pPr>
            <a:r>
              <a:rPr lang="it-IT" sz="2800" b="1" dirty="0">
                <a:solidFill>
                  <a:srgbClr val="000099"/>
                </a:solidFill>
                <a:cs typeface="+mn-cs"/>
              </a:rPr>
              <a:t>Lo scopo delle rilevazioni è utilizzare </a:t>
            </a:r>
            <a:r>
              <a:rPr lang="it-IT" sz="2800" b="1" dirty="0">
                <a:solidFill>
                  <a:srgbClr val="000099"/>
                </a:solidFill>
                <a:cs typeface="+mn-cs"/>
              </a:rPr>
              <a:t>i risultati delle prove </a:t>
            </a:r>
            <a:r>
              <a:rPr lang="it-IT" sz="2800" b="1" dirty="0">
                <a:solidFill>
                  <a:srgbClr val="000099"/>
                </a:solidFill>
                <a:cs typeface="+mn-cs"/>
              </a:rPr>
              <a:t>per l’autovalutazione e il miglioramento della didattica. </a:t>
            </a:r>
          </a:p>
          <a:p>
            <a:pPr algn="ctr">
              <a:defRPr/>
            </a:pPr>
            <a:r>
              <a:rPr lang="it-IT" sz="2800" b="1" dirty="0">
                <a:solidFill>
                  <a:srgbClr val="000099"/>
                </a:solidFill>
                <a:cs typeface="+mn-cs"/>
              </a:rPr>
              <a:t>Per il nostro Istituto infatti…</a:t>
            </a:r>
          </a:p>
          <a:p>
            <a:pPr algn="ctr">
              <a:lnSpc>
                <a:spcPts val="1400"/>
              </a:lnSpc>
              <a:defRPr/>
            </a:pPr>
            <a:endParaRPr lang="it-IT" sz="2800" b="1" dirty="0">
              <a:solidFill>
                <a:srgbClr val="000099"/>
              </a:solidFill>
              <a:cs typeface="+mn-cs"/>
            </a:endParaRPr>
          </a:p>
          <a:p>
            <a:pPr algn="just">
              <a:defRPr/>
            </a:pPr>
            <a:r>
              <a:rPr lang="it-IT" sz="2400" b="1" dirty="0">
                <a:solidFill>
                  <a:srgbClr val="FF0000"/>
                </a:solidFill>
                <a:cs typeface="+mn-cs"/>
              </a:rPr>
              <a:t>I risultati mostrano che c’è </a:t>
            </a:r>
            <a:r>
              <a:rPr lang="it-IT" sz="2400" b="1" dirty="0">
                <a:solidFill>
                  <a:srgbClr val="FF0000"/>
                </a:solidFill>
                <a:cs typeface="+mn-cs"/>
              </a:rPr>
              <a:t>ancora molta </a:t>
            </a:r>
            <a:r>
              <a:rPr lang="it-IT" sz="2400" b="1" dirty="0">
                <a:solidFill>
                  <a:srgbClr val="FF0000"/>
                </a:solidFill>
                <a:cs typeface="+mn-cs"/>
              </a:rPr>
              <a:t>variabilità:</a:t>
            </a:r>
          </a:p>
          <a:p>
            <a:pPr>
              <a:lnSpc>
                <a:spcPts val="1400"/>
              </a:lnSpc>
              <a:defRPr/>
            </a:pPr>
            <a:endParaRPr lang="it-IT" sz="2400" b="1" dirty="0">
              <a:solidFill>
                <a:srgbClr val="FF0000"/>
              </a:solidFill>
              <a:cs typeface="+mn-cs"/>
            </a:endParaRPr>
          </a:p>
          <a:p>
            <a:pPr marL="342900" indent="-342900">
              <a:buFont typeface="Wingdings" pitchFamily="2" charset="2"/>
              <a:buChar char="§"/>
              <a:defRPr/>
            </a:pPr>
            <a:r>
              <a:rPr lang="it-IT" sz="2400" b="1" dirty="0">
                <a:solidFill>
                  <a:srgbClr val="FF0000"/>
                </a:solidFill>
                <a:cs typeface="+mn-cs"/>
              </a:rPr>
              <a:t>di </a:t>
            </a:r>
            <a:r>
              <a:rPr lang="it-IT" sz="2400" b="1" dirty="0">
                <a:solidFill>
                  <a:srgbClr val="FF0000"/>
                </a:solidFill>
                <a:cs typeface="+mn-cs"/>
              </a:rPr>
              <a:t>risultati tra le classi </a:t>
            </a:r>
            <a:endParaRPr lang="it-IT" sz="2400" b="1" dirty="0">
              <a:solidFill>
                <a:srgbClr val="FF0000"/>
              </a:solidFill>
              <a:cs typeface="+mn-cs"/>
            </a:endParaRPr>
          </a:p>
          <a:p>
            <a:pPr marL="342900" indent="-342900">
              <a:lnSpc>
                <a:spcPts val="1400"/>
              </a:lnSpc>
              <a:buFont typeface="Wingdings" pitchFamily="2" charset="2"/>
              <a:buChar char="§"/>
              <a:defRPr/>
            </a:pPr>
            <a:endParaRPr lang="it-IT" sz="2400" b="1" dirty="0">
              <a:solidFill>
                <a:srgbClr val="FF0000"/>
              </a:solidFill>
              <a:cs typeface="+mn-cs"/>
            </a:endParaRPr>
          </a:p>
          <a:p>
            <a:pPr marL="342900" indent="-342900">
              <a:buFont typeface="Wingdings" pitchFamily="2" charset="2"/>
              <a:buChar char="§"/>
              <a:defRPr/>
            </a:pPr>
            <a:r>
              <a:rPr lang="it-IT" sz="2400" b="1" dirty="0">
                <a:solidFill>
                  <a:srgbClr val="FF0000"/>
                </a:solidFill>
                <a:cs typeface="+mn-cs"/>
              </a:rPr>
              <a:t>di livelli di apprendimento all’interno delle classi</a:t>
            </a:r>
          </a:p>
          <a:p>
            <a:pPr marL="342900" indent="-342900">
              <a:lnSpc>
                <a:spcPts val="1400"/>
              </a:lnSpc>
              <a:buFont typeface="Wingdings" pitchFamily="2" charset="2"/>
              <a:buChar char="§"/>
              <a:defRPr/>
            </a:pPr>
            <a:endParaRPr lang="it-IT" sz="2400" b="1" dirty="0">
              <a:solidFill>
                <a:srgbClr val="FF0000"/>
              </a:solidFill>
              <a:cs typeface="+mn-cs"/>
            </a:endParaRPr>
          </a:p>
          <a:p>
            <a:pPr marL="342900" indent="-342900">
              <a:lnSpc>
                <a:spcPts val="1400"/>
              </a:lnSpc>
              <a:buFont typeface="Wingdings" pitchFamily="2" charset="2"/>
              <a:buChar char="§"/>
              <a:defRPr/>
            </a:pPr>
            <a:endParaRPr lang="it-IT" sz="2400" b="1" dirty="0">
              <a:solidFill>
                <a:srgbClr val="FF0000"/>
              </a:solidFill>
              <a:cs typeface="+mn-cs"/>
            </a:endParaRPr>
          </a:p>
          <a:p>
            <a:pPr>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70C0"/>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1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1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1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12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125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125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125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125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88913"/>
            <a:ext cx="8712200" cy="6904037"/>
          </a:xfrm>
          <a:prstGeom prst="rect">
            <a:avLst/>
          </a:prstGeom>
        </p:spPr>
        <p:txBody>
          <a:bodyPr>
            <a:spAutoFit/>
          </a:bodyPr>
          <a:lstStyle/>
          <a:p>
            <a:pPr>
              <a:defRPr/>
            </a:pPr>
            <a:r>
              <a:rPr lang="it-IT" sz="2400" b="1" i="1" dirty="0">
                <a:solidFill>
                  <a:srgbClr val="000099"/>
                </a:solidFill>
                <a:latin typeface="Bookman Old Style" pitchFamily="18" charset="0"/>
                <a:cs typeface="+mn-cs"/>
              </a:rPr>
              <a:t>Le rilevazioni INVALSI 2017 </a:t>
            </a:r>
          </a:p>
          <a:p>
            <a:pPr>
              <a:lnSpc>
                <a:spcPts val="1400"/>
              </a:lnSpc>
              <a:defRPr/>
            </a:pPr>
            <a:endParaRPr lang="it-IT" sz="2400" b="1" dirty="0">
              <a:solidFill>
                <a:srgbClr val="000099"/>
              </a:solidFill>
              <a:cs typeface="+mn-cs"/>
            </a:endParaRPr>
          </a:p>
          <a:p>
            <a:pPr>
              <a:lnSpc>
                <a:spcPts val="1400"/>
              </a:lnSpc>
              <a:defRPr/>
            </a:pPr>
            <a:endParaRPr lang="it-IT" sz="2400" b="1" dirty="0">
              <a:solidFill>
                <a:srgbClr val="FF0000"/>
              </a:solidFill>
              <a:cs typeface="+mn-cs"/>
            </a:endParaRPr>
          </a:p>
          <a:p>
            <a:pPr>
              <a:defRPr/>
            </a:pPr>
            <a:r>
              <a:rPr lang="it-IT" sz="2400" b="1" dirty="0">
                <a:solidFill>
                  <a:srgbClr val="FF0000"/>
                </a:solidFill>
                <a:cs typeface="+mn-cs"/>
              </a:rPr>
              <a:t>Inoltre evidenziano:</a:t>
            </a:r>
          </a:p>
          <a:p>
            <a:pPr>
              <a:defRPr/>
            </a:pPr>
            <a:endParaRPr lang="it-IT" sz="2400" b="1" dirty="0">
              <a:solidFill>
                <a:srgbClr val="FF0000"/>
              </a:solidFill>
              <a:cs typeface="+mn-cs"/>
            </a:endParaRPr>
          </a:p>
          <a:p>
            <a:pPr marL="342900" indent="-342900">
              <a:buFont typeface="Wingdings" pitchFamily="2" charset="2"/>
              <a:buChar char="§"/>
              <a:defRPr/>
            </a:pPr>
            <a:r>
              <a:rPr lang="it-IT" sz="2400" b="1" dirty="0">
                <a:solidFill>
                  <a:srgbClr val="FF0000"/>
                </a:solidFill>
                <a:cs typeface="+mn-cs"/>
              </a:rPr>
              <a:t>Non completa omogeneità </a:t>
            </a:r>
            <a:r>
              <a:rPr lang="it-IT" sz="2400" b="1" dirty="0">
                <a:solidFill>
                  <a:srgbClr val="FF0000"/>
                </a:solidFill>
                <a:cs typeface="+mn-cs"/>
              </a:rPr>
              <a:t>di risultati </a:t>
            </a:r>
            <a:r>
              <a:rPr lang="it-IT" sz="2400" b="1" dirty="0">
                <a:solidFill>
                  <a:srgbClr val="FF0000"/>
                </a:solidFill>
                <a:cs typeface="+mn-cs"/>
              </a:rPr>
              <a:t>nelle due prove per alcune classi</a:t>
            </a:r>
          </a:p>
          <a:p>
            <a:pPr marL="342900" indent="-342900">
              <a:buFont typeface="Wingdings" pitchFamily="2" charset="2"/>
              <a:buChar char="§"/>
              <a:defRPr/>
            </a:pPr>
            <a:endParaRPr lang="it-IT" sz="2400" b="1" dirty="0">
              <a:solidFill>
                <a:srgbClr val="FF0000"/>
              </a:solidFill>
              <a:cs typeface="+mn-cs"/>
            </a:endParaRPr>
          </a:p>
          <a:p>
            <a:pPr marL="342900" indent="-342900">
              <a:buFont typeface="Wingdings" pitchFamily="2" charset="2"/>
              <a:buChar char="§"/>
              <a:defRPr/>
            </a:pPr>
            <a:r>
              <a:rPr lang="it-IT" sz="2400" b="1" dirty="0">
                <a:solidFill>
                  <a:srgbClr val="FF0000"/>
                </a:solidFill>
                <a:cs typeface="+mn-cs"/>
              </a:rPr>
              <a:t>Scarsa corrispondenza tra valutazioni interne ed Invalsi</a:t>
            </a:r>
            <a:endParaRPr lang="it-IT" sz="2400" b="1" dirty="0">
              <a:solidFill>
                <a:srgbClr val="FF0000"/>
              </a:solidFill>
              <a:cs typeface="+mn-cs"/>
            </a:endParaRPr>
          </a:p>
          <a:p>
            <a:pPr>
              <a:lnSpc>
                <a:spcPts val="1400"/>
              </a:lnSpc>
              <a:defRPr/>
            </a:pPr>
            <a:endParaRPr lang="it-IT" sz="2400" b="1" dirty="0">
              <a:solidFill>
                <a:srgbClr val="FF0000"/>
              </a:solidFill>
              <a:cs typeface="+mn-cs"/>
            </a:endParaRPr>
          </a:p>
          <a:p>
            <a:pPr>
              <a:lnSpc>
                <a:spcPts val="1400"/>
              </a:lnSpc>
              <a:defRPr/>
            </a:pPr>
            <a:endParaRPr lang="it-IT" sz="2400" b="1" dirty="0">
              <a:solidFill>
                <a:srgbClr val="FF0000"/>
              </a:solidFill>
              <a:cs typeface="+mn-cs"/>
            </a:endParaRPr>
          </a:p>
          <a:p>
            <a:pPr marL="342900" indent="-342900">
              <a:buFont typeface="Wingdings" pitchFamily="2" charset="2"/>
              <a:buChar char="§"/>
              <a:defRPr/>
            </a:pPr>
            <a:r>
              <a:rPr lang="it-IT" sz="2400" b="1" dirty="0">
                <a:solidFill>
                  <a:srgbClr val="FF0000"/>
                </a:solidFill>
                <a:cs typeface="+mn-cs"/>
              </a:rPr>
              <a:t>Peggioramento degli esiti degli stessi studenti nel passaggio da un ordine ad un altro</a:t>
            </a:r>
          </a:p>
          <a:p>
            <a:pPr marL="342900" indent="-342900">
              <a:buFont typeface="Wingdings" pitchFamily="2" charset="2"/>
              <a:buChar char="§"/>
              <a:defRPr/>
            </a:pPr>
            <a:endParaRPr lang="it-IT" sz="2400" b="1" dirty="0">
              <a:solidFill>
                <a:srgbClr val="FF0000"/>
              </a:solidFill>
              <a:cs typeface="+mn-cs"/>
            </a:endParaRPr>
          </a:p>
          <a:p>
            <a:pPr marL="342900" indent="-342900">
              <a:buFont typeface="Wingdings" pitchFamily="2" charset="2"/>
              <a:buChar char="§"/>
              <a:defRPr/>
            </a:pPr>
            <a:r>
              <a:rPr lang="it-IT" sz="2400" b="1" dirty="0">
                <a:solidFill>
                  <a:srgbClr val="FF0000"/>
                </a:solidFill>
                <a:cs typeface="+mn-cs"/>
              </a:rPr>
              <a:t>Peggioramento del livello di preparazione nello stesso ordine di scuola col passare degli anni</a:t>
            </a:r>
            <a:endParaRPr lang="it-IT" sz="2400" b="1" dirty="0">
              <a:solidFill>
                <a:srgbClr val="FF0000"/>
              </a:solidFill>
              <a:cs typeface="+mn-cs"/>
            </a:endParaRPr>
          </a:p>
          <a:p>
            <a:pPr>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70C0"/>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1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1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12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125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125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 calcmode="lin" valueType="num">
                                      <p:cBhvr additive="base">
                                        <p:cTn id="25" dur="125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6" dur="125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 calcmode="lin" valueType="num">
                                      <p:cBhvr additive="base">
                                        <p:cTn id="31" dur="125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2" dur="125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88913"/>
            <a:ext cx="8712200" cy="5324475"/>
          </a:xfrm>
          <a:prstGeom prst="rect">
            <a:avLst/>
          </a:prstGeom>
        </p:spPr>
        <p:txBody>
          <a:bodyPr>
            <a:spAutoFit/>
          </a:bodyPr>
          <a:lstStyle/>
          <a:p>
            <a:pPr>
              <a:defRPr/>
            </a:pPr>
            <a:r>
              <a:rPr lang="it-IT" sz="2400" b="1" i="1" dirty="0">
                <a:solidFill>
                  <a:srgbClr val="000099"/>
                </a:solidFill>
                <a:latin typeface="Bookman Old Style" pitchFamily="18" charset="0"/>
                <a:cs typeface="+mn-cs"/>
              </a:rPr>
              <a:t>Le rilevazioni INVALSI 2017 </a:t>
            </a:r>
          </a:p>
          <a:p>
            <a:pPr>
              <a:defRPr/>
            </a:pPr>
            <a:endParaRPr lang="it-IT" sz="24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r>
              <a:rPr lang="it-IT" sz="3600" b="1" dirty="0">
                <a:solidFill>
                  <a:srgbClr val="FF0000"/>
                </a:solidFill>
                <a:cs typeface="+mn-cs"/>
              </a:rPr>
              <a:t>1-VARIABILITA’ DI RISULTATI </a:t>
            </a:r>
          </a:p>
          <a:p>
            <a:pPr algn="ctr">
              <a:defRPr/>
            </a:pPr>
            <a:r>
              <a:rPr lang="it-IT" sz="3600" b="1" dirty="0">
                <a:solidFill>
                  <a:srgbClr val="FF0000"/>
                </a:solidFill>
                <a:cs typeface="+mn-cs"/>
              </a:rPr>
              <a:t>TRA LE CLASSI</a:t>
            </a:r>
            <a:endParaRPr lang="it-IT" sz="3600" b="1" dirty="0">
              <a:solidFill>
                <a:srgbClr val="FF0000"/>
              </a:solidFill>
              <a:cs typeface="+mn-cs"/>
            </a:endParaRPr>
          </a:p>
          <a:p>
            <a:pPr>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70C0"/>
              </a:solidFill>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2"/>
          <p:cNvPicPr>
            <a:picLocks noChangeAspect="1" noChangeArrowheads="1"/>
          </p:cNvPicPr>
          <p:nvPr/>
        </p:nvPicPr>
        <p:blipFill>
          <a:blip r:embed="rId2"/>
          <a:srcRect/>
          <a:stretch>
            <a:fillRect/>
          </a:stretch>
        </p:blipFill>
        <p:spPr bwMode="auto">
          <a:xfrm>
            <a:off x="0" y="1801813"/>
            <a:ext cx="9144000" cy="4286250"/>
          </a:xfrm>
          <a:prstGeom prst="rect">
            <a:avLst/>
          </a:prstGeom>
          <a:noFill/>
          <a:ln w="9525">
            <a:noFill/>
            <a:miter lim="800000"/>
            <a:headEnd/>
            <a:tailEnd/>
          </a:ln>
        </p:spPr>
      </p:pic>
      <p:sp>
        <p:nvSpPr>
          <p:cNvPr id="4" name="Titolo 1"/>
          <p:cNvSpPr txBox="1">
            <a:spLocks/>
          </p:cNvSpPr>
          <p:nvPr/>
        </p:nvSpPr>
        <p:spPr>
          <a:xfrm>
            <a:off x="0" y="142875"/>
            <a:ext cx="9144000" cy="1414463"/>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r>
              <a:rPr lang="it-IT" sz="3200" dirty="0" smtClean="0">
                <a:solidFill>
                  <a:srgbClr val="000099"/>
                </a:solidFill>
                <a:latin typeface="Calibri"/>
              </a:rPr>
              <a:t>DATI 2017</a:t>
            </a:r>
            <a:br>
              <a:rPr lang="it-IT" sz="3200" dirty="0" smtClean="0">
                <a:solidFill>
                  <a:srgbClr val="000099"/>
                </a:solidFill>
                <a:latin typeface="Calibri"/>
              </a:rPr>
            </a:br>
            <a:r>
              <a:rPr lang="it-IT" sz="3200" dirty="0" smtClean="0">
                <a:solidFill>
                  <a:srgbClr val="000099"/>
                </a:solidFill>
                <a:latin typeface="Calibri"/>
              </a:rPr>
              <a:t>CLASSI SECONDE PRIMARIA – ITALIANO</a:t>
            </a:r>
          </a:p>
          <a:p>
            <a:pPr algn="ctr" fontAlgn="auto">
              <a:spcBef>
                <a:spcPts val="0"/>
              </a:spcBef>
              <a:spcAft>
                <a:spcPts val="0"/>
              </a:spcAft>
              <a:defRPr/>
            </a:pPr>
            <a:r>
              <a:rPr lang="it-IT" sz="3200" dirty="0" smtClean="0">
                <a:solidFill>
                  <a:srgbClr val="000099"/>
                </a:solidFill>
                <a:latin typeface="Calibri"/>
              </a:rPr>
              <a:t>RISULTATO COMPLESSIVO</a:t>
            </a:r>
          </a:p>
          <a:p>
            <a:pPr algn="ctr" fontAlgn="auto">
              <a:spcBef>
                <a:spcPts val="0"/>
              </a:spcBef>
              <a:spcAft>
                <a:spcPts val="0"/>
              </a:spcAft>
              <a:defRPr/>
            </a:pPr>
            <a:endParaRPr lang="it-IT" sz="3200" dirty="0">
              <a:solidFill>
                <a:srgbClr val="000099"/>
              </a:solidFill>
              <a:latin typeface="Calibri"/>
            </a:endParaRPr>
          </a:p>
        </p:txBody>
      </p:sp>
      <p:sp>
        <p:nvSpPr>
          <p:cNvPr id="23" name="Oval 22"/>
          <p:cNvSpPr/>
          <p:nvPr/>
        </p:nvSpPr>
        <p:spPr>
          <a:xfrm>
            <a:off x="5435600" y="3500438"/>
            <a:ext cx="2520950" cy="153511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8" name="Oval 27"/>
          <p:cNvSpPr/>
          <p:nvPr/>
        </p:nvSpPr>
        <p:spPr>
          <a:xfrm>
            <a:off x="1403350" y="2003425"/>
            <a:ext cx="3725863" cy="366553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0" name="Oval 19"/>
          <p:cNvSpPr/>
          <p:nvPr/>
        </p:nvSpPr>
        <p:spPr>
          <a:xfrm>
            <a:off x="4830763" y="3598863"/>
            <a:ext cx="936625" cy="4746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8" name="Smiley Face 7"/>
          <p:cNvSpPr/>
          <p:nvPr/>
        </p:nvSpPr>
        <p:spPr>
          <a:xfrm>
            <a:off x="8091488" y="2205038"/>
            <a:ext cx="801687" cy="696912"/>
          </a:xfrm>
          <a:prstGeom prst="smileyFace">
            <a:avLst/>
          </a:prstGeom>
          <a:solidFill>
            <a:schemeClr val="accent6">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arn(inVertical)">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arn(inVertical)">
                                      <p:cBhvr>
                                        <p:cTn id="1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8" grpId="0" animBg="1"/>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2"/>
          <p:cNvPicPr>
            <a:picLocks noChangeAspect="1" noChangeArrowheads="1"/>
          </p:cNvPicPr>
          <p:nvPr/>
        </p:nvPicPr>
        <p:blipFill>
          <a:blip r:embed="rId2"/>
          <a:srcRect/>
          <a:stretch>
            <a:fillRect/>
          </a:stretch>
        </p:blipFill>
        <p:spPr bwMode="auto">
          <a:xfrm>
            <a:off x="0" y="1692275"/>
            <a:ext cx="9144000" cy="4286250"/>
          </a:xfrm>
          <a:prstGeom prst="rect">
            <a:avLst/>
          </a:prstGeom>
          <a:noFill/>
          <a:ln w="9525">
            <a:noFill/>
            <a:miter lim="800000"/>
            <a:headEnd/>
            <a:tailEnd/>
          </a:ln>
        </p:spPr>
      </p:pic>
      <p:sp>
        <p:nvSpPr>
          <p:cNvPr id="4" name="Titolo 1"/>
          <p:cNvSpPr txBox="1">
            <a:spLocks/>
          </p:cNvSpPr>
          <p:nvPr/>
        </p:nvSpPr>
        <p:spPr>
          <a:xfrm>
            <a:off x="0" y="142875"/>
            <a:ext cx="9144000" cy="1414463"/>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r>
              <a:rPr lang="it-IT" sz="3200" dirty="0" smtClean="0">
                <a:solidFill>
                  <a:srgbClr val="000099"/>
                </a:solidFill>
                <a:latin typeface="Calibri"/>
              </a:rPr>
              <a:t>DATI 2017</a:t>
            </a:r>
            <a:br>
              <a:rPr lang="it-IT" sz="3200" dirty="0" smtClean="0">
                <a:solidFill>
                  <a:srgbClr val="000099"/>
                </a:solidFill>
                <a:latin typeface="Calibri"/>
              </a:rPr>
            </a:br>
            <a:r>
              <a:rPr lang="it-IT" sz="3200" dirty="0" smtClean="0">
                <a:solidFill>
                  <a:srgbClr val="000099"/>
                </a:solidFill>
                <a:latin typeface="Calibri"/>
              </a:rPr>
              <a:t>CLASSI SECONDE PRIMARIA – MATEMATICA</a:t>
            </a:r>
          </a:p>
          <a:p>
            <a:pPr algn="ctr" fontAlgn="auto">
              <a:spcBef>
                <a:spcPts val="0"/>
              </a:spcBef>
              <a:spcAft>
                <a:spcPts val="0"/>
              </a:spcAft>
              <a:defRPr/>
            </a:pPr>
            <a:r>
              <a:rPr lang="it-IT" sz="3200" dirty="0" smtClean="0">
                <a:solidFill>
                  <a:srgbClr val="000099"/>
                </a:solidFill>
                <a:latin typeface="Calibri"/>
              </a:rPr>
              <a:t>RISULTATO COMPLESSIVO</a:t>
            </a:r>
          </a:p>
          <a:p>
            <a:pPr algn="ctr" fontAlgn="auto">
              <a:spcBef>
                <a:spcPts val="0"/>
              </a:spcBef>
              <a:spcAft>
                <a:spcPts val="0"/>
              </a:spcAft>
              <a:defRPr/>
            </a:pPr>
            <a:endParaRPr lang="it-IT" sz="3200" dirty="0">
              <a:solidFill>
                <a:srgbClr val="000099"/>
              </a:solidFill>
              <a:latin typeface="Calibri"/>
            </a:endParaRPr>
          </a:p>
        </p:txBody>
      </p:sp>
      <p:sp>
        <p:nvSpPr>
          <p:cNvPr id="23" name="Oval 22"/>
          <p:cNvSpPr/>
          <p:nvPr/>
        </p:nvSpPr>
        <p:spPr>
          <a:xfrm>
            <a:off x="5562600" y="2901950"/>
            <a:ext cx="2376488" cy="211137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8" name="Oval 27"/>
          <p:cNvSpPr/>
          <p:nvPr/>
        </p:nvSpPr>
        <p:spPr>
          <a:xfrm>
            <a:off x="971550" y="1844675"/>
            <a:ext cx="4157663" cy="382428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0" name="Oval 19"/>
          <p:cNvSpPr/>
          <p:nvPr/>
        </p:nvSpPr>
        <p:spPr>
          <a:xfrm>
            <a:off x="4819650" y="3729038"/>
            <a:ext cx="936625" cy="4746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8" name="Smiley Face 7"/>
          <p:cNvSpPr/>
          <p:nvPr/>
        </p:nvSpPr>
        <p:spPr>
          <a:xfrm>
            <a:off x="8091488" y="2205038"/>
            <a:ext cx="801687" cy="696912"/>
          </a:xfrm>
          <a:prstGeom prst="smileyFace">
            <a:avLst/>
          </a:prstGeom>
          <a:solidFill>
            <a:srgbClr val="FFC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ln>
                <a:solidFill>
                  <a:srgbClr val="FF0000"/>
                </a:solidFill>
              </a:ln>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arn(inVertical)">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arn(inVertical)">
                                      <p:cBhvr>
                                        <p:cTn id="1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8"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5148064" y="1052736"/>
            <a:ext cx="3168352" cy="1200329"/>
          </a:xfrm>
          <a:prstGeom prst="rect">
            <a:avLst/>
          </a:prstGeom>
          <a:solidFill>
            <a:srgbClr val="C00000"/>
          </a:solidFill>
          <a:ln w="25400">
            <a:solidFill>
              <a:schemeClr val="tx1"/>
            </a:solidFill>
            <a:miter lim="800000"/>
            <a:headEnd/>
            <a:tailEnd/>
          </a:ln>
          <a:effectLst>
            <a:innerShdw blurRad="63500" dist="50800" dir="8100000">
              <a:prstClr val="black">
                <a:alpha val="50000"/>
              </a:prstClr>
            </a:innerShdw>
          </a:effectLst>
          <a:scene3d>
            <a:camera prst="orthographicFront"/>
            <a:lightRig rig="threePt" dir="t"/>
          </a:scene3d>
          <a:sp3d>
            <a:bevelT/>
          </a:sp3d>
        </p:spPr>
        <p:txBody>
          <a:bodyPr>
            <a:spAutoFit/>
          </a:bodyPr>
          <a:lstStyle/>
          <a:p>
            <a:pPr algn="ctr">
              <a:defRPr/>
            </a:pPr>
            <a:r>
              <a:rPr lang="it-IT" b="1" dirty="0">
                <a:cs typeface="+mn-cs"/>
              </a:rPr>
              <a:t>R</a:t>
            </a:r>
            <a:r>
              <a:rPr lang="it-IT" b="1" dirty="0">
                <a:cs typeface="+mn-cs"/>
              </a:rPr>
              <a:t>egolamento </a:t>
            </a:r>
            <a:r>
              <a:rPr lang="it-IT" b="1" dirty="0">
                <a:cs typeface="+mn-cs"/>
              </a:rPr>
              <a:t>sul Sistema Nazionale di </a:t>
            </a:r>
            <a:r>
              <a:rPr lang="it-IT" b="1" dirty="0">
                <a:cs typeface="+mn-cs"/>
              </a:rPr>
              <a:t>Valutazione </a:t>
            </a:r>
            <a:r>
              <a:rPr lang="it-IT" b="1" dirty="0">
                <a:cs typeface="+mn-cs"/>
              </a:rPr>
              <a:t>in materia di istruzione e </a:t>
            </a:r>
            <a:r>
              <a:rPr lang="it-IT" b="1" dirty="0">
                <a:cs typeface="+mn-cs"/>
              </a:rPr>
              <a:t>formazione</a:t>
            </a:r>
            <a:endParaRPr lang="it-IT" b="1" dirty="0">
              <a:cs typeface="+mn-cs"/>
            </a:endParaRPr>
          </a:p>
        </p:txBody>
      </p:sp>
      <p:sp>
        <p:nvSpPr>
          <p:cNvPr id="3075" name="Text Box 6"/>
          <p:cNvSpPr txBox="1">
            <a:spLocks noChangeArrowheads="1"/>
          </p:cNvSpPr>
          <p:nvPr/>
        </p:nvSpPr>
        <p:spPr bwMode="auto">
          <a:xfrm>
            <a:off x="5220072" y="2636912"/>
            <a:ext cx="3063876" cy="1477328"/>
          </a:xfrm>
          <a:prstGeom prst="rect">
            <a:avLst/>
          </a:prstGeom>
          <a:solidFill>
            <a:srgbClr val="0070C0"/>
          </a:solidFill>
          <a:ln w="28575">
            <a:solidFill>
              <a:schemeClr val="tx1"/>
            </a:solidFill>
            <a:miter lim="800000"/>
            <a:headEnd/>
            <a:tailEnd/>
          </a:ln>
          <a:effectLst>
            <a:innerShdw blurRad="114300">
              <a:prstClr val="black"/>
            </a:innerShdw>
          </a:effectLst>
        </p:spPr>
        <p:txBody>
          <a:bodyPr>
            <a:spAutoFit/>
          </a:bodyPr>
          <a:lstStyle/>
          <a:p>
            <a:pPr marL="1588" lvl="1" indent="-1588" algn="ctr">
              <a:tabLst>
                <a:tab pos="0" algn="l"/>
              </a:tabLst>
              <a:defRPr/>
            </a:pPr>
            <a:r>
              <a:rPr lang="it-IT" b="1" dirty="0">
                <a:cs typeface="+mn-cs"/>
              </a:rPr>
              <a:t>Priorità </a:t>
            </a:r>
            <a:r>
              <a:rPr lang="it-IT" b="1" dirty="0">
                <a:cs typeface="+mn-cs"/>
              </a:rPr>
              <a:t>strategiche del Sistema Nazionale di Valutazione per gli anni scolastici 2014/15, 2015/16 e 2016/17</a:t>
            </a:r>
          </a:p>
        </p:txBody>
      </p:sp>
      <p:sp>
        <p:nvSpPr>
          <p:cNvPr id="3076" name="Text Box 9"/>
          <p:cNvSpPr txBox="1">
            <a:spLocks noChangeArrowheads="1"/>
          </p:cNvSpPr>
          <p:nvPr/>
        </p:nvSpPr>
        <p:spPr bwMode="auto">
          <a:xfrm>
            <a:off x="539552" y="1412776"/>
            <a:ext cx="3275486" cy="400110"/>
          </a:xfrm>
          <a:prstGeom prst="rect">
            <a:avLst/>
          </a:prstGeom>
          <a:solidFill>
            <a:srgbClr val="C00000"/>
          </a:solidFill>
          <a:ln w="9525">
            <a:solidFill>
              <a:schemeClr val="tx1"/>
            </a:solidFill>
            <a:miter lim="800000"/>
            <a:headEnd/>
            <a:tailEnd/>
          </a:ln>
          <a:effectLst>
            <a:innerShdw blurRad="114300">
              <a:prstClr val="black"/>
            </a:innerShdw>
          </a:effectLst>
        </p:spPr>
        <p:txBody>
          <a:bodyPr>
            <a:spAutoFit/>
          </a:bodyPr>
          <a:lstStyle/>
          <a:p>
            <a:pPr>
              <a:spcBef>
                <a:spcPct val="50000"/>
              </a:spcBef>
              <a:defRPr/>
            </a:pPr>
            <a:r>
              <a:rPr lang="it-IT" sz="2000" b="1" dirty="0">
                <a:latin typeface="Arial Narrow" panose="020B0606020202030204" pitchFamily="34" charset="0"/>
                <a:cs typeface="+mn-cs"/>
              </a:rPr>
              <a:t>DPR 28 marzo 2013, </a:t>
            </a:r>
            <a:r>
              <a:rPr lang="it-IT" sz="2000" b="1" dirty="0">
                <a:latin typeface="Arial Narrow" panose="020B0606020202030204" pitchFamily="34" charset="0"/>
                <a:cs typeface="+mn-cs"/>
              </a:rPr>
              <a:t>n</a:t>
            </a:r>
            <a:r>
              <a:rPr lang="it-IT" sz="2000" b="1" dirty="0">
                <a:latin typeface="Arial Narrow" panose="020B0606020202030204" pitchFamily="34" charset="0"/>
                <a:cs typeface="+mn-cs"/>
              </a:rPr>
              <a:t>. 80</a:t>
            </a:r>
            <a:endParaRPr lang="it-IT" sz="2000" b="1" dirty="0">
              <a:latin typeface="Arial Narrow" panose="020B0606020202030204" pitchFamily="34" charset="0"/>
              <a:cs typeface="+mn-cs"/>
            </a:endParaRPr>
          </a:p>
        </p:txBody>
      </p:sp>
      <p:sp>
        <p:nvSpPr>
          <p:cNvPr id="3" name="Freccia a destra 2"/>
          <p:cNvSpPr/>
          <p:nvPr/>
        </p:nvSpPr>
        <p:spPr>
          <a:xfrm>
            <a:off x="4067175" y="3141663"/>
            <a:ext cx="979488"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 name="Text Box 6"/>
          <p:cNvSpPr txBox="1">
            <a:spLocks noChangeArrowheads="1"/>
          </p:cNvSpPr>
          <p:nvPr/>
        </p:nvSpPr>
        <p:spPr bwMode="auto">
          <a:xfrm>
            <a:off x="467544" y="3212976"/>
            <a:ext cx="3352799" cy="369332"/>
          </a:xfrm>
          <a:prstGeom prst="rect">
            <a:avLst/>
          </a:prstGeom>
          <a:solidFill>
            <a:srgbClr val="0070C0"/>
          </a:solidFill>
          <a:ln w="28575">
            <a:solidFill>
              <a:schemeClr val="tx1"/>
            </a:solidFill>
            <a:miter lim="800000"/>
            <a:headEnd/>
            <a:tailEnd/>
          </a:ln>
          <a:effectLst>
            <a:innerShdw blurRad="114300">
              <a:prstClr val="black"/>
            </a:innerShdw>
          </a:effectLst>
        </p:spPr>
        <p:txBody>
          <a:bodyPr>
            <a:spAutoFit/>
          </a:bodyPr>
          <a:lstStyle/>
          <a:p>
            <a:pPr marL="0" lvl="1" algn="ctr">
              <a:tabLst>
                <a:tab pos="0" algn="l"/>
              </a:tabLst>
              <a:defRPr/>
            </a:pPr>
            <a:r>
              <a:rPr lang="it-IT" b="1" dirty="0">
                <a:cs typeface="+mn-cs"/>
              </a:rPr>
              <a:t>DM 18 settembre 2014,  </a:t>
            </a:r>
            <a:r>
              <a:rPr lang="it-IT" b="1" dirty="0">
                <a:cs typeface="+mn-cs"/>
              </a:rPr>
              <a:t>n. 11 </a:t>
            </a:r>
            <a:endParaRPr lang="it-IT" b="1" dirty="0">
              <a:latin typeface="Arial Narrow" panose="020B0606020202030204" pitchFamily="34" charset="0"/>
              <a:cs typeface="+mn-cs"/>
            </a:endParaRPr>
          </a:p>
        </p:txBody>
      </p:sp>
      <p:sp>
        <p:nvSpPr>
          <p:cNvPr id="13" name="Freccia a destra 12"/>
          <p:cNvSpPr/>
          <p:nvPr/>
        </p:nvSpPr>
        <p:spPr>
          <a:xfrm>
            <a:off x="4067175" y="4941888"/>
            <a:ext cx="979488"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9" name="Text Box 6"/>
          <p:cNvSpPr txBox="1">
            <a:spLocks noChangeArrowheads="1"/>
          </p:cNvSpPr>
          <p:nvPr/>
        </p:nvSpPr>
        <p:spPr bwMode="auto">
          <a:xfrm>
            <a:off x="609600" y="4953000"/>
            <a:ext cx="3276600" cy="400110"/>
          </a:xfrm>
          <a:prstGeom prst="rect">
            <a:avLst/>
          </a:prstGeom>
          <a:solidFill>
            <a:srgbClr val="002060"/>
          </a:solidFill>
          <a:ln w="28575">
            <a:solidFill>
              <a:schemeClr val="tx1"/>
            </a:solidFill>
            <a:miter lim="800000"/>
            <a:headEnd/>
            <a:tailEnd/>
          </a:ln>
          <a:effectLst>
            <a:innerShdw blurRad="114300">
              <a:prstClr val="black"/>
            </a:innerShdw>
          </a:effectLst>
        </p:spPr>
        <p:txBody>
          <a:bodyPr>
            <a:spAutoFit/>
          </a:bodyPr>
          <a:lstStyle/>
          <a:p>
            <a:pPr marL="0" lvl="1" algn="ctr">
              <a:tabLst>
                <a:tab pos="0" algn="l"/>
              </a:tabLst>
              <a:defRPr/>
            </a:pPr>
            <a:r>
              <a:rPr lang="it-IT" sz="2000" b="1" dirty="0">
                <a:latin typeface="Arial Narrow" panose="020B0606020202030204" pitchFamily="34" charset="0"/>
                <a:cs typeface="+mn-cs"/>
              </a:rPr>
              <a:t>Legge 13 luglio 2015, n. 107</a:t>
            </a:r>
            <a:endParaRPr lang="it-IT" sz="2000" b="1" dirty="0">
              <a:latin typeface="Arial Narrow" panose="020B0606020202030204" pitchFamily="34" charset="0"/>
              <a:cs typeface="+mn-cs"/>
            </a:endParaRPr>
          </a:p>
        </p:txBody>
      </p:sp>
      <p:sp>
        <p:nvSpPr>
          <p:cNvPr id="21" name="Freccia a destra 20"/>
          <p:cNvSpPr/>
          <p:nvPr/>
        </p:nvSpPr>
        <p:spPr>
          <a:xfrm>
            <a:off x="3995738" y="1341438"/>
            <a:ext cx="977900"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pic>
        <p:nvPicPr>
          <p:cNvPr id="15379" name="Immagine 2" descr="cid:image001.jpg@01CFA667.A1998970"/>
          <p:cNvPicPr>
            <a:picLocks noChangeAspect="1" noChangeArrowheads="1"/>
          </p:cNvPicPr>
          <p:nvPr/>
        </p:nvPicPr>
        <p:blipFill>
          <a:blip r:embed="rId3"/>
          <a:srcRect/>
          <a:stretch>
            <a:fillRect/>
          </a:stretch>
        </p:blipFill>
        <p:spPr bwMode="auto">
          <a:xfrm>
            <a:off x="6516688" y="188913"/>
            <a:ext cx="1679575" cy="431800"/>
          </a:xfrm>
          <a:prstGeom prst="rect">
            <a:avLst/>
          </a:prstGeom>
          <a:noFill/>
          <a:ln w="9525">
            <a:noFill/>
            <a:miter lim="800000"/>
            <a:headEnd/>
            <a:tailEnd/>
          </a:ln>
        </p:spPr>
      </p:pic>
      <p:sp>
        <p:nvSpPr>
          <p:cNvPr id="12" name="CasellaDiTesto 11"/>
          <p:cNvSpPr txBox="1"/>
          <p:nvPr/>
        </p:nvSpPr>
        <p:spPr>
          <a:xfrm>
            <a:off x="5292725" y="4437063"/>
            <a:ext cx="3043238" cy="1477962"/>
          </a:xfrm>
          <a:prstGeom prst="rect">
            <a:avLst/>
          </a:prstGeom>
          <a:solidFill>
            <a:srgbClr val="002060"/>
          </a:solidFill>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it-IT" b="1" dirty="0">
                <a:solidFill>
                  <a:schemeClr val="tx1"/>
                </a:solidFill>
              </a:rPr>
              <a:t>Riforma del sistema nazionale di istruzione e formazione e delega per il </a:t>
            </a:r>
          </a:p>
          <a:p>
            <a:pPr algn="ctr">
              <a:defRPr/>
            </a:pPr>
            <a:r>
              <a:rPr lang="it-IT" b="1" dirty="0">
                <a:solidFill>
                  <a:schemeClr val="tx1"/>
                </a:solidFill>
              </a:rPr>
              <a:t>riordino delle disposizioni legislative vigenti</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2"/>
          <p:cNvPicPr>
            <a:picLocks noChangeAspect="1" noChangeArrowheads="1"/>
          </p:cNvPicPr>
          <p:nvPr/>
        </p:nvPicPr>
        <p:blipFill>
          <a:blip r:embed="rId2"/>
          <a:srcRect/>
          <a:stretch>
            <a:fillRect/>
          </a:stretch>
        </p:blipFill>
        <p:spPr bwMode="auto">
          <a:xfrm>
            <a:off x="0" y="1951038"/>
            <a:ext cx="9144000" cy="4286250"/>
          </a:xfrm>
          <a:prstGeom prst="rect">
            <a:avLst/>
          </a:prstGeom>
          <a:noFill/>
          <a:ln w="9525">
            <a:noFill/>
            <a:miter lim="800000"/>
            <a:headEnd/>
            <a:tailEnd/>
          </a:ln>
        </p:spPr>
      </p:pic>
      <p:sp>
        <p:nvSpPr>
          <p:cNvPr id="4" name="Titolo 1"/>
          <p:cNvSpPr txBox="1">
            <a:spLocks/>
          </p:cNvSpPr>
          <p:nvPr/>
        </p:nvSpPr>
        <p:spPr>
          <a:xfrm>
            <a:off x="0" y="142875"/>
            <a:ext cx="9144000" cy="1414463"/>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r>
              <a:rPr lang="it-IT" sz="3200" dirty="0" smtClean="0">
                <a:solidFill>
                  <a:srgbClr val="000099"/>
                </a:solidFill>
                <a:latin typeface="Calibri"/>
              </a:rPr>
              <a:t>DATI 2017</a:t>
            </a:r>
            <a:br>
              <a:rPr lang="it-IT" sz="3200" dirty="0" smtClean="0">
                <a:solidFill>
                  <a:srgbClr val="000099"/>
                </a:solidFill>
                <a:latin typeface="Calibri"/>
              </a:rPr>
            </a:br>
            <a:r>
              <a:rPr lang="it-IT" sz="3200" dirty="0" smtClean="0">
                <a:solidFill>
                  <a:srgbClr val="000099"/>
                </a:solidFill>
                <a:latin typeface="Calibri"/>
              </a:rPr>
              <a:t>CLASSI QUINTE PRIMARIA – ITALIANO</a:t>
            </a:r>
          </a:p>
          <a:p>
            <a:pPr algn="ctr" fontAlgn="auto">
              <a:spcBef>
                <a:spcPts val="0"/>
              </a:spcBef>
              <a:spcAft>
                <a:spcPts val="0"/>
              </a:spcAft>
              <a:defRPr/>
            </a:pPr>
            <a:r>
              <a:rPr lang="it-IT" sz="3200" dirty="0" smtClean="0">
                <a:solidFill>
                  <a:srgbClr val="000099"/>
                </a:solidFill>
                <a:latin typeface="Calibri"/>
              </a:rPr>
              <a:t>RISULTATO COMPLESSIVO</a:t>
            </a:r>
          </a:p>
          <a:p>
            <a:pPr algn="ctr" fontAlgn="auto">
              <a:spcBef>
                <a:spcPts val="0"/>
              </a:spcBef>
              <a:spcAft>
                <a:spcPts val="0"/>
              </a:spcAft>
              <a:defRPr/>
            </a:pPr>
            <a:endParaRPr lang="it-IT" sz="3200" dirty="0" smtClean="0">
              <a:solidFill>
                <a:srgbClr val="000099"/>
              </a:solidFill>
              <a:latin typeface="Calibri"/>
            </a:endParaRPr>
          </a:p>
          <a:p>
            <a:pPr algn="ctr" fontAlgn="auto">
              <a:spcBef>
                <a:spcPts val="0"/>
              </a:spcBef>
              <a:spcAft>
                <a:spcPts val="0"/>
              </a:spcAft>
              <a:defRPr/>
            </a:pPr>
            <a:endParaRPr lang="it-IT" sz="3200" dirty="0">
              <a:solidFill>
                <a:srgbClr val="000099"/>
              </a:solidFill>
              <a:latin typeface="Calibri"/>
            </a:endParaRPr>
          </a:p>
        </p:txBody>
      </p:sp>
      <p:sp>
        <p:nvSpPr>
          <p:cNvPr id="23" name="Oval 22"/>
          <p:cNvSpPr/>
          <p:nvPr/>
        </p:nvSpPr>
        <p:spPr>
          <a:xfrm>
            <a:off x="5364163" y="3357563"/>
            <a:ext cx="2376487" cy="210978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0" name="Oval 19"/>
          <p:cNvSpPr/>
          <p:nvPr/>
        </p:nvSpPr>
        <p:spPr>
          <a:xfrm>
            <a:off x="4564063" y="3619500"/>
            <a:ext cx="936625" cy="47466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9" name="Smiley Face 8"/>
          <p:cNvSpPr/>
          <p:nvPr/>
        </p:nvSpPr>
        <p:spPr>
          <a:xfrm>
            <a:off x="8101013" y="2205038"/>
            <a:ext cx="801687" cy="696912"/>
          </a:xfrm>
          <a:prstGeom prst="smileyFace">
            <a:avLst/>
          </a:prstGeom>
          <a:solidFill>
            <a:schemeClr val="accent6">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8" name="Oval 7"/>
          <p:cNvSpPr/>
          <p:nvPr/>
        </p:nvSpPr>
        <p:spPr>
          <a:xfrm>
            <a:off x="3800475" y="5216525"/>
            <a:ext cx="784225" cy="50323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arn(inVertical)">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0"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2"/>
          <p:cNvPicPr>
            <a:picLocks noChangeAspect="1" noChangeArrowheads="1"/>
          </p:cNvPicPr>
          <p:nvPr/>
        </p:nvPicPr>
        <p:blipFill>
          <a:blip r:embed="rId2"/>
          <a:srcRect/>
          <a:stretch>
            <a:fillRect/>
          </a:stretch>
        </p:blipFill>
        <p:spPr bwMode="auto">
          <a:xfrm>
            <a:off x="0" y="1773238"/>
            <a:ext cx="9144000" cy="4286250"/>
          </a:xfrm>
          <a:prstGeom prst="rect">
            <a:avLst/>
          </a:prstGeom>
          <a:noFill/>
          <a:ln w="9525">
            <a:noFill/>
            <a:miter lim="800000"/>
            <a:headEnd/>
            <a:tailEnd/>
          </a:ln>
        </p:spPr>
      </p:pic>
      <p:sp>
        <p:nvSpPr>
          <p:cNvPr id="4" name="Titolo 1"/>
          <p:cNvSpPr txBox="1">
            <a:spLocks/>
          </p:cNvSpPr>
          <p:nvPr/>
        </p:nvSpPr>
        <p:spPr>
          <a:xfrm>
            <a:off x="0" y="142875"/>
            <a:ext cx="9144000" cy="1414463"/>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r>
              <a:rPr lang="it-IT" sz="3200" dirty="0" smtClean="0">
                <a:solidFill>
                  <a:srgbClr val="000099"/>
                </a:solidFill>
                <a:latin typeface="Calibri"/>
              </a:rPr>
              <a:t>DATI 2017</a:t>
            </a:r>
            <a:br>
              <a:rPr lang="it-IT" sz="3200" dirty="0" smtClean="0">
                <a:solidFill>
                  <a:srgbClr val="000099"/>
                </a:solidFill>
                <a:latin typeface="Calibri"/>
              </a:rPr>
            </a:br>
            <a:r>
              <a:rPr lang="it-IT" sz="3200" dirty="0" smtClean="0">
                <a:solidFill>
                  <a:srgbClr val="000099"/>
                </a:solidFill>
                <a:latin typeface="Calibri"/>
              </a:rPr>
              <a:t>CLASSI QUINTE PRIMARIA – MATEMATICA</a:t>
            </a:r>
          </a:p>
          <a:p>
            <a:pPr algn="ctr" fontAlgn="auto">
              <a:spcBef>
                <a:spcPts val="0"/>
              </a:spcBef>
              <a:spcAft>
                <a:spcPts val="0"/>
              </a:spcAft>
              <a:defRPr/>
            </a:pPr>
            <a:r>
              <a:rPr lang="it-IT" sz="3200" dirty="0" smtClean="0">
                <a:solidFill>
                  <a:srgbClr val="000099"/>
                </a:solidFill>
                <a:latin typeface="Calibri"/>
              </a:rPr>
              <a:t>RISULTATO COMPLESSIVO</a:t>
            </a:r>
          </a:p>
          <a:p>
            <a:pPr algn="ctr" fontAlgn="auto">
              <a:spcBef>
                <a:spcPts val="0"/>
              </a:spcBef>
              <a:spcAft>
                <a:spcPts val="0"/>
              </a:spcAft>
              <a:defRPr/>
            </a:pPr>
            <a:endParaRPr lang="it-IT" sz="3200" dirty="0" smtClean="0">
              <a:solidFill>
                <a:srgbClr val="000099"/>
              </a:solidFill>
              <a:latin typeface="Calibri"/>
            </a:endParaRPr>
          </a:p>
          <a:p>
            <a:pPr algn="ctr" fontAlgn="auto">
              <a:spcBef>
                <a:spcPts val="0"/>
              </a:spcBef>
              <a:spcAft>
                <a:spcPts val="0"/>
              </a:spcAft>
              <a:defRPr/>
            </a:pPr>
            <a:endParaRPr lang="it-IT" sz="3200" dirty="0">
              <a:solidFill>
                <a:srgbClr val="000099"/>
              </a:solidFill>
              <a:latin typeface="Calibri"/>
            </a:endParaRPr>
          </a:p>
        </p:txBody>
      </p:sp>
      <p:sp>
        <p:nvSpPr>
          <p:cNvPr id="23" name="Oval 22"/>
          <p:cNvSpPr/>
          <p:nvPr/>
        </p:nvSpPr>
        <p:spPr>
          <a:xfrm>
            <a:off x="5364163" y="3357563"/>
            <a:ext cx="2376487" cy="210978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8" name="Oval 27"/>
          <p:cNvSpPr/>
          <p:nvPr/>
        </p:nvSpPr>
        <p:spPr>
          <a:xfrm>
            <a:off x="3779838" y="4868863"/>
            <a:ext cx="784225" cy="50482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0" name="Oval 19"/>
          <p:cNvSpPr/>
          <p:nvPr/>
        </p:nvSpPr>
        <p:spPr>
          <a:xfrm>
            <a:off x="4564063" y="3382963"/>
            <a:ext cx="936625" cy="4746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9" name="Smiley Face 8"/>
          <p:cNvSpPr/>
          <p:nvPr/>
        </p:nvSpPr>
        <p:spPr>
          <a:xfrm>
            <a:off x="8101013" y="2205038"/>
            <a:ext cx="801687" cy="696912"/>
          </a:xfrm>
          <a:prstGeom prst="smileyFace">
            <a:avLst/>
          </a:prstGeom>
          <a:solidFill>
            <a:schemeClr val="accent6">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arn(inVertical)">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arn(inVertical)">
                                      <p:cBhvr>
                                        <p:cTn id="1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8" grpId="0" animBg="1"/>
      <p:bldP spid="2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2"/>
          <p:cNvPicPr>
            <a:picLocks noChangeAspect="1" noChangeArrowheads="1"/>
          </p:cNvPicPr>
          <p:nvPr/>
        </p:nvPicPr>
        <p:blipFill>
          <a:blip r:embed="rId2"/>
          <a:srcRect/>
          <a:stretch>
            <a:fillRect/>
          </a:stretch>
        </p:blipFill>
        <p:spPr bwMode="auto">
          <a:xfrm>
            <a:off x="0" y="1806575"/>
            <a:ext cx="9144000" cy="4286250"/>
          </a:xfrm>
          <a:prstGeom prst="rect">
            <a:avLst/>
          </a:prstGeom>
          <a:noFill/>
          <a:ln w="9525">
            <a:noFill/>
            <a:miter lim="800000"/>
            <a:headEnd/>
            <a:tailEnd/>
          </a:ln>
        </p:spPr>
      </p:pic>
      <p:sp>
        <p:nvSpPr>
          <p:cNvPr id="4" name="Titolo 1"/>
          <p:cNvSpPr txBox="1">
            <a:spLocks/>
          </p:cNvSpPr>
          <p:nvPr/>
        </p:nvSpPr>
        <p:spPr>
          <a:xfrm>
            <a:off x="0" y="142875"/>
            <a:ext cx="9144000" cy="1414463"/>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r>
              <a:rPr lang="it-IT" sz="3200" dirty="0" smtClean="0">
                <a:solidFill>
                  <a:srgbClr val="000099"/>
                </a:solidFill>
                <a:latin typeface="Calibri"/>
              </a:rPr>
              <a:t>DATI 2017</a:t>
            </a:r>
            <a:br>
              <a:rPr lang="it-IT" sz="3200" dirty="0" smtClean="0">
                <a:solidFill>
                  <a:srgbClr val="000099"/>
                </a:solidFill>
                <a:latin typeface="Calibri"/>
              </a:rPr>
            </a:br>
            <a:r>
              <a:rPr lang="it-IT" sz="3200" dirty="0" smtClean="0">
                <a:solidFill>
                  <a:srgbClr val="000099"/>
                </a:solidFill>
                <a:latin typeface="Calibri"/>
              </a:rPr>
              <a:t>CLASSI TERZE SECONDARIA– ITALIANO</a:t>
            </a:r>
          </a:p>
          <a:p>
            <a:pPr algn="ctr" fontAlgn="auto">
              <a:spcBef>
                <a:spcPts val="0"/>
              </a:spcBef>
              <a:spcAft>
                <a:spcPts val="0"/>
              </a:spcAft>
              <a:defRPr/>
            </a:pPr>
            <a:r>
              <a:rPr lang="it-IT" sz="3200" dirty="0" smtClean="0">
                <a:solidFill>
                  <a:srgbClr val="000099"/>
                </a:solidFill>
                <a:latin typeface="Calibri"/>
              </a:rPr>
              <a:t>RISULTATO COMPLESSIVO</a:t>
            </a:r>
          </a:p>
          <a:p>
            <a:pPr algn="ctr" fontAlgn="auto">
              <a:spcBef>
                <a:spcPts val="0"/>
              </a:spcBef>
              <a:spcAft>
                <a:spcPts val="0"/>
              </a:spcAft>
              <a:defRPr/>
            </a:pPr>
            <a:endParaRPr lang="it-IT" sz="3200" dirty="0" smtClean="0">
              <a:solidFill>
                <a:srgbClr val="000099"/>
              </a:solidFill>
              <a:latin typeface="Calibri"/>
            </a:endParaRPr>
          </a:p>
          <a:p>
            <a:pPr algn="ctr" fontAlgn="auto">
              <a:spcBef>
                <a:spcPts val="0"/>
              </a:spcBef>
              <a:spcAft>
                <a:spcPts val="0"/>
              </a:spcAft>
              <a:defRPr/>
            </a:pPr>
            <a:endParaRPr lang="it-IT" sz="3200" dirty="0">
              <a:solidFill>
                <a:srgbClr val="000099"/>
              </a:solidFill>
              <a:latin typeface="Calibri"/>
            </a:endParaRPr>
          </a:p>
        </p:txBody>
      </p:sp>
      <p:sp>
        <p:nvSpPr>
          <p:cNvPr id="23" name="Oval 22"/>
          <p:cNvSpPr/>
          <p:nvPr/>
        </p:nvSpPr>
        <p:spPr>
          <a:xfrm>
            <a:off x="5364163" y="2901950"/>
            <a:ext cx="2376487" cy="275907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8" name="Oval 27"/>
          <p:cNvSpPr/>
          <p:nvPr/>
        </p:nvSpPr>
        <p:spPr>
          <a:xfrm>
            <a:off x="1476375" y="2205038"/>
            <a:ext cx="3095625" cy="37004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0" name="Oval 19"/>
          <p:cNvSpPr/>
          <p:nvPr/>
        </p:nvSpPr>
        <p:spPr>
          <a:xfrm>
            <a:off x="4552950" y="3857625"/>
            <a:ext cx="811213" cy="47307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9" name="Smiley Face 8"/>
          <p:cNvSpPr/>
          <p:nvPr/>
        </p:nvSpPr>
        <p:spPr>
          <a:xfrm>
            <a:off x="8101013" y="2205038"/>
            <a:ext cx="801687" cy="696912"/>
          </a:xfrm>
          <a:prstGeom prst="smileyFace">
            <a:avLst/>
          </a:prstGeom>
          <a:solidFill>
            <a:srgbClr val="FFC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arn(inVertical)">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arn(inVertical)">
                                      <p:cBhvr>
                                        <p:cTn id="1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8" grpId="0" animBg="1"/>
      <p:bldP spid="2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2"/>
          <p:cNvPicPr>
            <a:picLocks noChangeAspect="1" noChangeArrowheads="1"/>
          </p:cNvPicPr>
          <p:nvPr/>
        </p:nvPicPr>
        <p:blipFill>
          <a:blip r:embed="rId2"/>
          <a:srcRect/>
          <a:stretch>
            <a:fillRect/>
          </a:stretch>
        </p:blipFill>
        <p:spPr bwMode="auto">
          <a:xfrm>
            <a:off x="0" y="1812925"/>
            <a:ext cx="9144000" cy="4286250"/>
          </a:xfrm>
          <a:prstGeom prst="rect">
            <a:avLst/>
          </a:prstGeom>
          <a:noFill/>
          <a:ln w="9525">
            <a:noFill/>
            <a:miter lim="800000"/>
            <a:headEnd/>
            <a:tailEnd/>
          </a:ln>
        </p:spPr>
      </p:pic>
      <p:sp>
        <p:nvSpPr>
          <p:cNvPr id="4" name="Titolo 1"/>
          <p:cNvSpPr txBox="1">
            <a:spLocks/>
          </p:cNvSpPr>
          <p:nvPr/>
        </p:nvSpPr>
        <p:spPr>
          <a:xfrm>
            <a:off x="0" y="142875"/>
            <a:ext cx="9144000" cy="1414463"/>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r>
              <a:rPr lang="it-IT" sz="3200" dirty="0" smtClean="0">
                <a:solidFill>
                  <a:srgbClr val="000099"/>
                </a:solidFill>
                <a:latin typeface="Calibri"/>
              </a:rPr>
              <a:t>DATI 2017</a:t>
            </a:r>
            <a:br>
              <a:rPr lang="it-IT" sz="3200" dirty="0" smtClean="0">
                <a:solidFill>
                  <a:srgbClr val="000099"/>
                </a:solidFill>
                <a:latin typeface="Calibri"/>
              </a:rPr>
            </a:br>
            <a:r>
              <a:rPr lang="it-IT" sz="3200" dirty="0" smtClean="0">
                <a:solidFill>
                  <a:srgbClr val="000099"/>
                </a:solidFill>
                <a:latin typeface="Calibri"/>
              </a:rPr>
              <a:t>CLASSI TERZE SECONDARIA – MATEMATICA</a:t>
            </a:r>
          </a:p>
          <a:p>
            <a:pPr algn="ctr" fontAlgn="auto">
              <a:spcBef>
                <a:spcPts val="0"/>
              </a:spcBef>
              <a:spcAft>
                <a:spcPts val="0"/>
              </a:spcAft>
              <a:defRPr/>
            </a:pPr>
            <a:r>
              <a:rPr lang="it-IT" sz="3200" dirty="0" smtClean="0">
                <a:solidFill>
                  <a:srgbClr val="000099"/>
                </a:solidFill>
                <a:latin typeface="Calibri"/>
              </a:rPr>
              <a:t>RISULTATO COMPLESSIVO</a:t>
            </a:r>
          </a:p>
          <a:p>
            <a:pPr algn="ctr" fontAlgn="auto">
              <a:spcBef>
                <a:spcPts val="0"/>
              </a:spcBef>
              <a:spcAft>
                <a:spcPts val="0"/>
              </a:spcAft>
              <a:defRPr/>
            </a:pPr>
            <a:endParaRPr lang="it-IT" sz="3200" dirty="0" smtClean="0">
              <a:solidFill>
                <a:srgbClr val="000099"/>
              </a:solidFill>
              <a:latin typeface="Calibri"/>
            </a:endParaRPr>
          </a:p>
          <a:p>
            <a:pPr algn="ctr" fontAlgn="auto">
              <a:spcBef>
                <a:spcPts val="0"/>
              </a:spcBef>
              <a:spcAft>
                <a:spcPts val="0"/>
              </a:spcAft>
              <a:defRPr/>
            </a:pPr>
            <a:endParaRPr lang="it-IT" sz="3200" dirty="0">
              <a:solidFill>
                <a:srgbClr val="000099"/>
              </a:solidFill>
              <a:latin typeface="Calibri"/>
            </a:endParaRPr>
          </a:p>
        </p:txBody>
      </p:sp>
      <p:sp>
        <p:nvSpPr>
          <p:cNvPr id="23" name="Oval 22"/>
          <p:cNvSpPr/>
          <p:nvPr/>
        </p:nvSpPr>
        <p:spPr>
          <a:xfrm>
            <a:off x="5292725" y="3348038"/>
            <a:ext cx="2678113" cy="275907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8" name="Oval 27"/>
          <p:cNvSpPr/>
          <p:nvPr/>
        </p:nvSpPr>
        <p:spPr>
          <a:xfrm>
            <a:off x="1449388" y="2249488"/>
            <a:ext cx="3095625" cy="341153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0" name="Oval 19"/>
          <p:cNvSpPr/>
          <p:nvPr/>
        </p:nvSpPr>
        <p:spPr>
          <a:xfrm>
            <a:off x="4519613" y="3857625"/>
            <a:ext cx="936625" cy="47307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9" name="Smiley Face 8"/>
          <p:cNvSpPr/>
          <p:nvPr/>
        </p:nvSpPr>
        <p:spPr>
          <a:xfrm>
            <a:off x="8101013" y="2205038"/>
            <a:ext cx="801687" cy="696912"/>
          </a:xfrm>
          <a:prstGeom prst="smileyFace">
            <a:avLst/>
          </a:prstGeom>
          <a:solidFill>
            <a:srgbClr val="FFC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arn(inVertical)">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arn(inVertical)">
                                      <p:cBhvr>
                                        <p:cTn id="1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8" grpId="0" animBg="1"/>
      <p:bldP spid="2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88913"/>
            <a:ext cx="8712200" cy="5878512"/>
          </a:xfrm>
          <a:prstGeom prst="rect">
            <a:avLst/>
          </a:prstGeom>
        </p:spPr>
        <p:txBody>
          <a:bodyPr>
            <a:spAutoFit/>
          </a:bodyPr>
          <a:lstStyle/>
          <a:p>
            <a:pPr>
              <a:defRPr/>
            </a:pPr>
            <a:r>
              <a:rPr lang="it-IT" sz="2400" b="1" i="1" dirty="0">
                <a:solidFill>
                  <a:srgbClr val="000099"/>
                </a:solidFill>
                <a:latin typeface="Bookman Old Style" pitchFamily="18" charset="0"/>
                <a:cs typeface="+mn-cs"/>
              </a:rPr>
              <a:t>Le </a:t>
            </a:r>
            <a:r>
              <a:rPr lang="it-IT" sz="2400" b="1" i="1" dirty="0">
                <a:solidFill>
                  <a:srgbClr val="000099"/>
                </a:solidFill>
                <a:latin typeface="Bookman Old Style" pitchFamily="18" charset="0"/>
                <a:cs typeface="+mn-cs"/>
              </a:rPr>
              <a:t>rilevazioni INVALSI 2017 </a:t>
            </a:r>
            <a:endParaRPr lang="it-IT" sz="2400" b="1" i="1" dirty="0">
              <a:solidFill>
                <a:srgbClr val="000099"/>
              </a:solidFill>
              <a:latin typeface="Bookman Old Style" pitchFamily="18" charset="0"/>
              <a:cs typeface="+mn-cs"/>
            </a:endParaRPr>
          </a:p>
          <a:p>
            <a:pPr>
              <a:defRPr/>
            </a:pPr>
            <a:endParaRPr lang="it-IT" sz="24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r>
              <a:rPr lang="it-IT" sz="3600" b="1" dirty="0">
                <a:solidFill>
                  <a:srgbClr val="FF0000"/>
                </a:solidFill>
                <a:cs typeface="+mn-cs"/>
              </a:rPr>
              <a:t>2-VARIABILITA’ DI LIVELLI DI APPRENDIMENTO</a:t>
            </a:r>
          </a:p>
          <a:p>
            <a:pPr algn="ctr">
              <a:defRPr/>
            </a:pPr>
            <a:r>
              <a:rPr lang="it-IT" sz="3600" b="1" dirty="0">
                <a:solidFill>
                  <a:srgbClr val="FF0000"/>
                </a:solidFill>
                <a:cs typeface="+mn-cs"/>
              </a:rPr>
              <a:t>ALL’INTERNO DELLE CLASSI</a:t>
            </a:r>
          </a:p>
          <a:p>
            <a:pPr>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70C0"/>
              </a:solidFill>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asellaDiTesto 9"/>
          <p:cNvSpPr txBox="1">
            <a:spLocks noChangeArrowheads="1"/>
          </p:cNvSpPr>
          <p:nvPr/>
        </p:nvSpPr>
        <p:spPr bwMode="auto">
          <a:xfrm>
            <a:off x="168275" y="149225"/>
            <a:ext cx="8151813" cy="830263"/>
          </a:xfrm>
          <a:prstGeom prst="rect">
            <a:avLst/>
          </a:prstGeom>
          <a:noFill/>
          <a:ln w="9525">
            <a:noFill/>
            <a:miter lim="800000"/>
            <a:headEnd/>
            <a:tailEnd/>
          </a:ln>
        </p:spPr>
        <p:txBody>
          <a:bodyPr>
            <a:spAutoFit/>
          </a:bodyPr>
          <a:lstStyle/>
          <a:p>
            <a:r>
              <a:rPr lang="it-IT" sz="2400" b="1">
                <a:solidFill>
                  <a:srgbClr val="000099"/>
                </a:solidFill>
              </a:rPr>
              <a:t>Restituzione</a:t>
            </a:r>
            <a:r>
              <a:rPr lang="it-IT">
                <a:solidFill>
                  <a:srgbClr val="000099"/>
                </a:solidFill>
              </a:rPr>
              <a:t> </a:t>
            </a:r>
            <a:r>
              <a:rPr lang="it-IT" sz="2400" b="1">
                <a:solidFill>
                  <a:srgbClr val="000099"/>
                </a:solidFill>
              </a:rPr>
              <a:t>dei dati per distribuzione nei cinque livelli</a:t>
            </a:r>
          </a:p>
          <a:p>
            <a:r>
              <a:rPr lang="it-IT" sz="2400" b="1">
                <a:solidFill>
                  <a:srgbClr val="FF0000"/>
                </a:solidFill>
              </a:rPr>
              <a:t>ITALIANO CLASSI II PRIMARIA</a:t>
            </a:r>
          </a:p>
        </p:txBody>
      </p:sp>
      <p:graphicFrame>
        <p:nvGraphicFramePr>
          <p:cNvPr id="8" name="Table 7"/>
          <p:cNvGraphicFramePr>
            <a:graphicFrameLocks noGrp="1"/>
          </p:cNvGraphicFramePr>
          <p:nvPr/>
        </p:nvGraphicFramePr>
        <p:xfrm>
          <a:off x="179388" y="1325563"/>
          <a:ext cx="8666162" cy="5138737"/>
        </p:xfrm>
        <a:graphic>
          <a:graphicData uri="http://schemas.openxmlformats.org/drawingml/2006/table">
            <a:tbl>
              <a:tblPr/>
              <a:tblGrid>
                <a:gridCol w="1486593"/>
                <a:gridCol w="1435914"/>
                <a:gridCol w="1435914"/>
                <a:gridCol w="1435914"/>
                <a:gridCol w="1435914"/>
                <a:gridCol w="1435914"/>
              </a:tblGrid>
              <a:tr h="407266">
                <a:tc>
                  <a:txBody>
                    <a:bodyPr/>
                    <a:lstStyle/>
                    <a:p>
                      <a:pPr algn="ctr" fontAlgn="ctr"/>
                      <a:r>
                        <a:rPr lang="it-IT" sz="1600" b="0" i="0" u="none" strike="noStrike" dirty="0">
                          <a:solidFill>
                            <a:srgbClr val="000000"/>
                          </a:solidFill>
                          <a:effectLst/>
                          <a:latin typeface="Arial" pitchFamily="34" charset="0"/>
                          <a:cs typeface="Arial" pitchFamily="34" charset="0"/>
                        </a:rPr>
                        <a:t>Classi</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a:solidFill>
                            <a:srgbClr val="000000"/>
                          </a:solidFill>
                          <a:effectLst/>
                          <a:latin typeface="Arial" pitchFamily="34" charset="0"/>
                          <a:cs typeface="Arial" pitchFamily="34" charset="0"/>
                        </a:rPr>
                        <a:t>Numero studenti livello 1</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a:solidFill>
                            <a:srgbClr val="000000"/>
                          </a:solidFill>
                          <a:effectLst/>
                          <a:latin typeface="Arial" pitchFamily="34" charset="0"/>
                          <a:cs typeface="Arial" pitchFamily="34" charset="0"/>
                        </a:rPr>
                        <a:t>Numero studenti livello 2</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dirty="0">
                          <a:solidFill>
                            <a:srgbClr val="000000"/>
                          </a:solidFill>
                          <a:effectLst/>
                          <a:latin typeface="Arial" pitchFamily="34" charset="0"/>
                          <a:cs typeface="Arial" pitchFamily="34" charset="0"/>
                        </a:rPr>
                        <a:t>Numero studenti livello 3</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dirty="0">
                          <a:solidFill>
                            <a:srgbClr val="000000"/>
                          </a:solidFill>
                          <a:effectLst/>
                          <a:latin typeface="Arial" pitchFamily="34" charset="0"/>
                          <a:cs typeface="Arial" pitchFamily="34" charset="0"/>
                        </a:rPr>
                        <a:t>Numero studenti livello 4</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dirty="0">
                          <a:solidFill>
                            <a:srgbClr val="000000"/>
                          </a:solidFill>
                          <a:effectLst/>
                          <a:latin typeface="Arial" pitchFamily="34" charset="0"/>
                          <a:cs typeface="Arial" pitchFamily="34" charset="0"/>
                        </a:rPr>
                        <a:t>Numero studenti livello 5</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r>
              <a:tr h="407266">
                <a:tc>
                  <a:txBody>
                    <a:bodyPr/>
                    <a:lstStyle/>
                    <a:p>
                      <a:pPr algn="ctr" fontAlgn="ctr"/>
                      <a:r>
                        <a:rPr lang="it-IT" sz="1600" b="0" i="0" u="none" strike="noStrike" dirty="0" smtClean="0">
                          <a:solidFill>
                            <a:srgbClr val="000000"/>
                          </a:solidFill>
                          <a:effectLst/>
                          <a:latin typeface="Arial" pitchFamily="34" charset="0"/>
                          <a:cs typeface="Arial" pitchFamily="34" charset="0"/>
                        </a:rPr>
                        <a:t>I</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Arial" pitchFamily="34" charset="0"/>
                          <a:cs typeface="Arial" pitchFamily="34" charset="0"/>
                        </a:rPr>
                        <a:t>6</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2</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1</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6</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Arial" pitchFamily="34" charset="0"/>
                          <a:cs typeface="Arial" pitchFamily="34" charset="0"/>
                        </a:rPr>
                        <a:t>8</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266">
                <a:tc>
                  <a:txBody>
                    <a:bodyPr/>
                    <a:lstStyle/>
                    <a:p>
                      <a:pPr algn="ctr" fontAlgn="ctr"/>
                      <a:r>
                        <a:rPr lang="it-IT" sz="1600" b="0" i="0" u="none" strike="noStrike" dirty="0" smtClean="0">
                          <a:solidFill>
                            <a:srgbClr val="000000"/>
                          </a:solidFill>
                          <a:effectLst/>
                          <a:latin typeface="Arial" pitchFamily="34" charset="0"/>
                          <a:cs typeface="Arial" pitchFamily="34" charset="0"/>
                        </a:rPr>
                        <a:t>II</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Arial" pitchFamily="34" charset="0"/>
                          <a:cs typeface="Arial" pitchFamily="34" charset="0"/>
                        </a:rPr>
                        <a:t>6</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4</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0</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0</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8</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266">
                <a:tc>
                  <a:txBody>
                    <a:bodyPr/>
                    <a:lstStyle/>
                    <a:p>
                      <a:pPr algn="ctr" fontAlgn="ctr"/>
                      <a:r>
                        <a:rPr lang="it-IT" sz="1600" b="0" i="0" u="none" strike="noStrike" dirty="0" smtClean="0">
                          <a:solidFill>
                            <a:srgbClr val="000000"/>
                          </a:solidFill>
                          <a:effectLst/>
                          <a:latin typeface="Arial" pitchFamily="34" charset="0"/>
                          <a:cs typeface="Arial" pitchFamily="34" charset="0"/>
                        </a:rPr>
                        <a:t>III</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Arial" pitchFamily="34" charset="0"/>
                          <a:cs typeface="Arial" pitchFamily="34" charset="0"/>
                        </a:rPr>
                        <a:t>2</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Arial" pitchFamily="34" charset="0"/>
                          <a:cs typeface="Arial" pitchFamily="34" charset="0"/>
                        </a:rPr>
                        <a:t>6</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0</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1</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9</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266">
                <a:tc>
                  <a:txBody>
                    <a:bodyPr/>
                    <a:lstStyle/>
                    <a:p>
                      <a:pPr algn="ctr" fontAlgn="ctr"/>
                      <a:r>
                        <a:rPr lang="it-IT" sz="1600" b="0" i="0" u="none" strike="noStrike" dirty="0" smtClean="0">
                          <a:solidFill>
                            <a:srgbClr val="000000"/>
                          </a:solidFill>
                          <a:effectLst/>
                          <a:latin typeface="Arial" pitchFamily="34" charset="0"/>
                          <a:cs typeface="Arial" pitchFamily="34" charset="0"/>
                        </a:rPr>
                        <a:t>IV</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5</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Arial" pitchFamily="34" charset="0"/>
                          <a:cs typeface="Arial" pitchFamily="34" charset="0"/>
                        </a:rPr>
                        <a:t>6</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2</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0</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Arial" pitchFamily="34" charset="0"/>
                          <a:cs typeface="Arial" pitchFamily="34" charset="0"/>
                        </a:rPr>
                        <a:t>5</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266">
                <a:tc>
                  <a:txBody>
                    <a:bodyPr/>
                    <a:lstStyle/>
                    <a:p>
                      <a:pPr algn="ctr" fontAlgn="ctr"/>
                      <a:r>
                        <a:rPr lang="it-IT" sz="1600" b="0" i="0" u="none" strike="noStrike" dirty="0" smtClean="0">
                          <a:solidFill>
                            <a:srgbClr val="000000"/>
                          </a:solidFill>
                          <a:effectLst/>
                          <a:latin typeface="Arial" pitchFamily="34" charset="0"/>
                          <a:cs typeface="Arial" pitchFamily="34" charset="0"/>
                        </a:rPr>
                        <a:t>V</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8</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0</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Arial" pitchFamily="34" charset="0"/>
                          <a:cs typeface="Arial" pitchFamily="34" charset="0"/>
                        </a:rPr>
                        <a:t>2</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0</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6</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266">
                <a:tc>
                  <a:txBody>
                    <a:bodyPr/>
                    <a:lstStyle/>
                    <a:p>
                      <a:pPr algn="ctr" fontAlgn="ctr"/>
                      <a:r>
                        <a:rPr lang="it-IT" sz="1600" b="0" i="0" u="none" strike="noStrike" dirty="0">
                          <a:solidFill>
                            <a:srgbClr val="000000"/>
                          </a:solidFill>
                          <a:effectLst/>
                          <a:latin typeface="Arial" pitchFamily="34" charset="0"/>
                          <a:cs typeface="Arial" pitchFamily="34" charset="0"/>
                        </a:rPr>
                        <a:t>Istituto/Dettaglio territoriale</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dirty="0">
                          <a:solidFill>
                            <a:srgbClr val="000000"/>
                          </a:solidFill>
                          <a:effectLst/>
                          <a:latin typeface="Arial" pitchFamily="34" charset="0"/>
                          <a:cs typeface="Arial" pitchFamily="34" charset="0"/>
                        </a:rPr>
                        <a:t>Percentuale studenti livello 1</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a:solidFill>
                            <a:srgbClr val="000000"/>
                          </a:solidFill>
                          <a:effectLst/>
                          <a:latin typeface="Arial" pitchFamily="34" charset="0"/>
                          <a:cs typeface="Arial" pitchFamily="34" charset="0"/>
                        </a:rPr>
                        <a:t>Percentuale studenti livello 2</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dirty="0">
                          <a:solidFill>
                            <a:srgbClr val="000000"/>
                          </a:solidFill>
                          <a:effectLst/>
                          <a:latin typeface="Arial" pitchFamily="34" charset="0"/>
                          <a:cs typeface="Arial" pitchFamily="34" charset="0"/>
                        </a:rPr>
                        <a:t>Percentuale studenti livello 3</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a:solidFill>
                            <a:srgbClr val="000000"/>
                          </a:solidFill>
                          <a:effectLst/>
                          <a:latin typeface="Arial" pitchFamily="34" charset="0"/>
                          <a:cs typeface="Arial" pitchFamily="34" charset="0"/>
                        </a:rPr>
                        <a:t>Percentuale studenti livello 4</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a:solidFill>
                            <a:srgbClr val="000000"/>
                          </a:solidFill>
                          <a:effectLst/>
                          <a:latin typeface="Arial" pitchFamily="34" charset="0"/>
                          <a:cs typeface="Arial" pitchFamily="34" charset="0"/>
                        </a:rPr>
                        <a:t>Percentuale studenti livello 5</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r>
              <a:tr h="407266">
                <a:tc>
                  <a:txBody>
                    <a:bodyPr/>
                    <a:lstStyle/>
                    <a:p>
                      <a:pPr algn="ctr" fontAlgn="ctr"/>
                      <a:r>
                        <a:rPr lang="it-IT" sz="1600" b="0" i="0" u="none" strike="noStrike">
                          <a:solidFill>
                            <a:srgbClr val="000000"/>
                          </a:solidFill>
                          <a:effectLst/>
                          <a:latin typeface="Arial" pitchFamily="34" charset="0"/>
                          <a:cs typeface="Arial" pitchFamily="34" charset="0"/>
                        </a:rPr>
                        <a:t>NOIC813002</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Arial" pitchFamily="34" charset="0"/>
                          <a:cs typeface="Arial" pitchFamily="34" charset="0"/>
                        </a:rPr>
                        <a:t>29,0%</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Arial" pitchFamily="34" charset="0"/>
                          <a:cs typeface="Arial" pitchFamily="34" charset="0"/>
                        </a:rPr>
                        <a:t>19,4%</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Arial" pitchFamily="34" charset="0"/>
                          <a:cs typeface="Arial" pitchFamily="34" charset="0"/>
                        </a:rPr>
                        <a:t>5,4%</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Arial" pitchFamily="34" charset="0"/>
                          <a:cs typeface="Arial" pitchFamily="34" charset="0"/>
                        </a:rPr>
                        <a:t>7,5%</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Arial" pitchFamily="34" charset="0"/>
                          <a:cs typeface="Arial" pitchFamily="34" charset="0"/>
                        </a:rPr>
                        <a:t>38,7%</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266">
                <a:tc>
                  <a:txBody>
                    <a:bodyPr/>
                    <a:lstStyle/>
                    <a:p>
                      <a:pPr algn="ctr" fontAlgn="ctr"/>
                      <a:r>
                        <a:rPr lang="it-IT" sz="1600" b="0" i="0" u="none" strike="noStrike">
                          <a:solidFill>
                            <a:srgbClr val="000000"/>
                          </a:solidFill>
                          <a:effectLst/>
                          <a:latin typeface="Arial" pitchFamily="34" charset="0"/>
                          <a:cs typeface="Arial" pitchFamily="34" charset="0"/>
                        </a:rPr>
                        <a:t>Piemonte</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28,4%</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19,3%</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Arial" pitchFamily="34" charset="0"/>
                          <a:cs typeface="Arial" pitchFamily="34" charset="0"/>
                        </a:rPr>
                        <a:t>7,8%</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Arial" pitchFamily="34" charset="0"/>
                          <a:cs typeface="Arial" pitchFamily="34" charset="0"/>
                        </a:rPr>
                        <a:t>8,4%</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36,1%</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266">
                <a:tc>
                  <a:txBody>
                    <a:bodyPr/>
                    <a:lstStyle/>
                    <a:p>
                      <a:pPr algn="ctr" fontAlgn="ctr"/>
                      <a:r>
                        <a:rPr lang="it-IT" sz="1600" b="0" i="0" u="none" strike="noStrike">
                          <a:solidFill>
                            <a:srgbClr val="000000"/>
                          </a:solidFill>
                          <a:effectLst/>
                          <a:latin typeface="Arial" pitchFamily="34" charset="0"/>
                          <a:cs typeface="Arial" pitchFamily="34" charset="0"/>
                        </a:rPr>
                        <a:t>Nord ovest</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28,6%</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18,5%</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8,3%</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Arial" pitchFamily="34" charset="0"/>
                          <a:cs typeface="Arial" pitchFamily="34" charset="0"/>
                        </a:rPr>
                        <a:t>8,2%</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36,4%</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266">
                <a:tc>
                  <a:txBody>
                    <a:bodyPr/>
                    <a:lstStyle/>
                    <a:p>
                      <a:pPr algn="ctr" fontAlgn="ctr"/>
                      <a:r>
                        <a:rPr lang="it-IT" sz="1600" b="0" i="0" u="none" strike="noStrike">
                          <a:solidFill>
                            <a:srgbClr val="000000"/>
                          </a:solidFill>
                          <a:effectLst/>
                          <a:latin typeface="Arial" pitchFamily="34" charset="0"/>
                          <a:cs typeface="Arial" pitchFamily="34" charset="0"/>
                        </a:rPr>
                        <a:t>Italia</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33,5%</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18,5%</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7,7%</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Arial" pitchFamily="34" charset="0"/>
                          <a:cs typeface="Arial" pitchFamily="34" charset="0"/>
                        </a:rPr>
                        <a:t>7,1%</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Arial" pitchFamily="34" charset="0"/>
                          <a:cs typeface="Arial" pitchFamily="34" charset="0"/>
                        </a:rPr>
                        <a:t>33,3%</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4" name="Cilindro 23"/>
          <p:cNvSpPr/>
          <p:nvPr/>
        </p:nvSpPr>
        <p:spPr>
          <a:xfrm>
            <a:off x="4795838" y="890588"/>
            <a:ext cx="287337" cy="28733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3" name="Cilindro 22"/>
          <p:cNvSpPr/>
          <p:nvPr/>
        </p:nvSpPr>
        <p:spPr>
          <a:xfrm>
            <a:off x="5530850" y="808038"/>
            <a:ext cx="287338" cy="35877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2074" name="Text Box 6"/>
          <p:cNvSpPr txBox="1">
            <a:spLocks noChangeArrowheads="1"/>
          </p:cNvSpPr>
          <p:nvPr/>
        </p:nvSpPr>
        <p:spPr bwMode="auto">
          <a:xfrm>
            <a:off x="4140200" y="1125538"/>
            <a:ext cx="184150" cy="336550"/>
          </a:xfrm>
          <a:prstGeom prst="rect">
            <a:avLst/>
          </a:prstGeom>
          <a:noFill/>
          <a:ln w="9525" algn="ctr">
            <a:noFill/>
            <a:miter lim="800000"/>
            <a:headEnd/>
            <a:tailEnd/>
          </a:ln>
        </p:spPr>
        <p:txBody>
          <a:bodyPr wrap="none">
            <a:spAutoFit/>
          </a:bodyPr>
          <a:lstStyle/>
          <a:p>
            <a:pPr eaLnBrk="0" hangingPunct="0"/>
            <a:endParaRPr lang="en-US" sz="1600"/>
          </a:p>
        </p:txBody>
      </p:sp>
      <p:pic>
        <p:nvPicPr>
          <p:cNvPr id="42075" name="Picture 13"/>
          <p:cNvPicPr>
            <a:picLocks noChangeAspect="1" noChangeArrowheads="1"/>
          </p:cNvPicPr>
          <p:nvPr/>
        </p:nvPicPr>
        <p:blipFill>
          <a:blip r:embed="rId3"/>
          <a:srcRect/>
          <a:stretch>
            <a:fillRect/>
          </a:stretch>
        </p:blipFill>
        <p:spPr bwMode="auto">
          <a:xfrm>
            <a:off x="8320088" y="0"/>
            <a:ext cx="823912" cy="1022350"/>
          </a:xfrm>
          <a:prstGeom prst="rect">
            <a:avLst/>
          </a:prstGeom>
          <a:noFill/>
          <a:ln w="9525">
            <a:noFill/>
            <a:miter lim="800000"/>
            <a:headEnd/>
            <a:tailEnd/>
          </a:ln>
        </p:spPr>
      </p:pic>
      <p:grpSp>
        <p:nvGrpSpPr>
          <p:cNvPr id="42076" name="Gruppo 11"/>
          <p:cNvGrpSpPr>
            <a:grpSpLocks/>
          </p:cNvGrpSpPr>
          <p:nvPr/>
        </p:nvGrpSpPr>
        <p:grpSpPr bwMode="auto">
          <a:xfrm>
            <a:off x="4787900" y="530225"/>
            <a:ext cx="3198813" cy="717550"/>
            <a:chOff x="4533900" y="1113347"/>
            <a:chExt cx="3199606" cy="718628"/>
          </a:xfrm>
        </p:grpSpPr>
        <p:sp>
          <p:nvSpPr>
            <p:cNvPr id="13" name="Cilindro 12"/>
            <p:cNvSpPr/>
            <p:nvPr/>
          </p:nvSpPr>
          <p:spPr>
            <a:xfrm>
              <a:off x="5924895" y="1323212"/>
              <a:ext cx="323930" cy="47696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4" name="Cilindro 13"/>
            <p:cNvSpPr/>
            <p:nvPr/>
          </p:nvSpPr>
          <p:spPr>
            <a:xfrm>
              <a:off x="6647387" y="1208740"/>
              <a:ext cx="323930" cy="589848"/>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5" name="Cilindro 14"/>
            <p:cNvSpPr/>
            <p:nvPr/>
          </p:nvSpPr>
          <p:spPr>
            <a:xfrm>
              <a:off x="7409576" y="1113347"/>
              <a:ext cx="323930" cy="70432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2083" name="CasellaDiTesto 41"/>
            <p:cNvSpPr txBox="1">
              <a:spLocks noChangeArrowheads="1"/>
            </p:cNvSpPr>
            <p:nvPr/>
          </p:nvSpPr>
          <p:spPr bwMode="auto">
            <a:xfrm>
              <a:off x="4533900" y="1524000"/>
              <a:ext cx="284163" cy="307975"/>
            </a:xfrm>
            <a:prstGeom prst="rect">
              <a:avLst/>
            </a:prstGeom>
            <a:noFill/>
            <a:ln w="9525">
              <a:noFill/>
              <a:miter lim="800000"/>
              <a:headEnd/>
              <a:tailEnd/>
            </a:ln>
          </p:spPr>
          <p:txBody>
            <a:bodyPr wrap="none">
              <a:spAutoFit/>
            </a:bodyPr>
            <a:lstStyle/>
            <a:p>
              <a:r>
                <a:rPr lang="it-IT" sz="1400"/>
                <a:t>1</a:t>
              </a:r>
            </a:p>
          </p:txBody>
        </p:sp>
        <p:sp>
          <p:nvSpPr>
            <p:cNvPr id="42084" name="CasellaDiTesto 43"/>
            <p:cNvSpPr txBox="1">
              <a:spLocks noChangeArrowheads="1"/>
            </p:cNvSpPr>
            <p:nvPr/>
          </p:nvSpPr>
          <p:spPr bwMode="auto">
            <a:xfrm>
              <a:off x="5943600" y="1457325"/>
              <a:ext cx="284163" cy="307975"/>
            </a:xfrm>
            <a:prstGeom prst="rect">
              <a:avLst/>
            </a:prstGeom>
            <a:noFill/>
            <a:ln w="9525">
              <a:noFill/>
              <a:miter lim="800000"/>
              <a:headEnd/>
              <a:tailEnd/>
            </a:ln>
          </p:spPr>
          <p:txBody>
            <a:bodyPr wrap="none">
              <a:spAutoFit/>
            </a:bodyPr>
            <a:lstStyle/>
            <a:p>
              <a:r>
                <a:rPr lang="it-IT" sz="1400"/>
                <a:t>3</a:t>
              </a:r>
            </a:p>
          </p:txBody>
        </p:sp>
        <p:sp>
          <p:nvSpPr>
            <p:cNvPr id="42085" name="CasellaDiTesto 44"/>
            <p:cNvSpPr txBox="1">
              <a:spLocks noChangeArrowheads="1"/>
            </p:cNvSpPr>
            <p:nvPr/>
          </p:nvSpPr>
          <p:spPr bwMode="auto">
            <a:xfrm>
              <a:off x="6667500" y="1383648"/>
              <a:ext cx="284163" cy="307975"/>
            </a:xfrm>
            <a:prstGeom prst="rect">
              <a:avLst/>
            </a:prstGeom>
            <a:noFill/>
            <a:ln w="9525">
              <a:noFill/>
              <a:miter lim="800000"/>
              <a:headEnd/>
              <a:tailEnd/>
            </a:ln>
          </p:spPr>
          <p:txBody>
            <a:bodyPr wrap="none">
              <a:spAutoFit/>
            </a:bodyPr>
            <a:lstStyle/>
            <a:p>
              <a:r>
                <a:rPr lang="it-IT" sz="1400"/>
                <a:t>4</a:t>
              </a:r>
            </a:p>
          </p:txBody>
        </p:sp>
        <p:sp>
          <p:nvSpPr>
            <p:cNvPr id="42086" name="CasellaDiTesto 45"/>
            <p:cNvSpPr txBox="1">
              <a:spLocks noChangeArrowheads="1"/>
            </p:cNvSpPr>
            <p:nvPr/>
          </p:nvSpPr>
          <p:spPr bwMode="auto">
            <a:xfrm>
              <a:off x="7410450" y="1303337"/>
              <a:ext cx="284163" cy="307975"/>
            </a:xfrm>
            <a:prstGeom prst="rect">
              <a:avLst/>
            </a:prstGeom>
            <a:noFill/>
            <a:ln w="9525">
              <a:noFill/>
              <a:miter lim="800000"/>
              <a:headEnd/>
              <a:tailEnd/>
            </a:ln>
          </p:spPr>
          <p:txBody>
            <a:bodyPr wrap="none">
              <a:spAutoFit/>
            </a:bodyPr>
            <a:lstStyle/>
            <a:p>
              <a:r>
                <a:rPr lang="it-IT" sz="1400"/>
                <a:t>5</a:t>
              </a:r>
            </a:p>
          </p:txBody>
        </p:sp>
        <p:sp>
          <p:nvSpPr>
            <p:cNvPr id="42087" name="CasellaDiTesto 42"/>
            <p:cNvSpPr txBox="1">
              <a:spLocks noChangeArrowheads="1"/>
            </p:cNvSpPr>
            <p:nvPr/>
          </p:nvSpPr>
          <p:spPr bwMode="auto">
            <a:xfrm>
              <a:off x="5276558" y="1483285"/>
              <a:ext cx="337170" cy="307777"/>
            </a:xfrm>
            <a:prstGeom prst="rect">
              <a:avLst/>
            </a:prstGeom>
            <a:noFill/>
            <a:ln w="9525">
              <a:noFill/>
              <a:miter lim="800000"/>
              <a:headEnd/>
              <a:tailEnd/>
            </a:ln>
          </p:spPr>
          <p:txBody>
            <a:bodyPr>
              <a:spAutoFit/>
            </a:bodyPr>
            <a:lstStyle/>
            <a:p>
              <a:r>
                <a:rPr lang="it-IT" sz="1400"/>
                <a:t>2</a:t>
              </a:r>
            </a:p>
          </p:txBody>
        </p:sp>
      </p:grpSp>
      <p:sp>
        <p:nvSpPr>
          <p:cNvPr id="26" name="Text Box 13"/>
          <p:cNvSpPr txBox="1">
            <a:spLocks noChangeArrowheads="1"/>
          </p:cNvSpPr>
          <p:nvPr/>
        </p:nvSpPr>
        <p:spPr bwMode="auto">
          <a:xfrm>
            <a:off x="4140200" y="6524625"/>
            <a:ext cx="4608513" cy="254000"/>
          </a:xfrm>
          <a:prstGeom prst="rect">
            <a:avLst/>
          </a:prstGeom>
          <a:noFill/>
          <a:ln w="9525">
            <a:noFill/>
            <a:miter lim="800000"/>
            <a:headEnd/>
            <a:tailEnd/>
          </a:ln>
        </p:spPr>
        <p:txBody>
          <a:bodyPr>
            <a:spAutoFit/>
          </a:bodyPr>
          <a:lstStyle/>
          <a:p>
            <a:pPr>
              <a:defRPr/>
            </a:pPr>
            <a:r>
              <a:rPr lang="it-IT" sz="1050" dirty="0">
                <a:cs typeface="+mn-cs"/>
              </a:rPr>
              <a:t>Dal + </a:t>
            </a:r>
            <a:r>
              <a:rPr lang="it-IT" sz="1050" dirty="0" err="1">
                <a:cs typeface="+mn-cs"/>
              </a:rPr>
              <a:t>BASSO…………………………………………al</a:t>
            </a:r>
            <a:r>
              <a:rPr lang="it-IT" sz="1050" dirty="0">
                <a:cs typeface="+mn-cs"/>
              </a:rPr>
              <a:t> + ALTO</a:t>
            </a:r>
          </a:p>
        </p:txBody>
      </p:sp>
      <p:sp>
        <p:nvSpPr>
          <p:cNvPr id="38" name="Ovale 42"/>
          <p:cNvSpPr/>
          <p:nvPr/>
        </p:nvSpPr>
        <p:spPr>
          <a:xfrm>
            <a:off x="1806575" y="4716463"/>
            <a:ext cx="2736850" cy="6127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0" name="Ovale 44"/>
          <p:cNvSpPr/>
          <p:nvPr/>
        </p:nvSpPr>
        <p:spPr>
          <a:xfrm>
            <a:off x="6084888" y="4716463"/>
            <a:ext cx="2513012" cy="6032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barn(inVertical)">
                                      <p:cBhvr>
                                        <p:cTn id="1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CasellaDiTesto 9"/>
          <p:cNvSpPr txBox="1">
            <a:spLocks noChangeArrowheads="1"/>
          </p:cNvSpPr>
          <p:nvPr/>
        </p:nvSpPr>
        <p:spPr bwMode="auto">
          <a:xfrm>
            <a:off x="168275" y="149225"/>
            <a:ext cx="8151813" cy="830263"/>
          </a:xfrm>
          <a:prstGeom prst="rect">
            <a:avLst/>
          </a:prstGeom>
          <a:noFill/>
          <a:ln w="9525">
            <a:noFill/>
            <a:miter lim="800000"/>
            <a:headEnd/>
            <a:tailEnd/>
          </a:ln>
        </p:spPr>
        <p:txBody>
          <a:bodyPr>
            <a:spAutoFit/>
          </a:bodyPr>
          <a:lstStyle/>
          <a:p>
            <a:r>
              <a:rPr lang="it-IT" sz="2400" b="1">
                <a:solidFill>
                  <a:srgbClr val="000099"/>
                </a:solidFill>
              </a:rPr>
              <a:t>Restituzione</a:t>
            </a:r>
            <a:r>
              <a:rPr lang="it-IT">
                <a:solidFill>
                  <a:srgbClr val="000099"/>
                </a:solidFill>
              </a:rPr>
              <a:t> </a:t>
            </a:r>
            <a:r>
              <a:rPr lang="it-IT" sz="2400" b="1">
                <a:solidFill>
                  <a:srgbClr val="000099"/>
                </a:solidFill>
              </a:rPr>
              <a:t>dei dati per distribuzione nei cinque livelli</a:t>
            </a:r>
          </a:p>
          <a:p>
            <a:r>
              <a:rPr lang="it-IT" sz="2400" b="1">
                <a:solidFill>
                  <a:srgbClr val="FF0000"/>
                </a:solidFill>
              </a:rPr>
              <a:t>MATEMATICA CLASSI II PRIMARIA</a:t>
            </a:r>
          </a:p>
        </p:txBody>
      </p:sp>
      <p:graphicFrame>
        <p:nvGraphicFramePr>
          <p:cNvPr id="8" name="Table 7"/>
          <p:cNvGraphicFramePr>
            <a:graphicFrameLocks noGrp="1"/>
          </p:cNvGraphicFramePr>
          <p:nvPr/>
        </p:nvGraphicFramePr>
        <p:xfrm>
          <a:off x="179388" y="1325563"/>
          <a:ext cx="8666162" cy="5138737"/>
        </p:xfrm>
        <a:graphic>
          <a:graphicData uri="http://schemas.openxmlformats.org/drawingml/2006/table">
            <a:tbl>
              <a:tblPr/>
              <a:tblGrid>
                <a:gridCol w="1486593"/>
                <a:gridCol w="1435914"/>
                <a:gridCol w="1435914"/>
                <a:gridCol w="1435914"/>
                <a:gridCol w="1435914"/>
                <a:gridCol w="1435914"/>
              </a:tblGrid>
              <a:tr h="407266">
                <a:tc>
                  <a:txBody>
                    <a:bodyPr/>
                    <a:lstStyle/>
                    <a:p>
                      <a:pPr algn="ctr" fontAlgn="ctr"/>
                      <a:r>
                        <a:rPr lang="it-IT" sz="1600" b="0" i="0" u="none" strike="noStrike" dirty="0">
                          <a:solidFill>
                            <a:srgbClr val="000000"/>
                          </a:solidFill>
                          <a:effectLst/>
                          <a:latin typeface="Arial" pitchFamily="34" charset="0"/>
                          <a:cs typeface="Arial" pitchFamily="34" charset="0"/>
                        </a:rPr>
                        <a:t>Classi</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a:solidFill>
                            <a:srgbClr val="000000"/>
                          </a:solidFill>
                          <a:effectLst/>
                          <a:latin typeface="Arial" pitchFamily="34" charset="0"/>
                          <a:cs typeface="Arial" pitchFamily="34" charset="0"/>
                        </a:rPr>
                        <a:t>Numero studenti livello 1</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a:solidFill>
                            <a:srgbClr val="000000"/>
                          </a:solidFill>
                          <a:effectLst/>
                          <a:latin typeface="Arial" pitchFamily="34" charset="0"/>
                          <a:cs typeface="Arial" pitchFamily="34" charset="0"/>
                        </a:rPr>
                        <a:t>Numero studenti livello 2</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dirty="0">
                          <a:solidFill>
                            <a:srgbClr val="000000"/>
                          </a:solidFill>
                          <a:effectLst/>
                          <a:latin typeface="Arial" pitchFamily="34" charset="0"/>
                          <a:cs typeface="Arial" pitchFamily="34" charset="0"/>
                        </a:rPr>
                        <a:t>Numero studenti livello 3</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dirty="0">
                          <a:solidFill>
                            <a:srgbClr val="000000"/>
                          </a:solidFill>
                          <a:effectLst/>
                          <a:latin typeface="Arial" pitchFamily="34" charset="0"/>
                          <a:cs typeface="Arial" pitchFamily="34" charset="0"/>
                        </a:rPr>
                        <a:t>Numero studenti livello 4</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dirty="0">
                          <a:solidFill>
                            <a:srgbClr val="000000"/>
                          </a:solidFill>
                          <a:effectLst/>
                          <a:latin typeface="Arial" pitchFamily="34" charset="0"/>
                          <a:cs typeface="Arial" pitchFamily="34" charset="0"/>
                        </a:rPr>
                        <a:t>Numero studenti livello 5</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r>
              <a:tr h="407266">
                <a:tc>
                  <a:txBody>
                    <a:bodyPr/>
                    <a:lstStyle/>
                    <a:p>
                      <a:pPr algn="ctr" fontAlgn="ctr"/>
                      <a:r>
                        <a:rPr lang="it-IT" sz="1600" b="0" i="0" u="none" strike="noStrike" dirty="0" smtClean="0">
                          <a:solidFill>
                            <a:srgbClr val="000000"/>
                          </a:solidFill>
                          <a:effectLst/>
                          <a:latin typeface="Arial" pitchFamily="34" charset="0"/>
                          <a:cs typeface="Arial" pitchFamily="34" charset="0"/>
                        </a:rPr>
                        <a:t>I</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3</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a:solidFill>
                            <a:srgbClr val="000000"/>
                          </a:solidFill>
                          <a:effectLst/>
                          <a:latin typeface="Arial" pitchFamily="34" charset="0"/>
                          <a:cs typeface="Arial" pitchFamily="34" charset="0"/>
                        </a:rPr>
                        <a:t>2</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5</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1</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12</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266">
                <a:tc>
                  <a:txBody>
                    <a:bodyPr/>
                    <a:lstStyle/>
                    <a:p>
                      <a:pPr algn="ctr" fontAlgn="ctr"/>
                      <a:r>
                        <a:rPr lang="it-IT" sz="1600" b="0" i="0" u="none" strike="noStrike" dirty="0" smtClean="0">
                          <a:solidFill>
                            <a:srgbClr val="000000"/>
                          </a:solidFill>
                          <a:effectLst/>
                          <a:latin typeface="Arial" pitchFamily="34" charset="0"/>
                          <a:cs typeface="Arial" pitchFamily="34" charset="0"/>
                        </a:rPr>
                        <a:t>II</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Arial" pitchFamily="34" charset="0"/>
                          <a:cs typeface="Arial" pitchFamily="34" charset="0"/>
                        </a:rPr>
                        <a:t>6</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1</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2</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7</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3</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266">
                <a:tc>
                  <a:txBody>
                    <a:bodyPr/>
                    <a:lstStyle/>
                    <a:p>
                      <a:pPr algn="ctr" fontAlgn="ctr"/>
                      <a:r>
                        <a:rPr lang="it-IT" sz="1600" b="0" i="0" u="none" strike="noStrike" dirty="0" smtClean="0">
                          <a:solidFill>
                            <a:srgbClr val="000000"/>
                          </a:solidFill>
                          <a:effectLst/>
                          <a:latin typeface="Arial" pitchFamily="34" charset="0"/>
                          <a:cs typeface="Arial" pitchFamily="34" charset="0"/>
                        </a:rPr>
                        <a:t>III</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4</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2</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4</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5</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4</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266">
                <a:tc>
                  <a:txBody>
                    <a:bodyPr/>
                    <a:lstStyle/>
                    <a:p>
                      <a:pPr algn="ctr" fontAlgn="ctr"/>
                      <a:r>
                        <a:rPr lang="it-IT" sz="1600" b="0" i="0" u="none" strike="noStrike" dirty="0" smtClean="0">
                          <a:solidFill>
                            <a:srgbClr val="000000"/>
                          </a:solidFill>
                          <a:effectLst/>
                          <a:latin typeface="Arial" pitchFamily="34" charset="0"/>
                          <a:cs typeface="Arial" pitchFamily="34" charset="0"/>
                        </a:rPr>
                        <a:t>IV</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4</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5</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3</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3</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2</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266">
                <a:tc>
                  <a:txBody>
                    <a:bodyPr/>
                    <a:lstStyle/>
                    <a:p>
                      <a:pPr algn="ctr" fontAlgn="ctr"/>
                      <a:r>
                        <a:rPr lang="it-IT" sz="1600" b="0" i="0" u="none" strike="noStrike" dirty="0" smtClean="0">
                          <a:solidFill>
                            <a:srgbClr val="000000"/>
                          </a:solidFill>
                          <a:effectLst/>
                          <a:latin typeface="Arial" pitchFamily="34" charset="0"/>
                          <a:cs typeface="Arial" pitchFamily="34" charset="0"/>
                        </a:rPr>
                        <a:t>V</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4</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3</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3</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2</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3</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266">
                <a:tc>
                  <a:txBody>
                    <a:bodyPr/>
                    <a:lstStyle/>
                    <a:p>
                      <a:pPr algn="ctr" fontAlgn="ctr"/>
                      <a:r>
                        <a:rPr lang="it-IT" sz="1600" b="0" i="0" u="none" strike="noStrike" dirty="0">
                          <a:solidFill>
                            <a:srgbClr val="000000"/>
                          </a:solidFill>
                          <a:effectLst/>
                          <a:latin typeface="Arial" pitchFamily="34" charset="0"/>
                          <a:cs typeface="Arial" pitchFamily="34" charset="0"/>
                        </a:rPr>
                        <a:t>Istituto/Dettaglio territoriale</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dirty="0">
                          <a:solidFill>
                            <a:srgbClr val="000000"/>
                          </a:solidFill>
                          <a:effectLst/>
                          <a:latin typeface="Arial" pitchFamily="34" charset="0"/>
                          <a:cs typeface="Arial" pitchFamily="34" charset="0"/>
                        </a:rPr>
                        <a:t>Percentuale studenti livello 1</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a:solidFill>
                            <a:srgbClr val="000000"/>
                          </a:solidFill>
                          <a:effectLst/>
                          <a:latin typeface="Arial" pitchFamily="34" charset="0"/>
                          <a:cs typeface="Arial" pitchFamily="34" charset="0"/>
                        </a:rPr>
                        <a:t>Percentuale studenti livello 2</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dirty="0">
                          <a:solidFill>
                            <a:srgbClr val="000000"/>
                          </a:solidFill>
                          <a:effectLst/>
                          <a:latin typeface="Arial" pitchFamily="34" charset="0"/>
                          <a:cs typeface="Arial" pitchFamily="34" charset="0"/>
                        </a:rPr>
                        <a:t>Percentuale studenti livello 3</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a:solidFill>
                            <a:srgbClr val="000000"/>
                          </a:solidFill>
                          <a:effectLst/>
                          <a:latin typeface="Arial" pitchFamily="34" charset="0"/>
                          <a:cs typeface="Arial" pitchFamily="34" charset="0"/>
                        </a:rPr>
                        <a:t>Percentuale studenti livello 4</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c>
                  <a:txBody>
                    <a:bodyPr/>
                    <a:lstStyle/>
                    <a:p>
                      <a:pPr algn="ctr" fontAlgn="ctr"/>
                      <a:r>
                        <a:rPr lang="it-IT" sz="1600" b="0" i="0" u="none" strike="noStrike">
                          <a:solidFill>
                            <a:srgbClr val="000000"/>
                          </a:solidFill>
                          <a:effectLst/>
                          <a:latin typeface="Arial" pitchFamily="34" charset="0"/>
                          <a:cs typeface="Arial" pitchFamily="34" charset="0"/>
                        </a:rPr>
                        <a:t>Percentuale studenti livello 5</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EE2"/>
                    </a:solidFill>
                  </a:tcPr>
                </a:tc>
              </a:tr>
              <a:tr h="407266">
                <a:tc>
                  <a:txBody>
                    <a:bodyPr/>
                    <a:lstStyle/>
                    <a:p>
                      <a:pPr algn="ctr" fontAlgn="ctr"/>
                      <a:r>
                        <a:rPr lang="it-IT" sz="1600" b="0" i="0" u="none" strike="noStrike">
                          <a:solidFill>
                            <a:srgbClr val="000000"/>
                          </a:solidFill>
                          <a:effectLst/>
                          <a:latin typeface="Arial" pitchFamily="34" charset="0"/>
                          <a:cs typeface="Arial" pitchFamily="34" charset="0"/>
                        </a:rPr>
                        <a:t>NOIC813002</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22,6%</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14</a:t>
                      </a:r>
                      <a:r>
                        <a:rPr lang="it-IT" sz="1600" b="0" i="0" u="none" strike="noStrike" dirty="0">
                          <a:solidFill>
                            <a:srgbClr val="000000"/>
                          </a:solidFill>
                          <a:effectLst/>
                          <a:latin typeface="Arial" pitchFamily="34" charset="0"/>
                          <a:cs typeface="Arial" pitchFamily="34" charset="0"/>
                        </a:rPr>
                        <a:t>%</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18,3%</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19,4%</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25,8%</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266">
                <a:tc>
                  <a:txBody>
                    <a:bodyPr/>
                    <a:lstStyle/>
                    <a:p>
                      <a:pPr algn="ctr" fontAlgn="ctr"/>
                      <a:r>
                        <a:rPr lang="it-IT" sz="1600" b="0" i="0" u="none" strike="noStrike">
                          <a:solidFill>
                            <a:srgbClr val="000000"/>
                          </a:solidFill>
                          <a:effectLst/>
                          <a:latin typeface="Arial" pitchFamily="34" charset="0"/>
                          <a:cs typeface="Arial" pitchFamily="34" charset="0"/>
                        </a:rPr>
                        <a:t>Piemonte</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19,6%</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16,9%</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18,2%</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11,3%</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34%</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266">
                <a:tc>
                  <a:txBody>
                    <a:bodyPr/>
                    <a:lstStyle/>
                    <a:p>
                      <a:pPr algn="ctr" fontAlgn="ctr"/>
                      <a:r>
                        <a:rPr lang="it-IT" sz="1600" b="0" i="0" u="none" strike="noStrike">
                          <a:solidFill>
                            <a:srgbClr val="000000"/>
                          </a:solidFill>
                          <a:effectLst/>
                          <a:latin typeface="Arial" pitchFamily="34" charset="0"/>
                          <a:cs typeface="Arial" pitchFamily="34" charset="0"/>
                        </a:rPr>
                        <a:t>Nord ovest</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22,1%</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17,1%</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16,3</a:t>
                      </a:r>
                      <a:r>
                        <a:rPr lang="it-IT" sz="1600" b="0" i="0" u="none" strike="noStrike" dirty="0">
                          <a:solidFill>
                            <a:srgbClr val="000000"/>
                          </a:solidFill>
                          <a:effectLst/>
                          <a:latin typeface="Arial" pitchFamily="34" charset="0"/>
                          <a:cs typeface="Arial" pitchFamily="34" charset="0"/>
                        </a:rPr>
                        <a:t>%</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11,8%</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32,7%</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266">
                <a:tc>
                  <a:txBody>
                    <a:bodyPr/>
                    <a:lstStyle/>
                    <a:p>
                      <a:pPr algn="ctr" fontAlgn="ctr"/>
                      <a:r>
                        <a:rPr lang="it-IT" sz="1600" b="0" i="0" u="none" strike="noStrike">
                          <a:solidFill>
                            <a:srgbClr val="000000"/>
                          </a:solidFill>
                          <a:effectLst/>
                          <a:latin typeface="Arial" pitchFamily="34" charset="0"/>
                          <a:cs typeface="Arial" pitchFamily="34" charset="0"/>
                        </a:rPr>
                        <a:t>Italia</a:t>
                      </a: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26,9%</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17,3%</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16,9%</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10,5%</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smtClean="0">
                          <a:solidFill>
                            <a:srgbClr val="000000"/>
                          </a:solidFill>
                          <a:effectLst/>
                          <a:latin typeface="Arial" pitchFamily="34" charset="0"/>
                          <a:cs typeface="Arial" pitchFamily="34" charset="0"/>
                        </a:rPr>
                        <a:t>28,4%</a:t>
                      </a:r>
                      <a:endParaRPr lang="it-IT" sz="1600" b="0" i="0" u="none" strike="noStrike" dirty="0">
                        <a:solidFill>
                          <a:srgbClr val="000000"/>
                        </a:solidFill>
                        <a:effectLst/>
                        <a:latin typeface="Arial" pitchFamily="34" charset="0"/>
                        <a:cs typeface="Arial" pitchFamily="34" charset="0"/>
                      </a:endParaRPr>
                    </a:p>
                  </a:txBody>
                  <a:tcPr marL="5209" marR="5209" marT="5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4" name="Cilindro 23"/>
          <p:cNvSpPr/>
          <p:nvPr/>
        </p:nvSpPr>
        <p:spPr>
          <a:xfrm>
            <a:off x="4795838" y="890588"/>
            <a:ext cx="287337" cy="28733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3" name="Cilindro 22"/>
          <p:cNvSpPr/>
          <p:nvPr/>
        </p:nvSpPr>
        <p:spPr>
          <a:xfrm>
            <a:off x="5530850" y="808038"/>
            <a:ext cx="287338" cy="35877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4122" name="Text Box 6"/>
          <p:cNvSpPr txBox="1">
            <a:spLocks noChangeArrowheads="1"/>
          </p:cNvSpPr>
          <p:nvPr/>
        </p:nvSpPr>
        <p:spPr bwMode="auto">
          <a:xfrm>
            <a:off x="4140200" y="1125538"/>
            <a:ext cx="184150" cy="336550"/>
          </a:xfrm>
          <a:prstGeom prst="rect">
            <a:avLst/>
          </a:prstGeom>
          <a:noFill/>
          <a:ln w="9525" algn="ctr">
            <a:noFill/>
            <a:miter lim="800000"/>
            <a:headEnd/>
            <a:tailEnd/>
          </a:ln>
        </p:spPr>
        <p:txBody>
          <a:bodyPr wrap="none">
            <a:spAutoFit/>
          </a:bodyPr>
          <a:lstStyle/>
          <a:p>
            <a:pPr eaLnBrk="0" hangingPunct="0"/>
            <a:endParaRPr lang="en-US" sz="1600"/>
          </a:p>
        </p:txBody>
      </p:sp>
      <p:pic>
        <p:nvPicPr>
          <p:cNvPr id="44123" name="Picture 13"/>
          <p:cNvPicPr>
            <a:picLocks noChangeAspect="1" noChangeArrowheads="1"/>
          </p:cNvPicPr>
          <p:nvPr/>
        </p:nvPicPr>
        <p:blipFill>
          <a:blip r:embed="rId3"/>
          <a:srcRect/>
          <a:stretch>
            <a:fillRect/>
          </a:stretch>
        </p:blipFill>
        <p:spPr bwMode="auto">
          <a:xfrm>
            <a:off x="8320088" y="0"/>
            <a:ext cx="823912" cy="1022350"/>
          </a:xfrm>
          <a:prstGeom prst="rect">
            <a:avLst/>
          </a:prstGeom>
          <a:noFill/>
          <a:ln w="9525">
            <a:noFill/>
            <a:miter lim="800000"/>
            <a:headEnd/>
            <a:tailEnd/>
          </a:ln>
        </p:spPr>
      </p:pic>
      <p:grpSp>
        <p:nvGrpSpPr>
          <p:cNvPr id="44124" name="Gruppo 11"/>
          <p:cNvGrpSpPr>
            <a:grpSpLocks/>
          </p:cNvGrpSpPr>
          <p:nvPr/>
        </p:nvGrpSpPr>
        <p:grpSpPr bwMode="auto">
          <a:xfrm>
            <a:off x="4787900" y="530225"/>
            <a:ext cx="3198813" cy="717550"/>
            <a:chOff x="4533900" y="1113347"/>
            <a:chExt cx="3199606" cy="718628"/>
          </a:xfrm>
        </p:grpSpPr>
        <p:sp>
          <p:nvSpPr>
            <p:cNvPr id="13" name="Cilindro 12"/>
            <p:cNvSpPr/>
            <p:nvPr/>
          </p:nvSpPr>
          <p:spPr>
            <a:xfrm>
              <a:off x="5924895" y="1323212"/>
              <a:ext cx="323930" cy="47696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4" name="Cilindro 13"/>
            <p:cNvSpPr/>
            <p:nvPr/>
          </p:nvSpPr>
          <p:spPr>
            <a:xfrm>
              <a:off x="6647387" y="1208740"/>
              <a:ext cx="323930" cy="589848"/>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5" name="Cilindro 14"/>
            <p:cNvSpPr/>
            <p:nvPr/>
          </p:nvSpPr>
          <p:spPr>
            <a:xfrm>
              <a:off x="7409576" y="1113347"/>
              <a:ext cx="323930" cy="70432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4131" name="CasellaDiTesto 41"/>
            <p:cNvSpPr txBox="1">
              <a:spLocks noChangeArrowheads="1"/>
            </p:cNvSpPr>
            <p:nvPr/>
          </p:nvSpPr>
          <p:spPr bwMode="auto">
            <a:xfrm>
              <a:off x="4533900" y="1524000"/>
              <a:ext cx="284163" cy="307975"/>
            </a:xfrm>
            <a:prstGeom prst="rect">
              <a:avLst/>
            </a:prstGeom>
            <a:noFill/>
            <a:ln w="9525">
              <a:noFill/>
              <a:miter lim="800000"/>
              <a:headEnd/>
              <a:tailEnd/>
            </a:ln>
          </p:spPr>
          <p:txBody>
            <a:bodyPr wrap="none">
              <a:spAutoFit/>
            </a:bodyPr>
            <a:lstStyle/>
            <a:p>
              <a:r>
                <a:rPr lang="it-IT" sz="1400"/>
                <a:t>1</a:t>
              </a:r>
            </a:p>
          </p:txBody>
        </p:sp>
        <p:sp>
          <p:nvSpPr>
            <p:cNvPr id="44132" name="CasellaDiTesto 43"/>
            <p:cNvSpPr txBox="1">
              <a:spLocks noChangeArrowheads="1"/>
            </p:cNvSpPr>
            <p:nvPr/>
          </p:nvSpPr>
          <p:spPr bwMode="auto">
            <a:xfrm>
              <a:off x="5943600" y="1457325"/>
              <a:ext cx="284163" cy="307975"/>
            </a:xfrm>
            <a:prstGeom prst="rect">
              <a:avLst/>
            </a:prstGeom>
            <a:noFill/>
            <a:ln w="9525">
              <a:noFill/>
              <a:miter lim="800000"/>
              <a:headEnd/>
              <a:tailEnd/>
            </a:ln>
          </p:spPr>
          <p:txBody>
            <a:bodyPr wrap="none">
              <a:spAutoFit/>
            </a:bodyPr>
            <a:lstStyle/>
            <a:p>
              <a:r>
                <a:rPr lang="it-IT" sz="1400"/>
                <a:t>3</a:t>
              </a:r>
            </a:p>
          </p:txBody>
        </p:sp>
        <p:sp>
          <p:nvSpPr>
            <p:cNvPr id="44133" name="CasellaDiTesto 44"/>
            <p:cNvSpPr txBox="1">
              <a:spLocks noChangeArrowheads="1"/>
            </p:cNvSpPr>
            <p:nvPr/>
          </p:nvSpPr>
          <p:spPr bwMode="auto">
            <a:xfrm>
              <a:off x="6667500" y="1383648"/>
              <a:ext cx="284163" cy="307975"/>
            </a:xfrm>
            <a:prstGeom prst="rect">
              <a:avLst/>
            </a:prstGeom>
            <a:noFill/>
            <a:ln w="9525">
              <a:noFill/>
              <a:miter lim="800000"/>
              <a:headEnd/>
              <a:tailEnd/>
            </a:ln>
          </p:spPr>
          <p:txBody>
            <a:bodyPr wrap="none">
              <a:spAutoFit/>
            </a:bodyPr>
            <a:lstStyle/>
            <a:p>
              <a:r>
                <a:rPr lang="it-IT" sz="1400"/>
                <a:t>4</a:t>
              </a:r>
            </a:p>
          </p:txBody>
        </p:sp>
        <p:sp>
          <p:nvSpPr>
            <p:cNvPr id="44134" name="CasellaDiTesto 45"/>
            <p:cNvSpPr txBox="1">
              <a:spLocks noChangeArrowheads="1"/>
            </p:cNvSpPr>
            <p:nvPr/>
          </p:nvSpPr>
          <p:spPr bwMode="auto">
            <a:xfrm>
              <a:off x="7410450" y="1303337"/>
              <a:ext cx="284163" cy="307975"/>
            </a:xfrm>
            <a:prstGeom prst="rect">
              <a:avLst/>
            </a:prstGeom>
            <a:noFill/>
            <a:ln w="9525">
              <a:noFill/>
              <a:miter lim="800000"/>
              <a:headEnd/>
              <a:tailEnd/>
            </a:ln>
          </p:spPr>
          <p:txBody>
            <a:bodyPr wrap="none">
              <a:spAutoFit/>
            </a:bodyPr>
            <a:lstStyle/>
            <a:p>
              <a:r>
                <a:rPr lang="it-IT" sz="1400"/>
                <a:t>5</a:t>
              </a:r>
            </a:p>
          </p:txBody>
        </p:sp>
        <p:sp>
          <p:nvSpPr>
            <p:cNvPr id="44135" name="CasellaDiTesto 42"/>
            <p:cNvSpPr txBox="1">
              <a:spLocks noChangeArrowheads="1"/>
            </p:cNvSpPr>
            <p:nvPr/>
          </p:nvSpPr>
          <p:spPr bwMode="auto">
            <a:xfrm>
              <a:off x="5276558" y="1483285"/>
              <a:ext cx="337170" cy="307777"/>
            </a:xfrm>
            <a:prstGeom prst="rect">
              <a:avLst/>
            </a:prstGeom>
            <a:noFill/>
            <a:ln w="9525">
              <a:noFill/>
              <a:miter lim="800000"/>
              <a:headEnd/>
              <a:tailEnd/>
            </a:ln>
          </p:spPr>
          <p:txBody>
            <a:bodyPr>
              <a:spAutoFit/>
            </a:bodyPr>
            <a:lstStyle/>
            <a:p>
              <a:r>
                <a:rPr lang="it-IT" sz="1400"/>
                <a:t>2</a:t>
              </a:r>
            </a:p>
          </p:txBody>
        </p:sp>
      </p:grpSp>
      <p:sp>
        <p:nvSpPr>
          <p:cNvPr id="26" name="Text Box 13"/>
          <p:cNvSpPr txBox="1">
            <a:spLocks noChangeArrowheads="1"/>
          </p:cNvSpPr>
          <p:nvPr/>
        </p:nvSpPr>
        <p:spPr bwMode="auto">
          <a:xfrm>
            <a:off x="4140200" y="6524625"/>
            <a:ext cx="4608513" cy="254000"/>
          </a:xfrm>
          <a:prstGeom prst="rect">
            <a:avLst/>
          </a:prstGeom>
          <a:noFill/>
          <a:ln w="9525">
            <a:noFill/>
            <a:miter lim="800000"/>
            <a:headEnd/>
            <a:tailEnd/>
          </a:ln>
        </p:spPr>
        <p:txBody>
          <a:bodyPr>
            <a:spAutoFit/>
          </a:bodyPr>
          <a:lstStyle/>
          <a:p>
            <a:pPr>
              <a:defRPr/>
            </a:pPr>
            <a:r>
              <a:rPr lang="it-IT" sz="1050" dirty="0">
                <a:cs typeface="+mn-cs"/>
              </a:rPr>
              <a:t>Dal + </a:t>
            </a:r>
            <a:r>
              <a:rPr lang="it-IT" sz="1050" dirty="0" err="1">
                <a:cs typeface="+mn-cs"/>
              </a:rPr>
              <a:t>BASSO…………………………………………al</a:t>
            </a:r>
            <a:r>
              <a:rPr lang="it-IT" sz="1050" dirty="0">
                <a:cs typeface="+mn-cs"/>
              </a:rPr>
              <a:t> + ALTO</a:t>
            </a:r>
          </a:p>
        </p:txBody>
      </p:sp>
      <p:sp>
        <p:nvSpPr>
          <p:cNvPr id="38" name="Ovale 42"/>
          <p:cNvSpPr/>
          <p:nvPr/>
        </p:nvSpPr>
        <p:spPr>
          <a:xfrm>
            <a:off x="1835150" y="4760913"/>
            <a:ext cx="936625" cy="50482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0" name="Ovale 44"/>
          <p:cNvSpPr/>
          <p:nvPr/>
        </p:nvSpPr>
        <p:spPr>
          <a:xfrm>
            <a:off x="7661275" y="4724400"/>
            <a:ext cx="936625" cy="50482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barn(inVertical)">
                                      <p:cBhvr>
                                        <p:cTn id="1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88913"/>
            <a:ext cx="8712200" cy="5324475"/>
          </a:xfrm>
          <a:prstGeom prst="rect">
            <a:avLst/>
          </a:prstGeom>
        </p:spPr>
        <p:txBody>
          <a:bodyPr>
            <a:spAutoFit/>
          </a:bodyPr>
          <a:lstStyle/>
          <a:p>
            <a:pPr>
              <a:defRPr/>
            </a:pPr>
            <a:r>
              <a:rPr lang="it-IT" sz="2400" b="1" i="1" dirty="0">
                <a:solidFill>
                  <a:srgbClr val="000099"/>
                </a:solidFill>
                <a:latin typeface="Bookman Old Style" pitchFamily="18" charset="0"/>
                <a:cs typeface="+mn-cs"/>
              </a:rPr>
              <a:t>Le </a:t>
            </a:r>
            <a:r>
              <a:rPr lang="it-IT" sz="2400" b="1" i="1" dirty="0">
                <a:solidFill>
                  <a:srgbClr val="000099"/>
                </a:solidFill>
                <a:latin typeface="Bookman Old Style" pitchFamily="18" charset="0"/>
                <a:cs typeface="+mn-cs"/>
              </a:rPr>
              <a:t>rilevazioni INVALSI 2017 </a:t>
            </a:r>
            <a:endParaRPr lang="it-IT" sz="2400" b="1" i="1" dirty="0">
              <a:solidFill>
                <a:srgbClr val="000099"/>
              </a:solidFill>
              <a:latin typeface="Bookman Old Style" pitchFamily="18" charset="0"/>
              <a:cs typeface="+mn-cs"/>
            </a:endParaRPr>
          </a:p>
          <a:p>
            <a:pPr>
              <a:defRPr/>
            </a:pPr>
            <a:endParaRPr lang="it-IT" sz="24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r>
              <a:rPr lang="it-IT" sz="3600" b="1" dirty="0">
                <a:solidFill>
                  <a:srgbClr val="FF0000"/>
                </a:solidFill>
                <a:cs typeface="+mn-cs"/>
              </a:rPr>
              <a:t>3 - NON COMPLETA OMOGENEITA’ DI RISULTATI NELLE DUE PROVE</a:t>
            </a:r>
          </a:p>
          <a:p>
            <a:pPr>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70C0"/>
              </a:solidFill>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46706" y="1293816"/>
          <a:ext cx="8522023" cy="3143976"/>
        </p:xfrm>
        <a:graphic>
          <a:graphicData uri="http://schemas.openxmlformats.org/drawingml/2006/table">
            <a:tbl>
              <a:tblPr>
                <a:tableStyleId>{775DCB02-9BB8-47FD-8907-85C794F793BA}</a:tableStyleId>
              </a:tblPr>
              <a:tblGrid>
                <a:gridCol w="1702928"/>
                <a:gridCol w="1705389"/>
                <a:gridCol w="1705389"/>
                <a:gridCol w="1702928"/>
                <a:gridCol w="1705389"/>
              </a:tblGrid>
              <a:tr h="431080">
                <a:tc gridSpan="5">
                  <a:txBody>
                    <a:bodyPr/>
                    <a:lstStyle/>
                    <a:p>
                      <a:pPr algn="ctr" fontAlgn="ctr"/>
                      <a:r>
                        <a:rPr lang="it-IT" sz="1800" u="none" strike="noStrike" dirty="0" smtClean="0">
                          <a:effectLst/>
                        </a:rPr>
                        <a:t>CLASSI SECONDE PRIMARIA (91alunni)</a:t>
                      </a:r>
                      <a:endParaRPr lang="it-IT" sz="1800" b="1" i="0" u="none" strike="noStrike" dirty="0">
                        <a:solidFill>
                          <a:srgbClr val="000000"/>
                        </a:solidFill>
                        <a:effectLst/>
                        <a:latin typeface="Calibri"/>
                      </a:endParaRPr>
                    </a:p>
                  </a:txBody>
                  <a:tcPr marL="8249" marR="8249" marT="8249" marB="0" anchor="ct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431080">
                <a:tc rowSpan="2" gridSpan="2">
                  <a:txBody>
                    <a:bodyPr/>
                    <a:lstStyle/>
                    <a:p>
                      <a:pPr algn="ctr" fontAlgn="ctr"/>
                      <a:r>
                        <a:rPr lang="it-IT" sz="1800" u="none" strike="noStrike" dirty="0">
                          <a:effectLst/>
                        </a:rPr>
                        <a:t>Istituzione </a:t>
                      </a:r>
                      <a:r>
                        <a:rPr lang="it-IT" sz="1800" u="none" strike="noStrike" dirty="0" smtClean="0">
                          <a:effectLst/>
                        </a:rPr>
                        <a:t>scolastica</a:t>
                      </a:r>
                      <a:endParaRPr lang="it-IT" sz="1800" b="0" i="0" u="none" strike="noStrike" dirty="0">
                        <a:solidFill>
                          <a:srgbClr val="000000"/>
                        </a:solidFill>
                        <a:effectLst/>
                        <a:latin typeface="Calibri"/>
                      </a:endParaRPr>
                    </a:p>
                  </a:txBody>
                  <a:tcPr marL="8249" marR="8249" marT="8249" marB="0" anchor="ctr"/>
                </a:tc>
                <a:tc rowSpan="2" hMerge="1">
                  <a:txBody>
                    <a:bodyPr/>
                    <a:lstStyle/>
                    <a:p>
                      <a:endParaRPr lang="it-IT"/>
                    </a:p>
                  </a:txBody>
                  <a:tcPr/>
                </a:tc>
                <a:tc gridSpan="3">
                  <a:txBody>
                    <a:bodyPr/>
                    <a:lstStyle/>
                    <a:p>
                      <a:pPr algn="ctr" fontAlgn="ctr"/>
                      <a:r>
                        <a:rPr lang="it-IT" sz="1800" u="none" strike="noStrike" dirty="0">
                          <a:effectLst/>
                        </a:rPr>
                        <a:t>Prova di Matematica</a:t>
                      </a:r>
                      <a:endParaRPr lang="it-IT" sz="1800" b="0" i="0" u="none" strike="noStrike" dirty="0">
                        <a:solidFill>
                          <a:srgbClr val="000000"/>
                        </a:solidFill>
                        <a:effectLst/>
                        <a:latin typeface="Calibri"/>
                      </a:endParaRPr>
                    </a:p>
                  </a:txBody>
                  <a:tcPr marL="8249" marR="8249" marT="8249" marB="0" anchor="ctr"/>
                </a:tc>
                <a:tc hMerge="1">
                  <a:txBody>
                    <a:bodyPr/>
                    <a:lstStyle/>
                    <a:p>
                      <a:endParaRPr lang="it-IT"/>
                    </a:p>
                  </a:txBody>
                  <a:tcPr/>
                </a:tc>
                <a:tc hMerge="1">
                  <a:txBody>
                    <a:bodyPr/>
                    <a:lstStyle/>
                    <a:p>
                      <a:endParaRPr lang="it-IT"/>
                    </a:p>
                  </a:txBody>
                  <a:tcPr/>
                </a:tc>
              </a:tr>
              <a:tr h="570454">
                <a:tc gridSpan="2" vMerge="1">
                  <a:txBody>
                    <a:bodyPr/>
                    <a:lstStyle/>
                    <a:p>
                      <a:endParaRPr lang="it-IT"/>
                    </a:p>
                  </a:txBody>
                  <a:tcPr/>
                </a:tc>
                <a:tc hMerge="1" vMerge="1">
                  <a:txBody>
                    <a:bodyPr/>
                    <a:lstStyle/>
                    <a:p>
                      <a:endParaRPr lang="it-IT"/>
                    </a:p>
                  </a:txBody>
                  <a:tcPr/>
                </a:tc>
                <a:tc>
                  <a:txBody>
                    <a:bodyPr/>
                    <a:lstStyle/>
                    <a:p>
                      <a:pPr algn="ctr" fontAlgn="ctr"/>
                      <a:r>
                        <a:rPr lang="it-IT" sz="1800" u="none" strike="noStrike">
                          <a:effectLst/>
                        </a:rPr>
                        <a:t>Numero studenti livello 1-2</a:t>
                      </a:r>
                      <a:endParaRPr lang="it-IT" sz="1800" b="0" i="0" u="none" strike="noStrike">
                        <a:solidFill>
                          <a:srgbClr val="000000"/>
                        </a:solidFill>
                        <a:effectLst/>
                        <a:latin typeface="Calibri"/>
                      </a:endParaRPr>
                    </a:p>
                  </a:txBody>
                  <a:tcPr marL="8249" marR="8249" marT="8249" marB="0" anchor="ctr"/>
                </a:tc>
                <a:tc>
                  <a:txBody>
                    <a:bodyPr/>
                    <a:lstStyle/>
                    <a:p>
                      <a:pPr algn="ctr" fontAlgn="ctr"/>
                      <a:r>
                        <a:rPr lang="it-IT" sz="1800" u="none" strike="noStrike" dirty="0">
                          <a:effectLst/>
                        </a:rPr>
                        <a:t>Numero studenti </a:t>
                      </a:r>
                      <a:endParaRPr lang="it-IT" sz="1800" u="none" strike="noStrike" dirty="0" smtClean="0">
                        <a:effectLst/>
                      </a:endParaRPr>
                    </a:p>
                    <a:p>
                      <a:pPr algn="ctr" fontAlgn="ctr"/>
                      <a:r>
                        <a:rPr lang="it-IT" sz="1800" u="none" strike="noStrike" dirty="0" smtClean="0">
                          <a:effectLst/>
                        </a:rPr>
                        <a:t>livello </a:t>
                      </a:r>
                      <a:r>
                        <a:rPr lang="it-IT" sz="1800" u="none" strike="noStrike" dirty="0">
                          <a:effectLst/>
                        </a:rPr>
                        <a:t>3</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a:effectLst/>
                        </a:rPr>
                        <a:t>Numero studenti livello 4-5</a:t>
                      </a:r>
                      <a:endParaRPr lang="it-IT" sz="1800" b="0" i="0" u="none" strike="noStrike">
                        <a:solidFill>
                          <a:srgbClr val="000000"/>
                        </a:solidFill>
                        <a:effectLst/>
                        <a:latin typeface="Calibri"/>
                      </a:endParaRPr>
                    </a:p>
                  </a:txBody>
                  <a:tcPr marL="8249" marR="8249" marT="8249" marB="0" anchor="ctr"/>
                </a:tc>
              </a:tr>
              <a:tr h="570454">
                <a:tc rowSpan="3">
                  <a:txBody>
                    <a:bodyPr/>
                    <a:lstStyle/>
                    <a:p>
                      <a:pPr algn="ctr" fontAlgn="ctr"/>
                      <a:r>
                        <a:rPr lang="it-IT" sz="1800" u="none" strike="noStrike" dirty="0">
                          <a:effectLst/>
                        </a:rPr>
                        <a:t>Prova di Italiano</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a:effectLst/>
                        </a:rPr>
                        <a:t>Numero studenti livello 1-2</a:t>
                      </a:r>
                      <a:endParaRPr lang="it-IT" sz="1800" b="0" i="0" u="none" strike="noStrike">
                        <a:solidFill>
                          <a:srgbClr val="000000"/>
                        </a:solidFill>
                        <a:effectLst/>
                        <a:latin typeface="Calibri"/>
                      </a:endParaRPr>
                    </a:p>
                  </a:txBody>
                  <a:tcPr marL="8249" marR="8249" marT="8249" marB="0" anchor="ctr"/>
                </a:tc>
                <a:tc>
                  <a:txBody>
                    <a:bodyPr/>
                    <a:lstStyle/>
                    <a:p>
                      <a:pPr algn="ctr" fontAlgn="ctr"/>
                      <a:r>
                        <a:rPr lang="it-IT" sz="1800" u="none" strike="noStrike" dirty="0">
                          <a:effectLst/>
                        </a:rPr>
                        <a:t>27</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dirty="0">
                          <a:effectLst/>
                        </a:rPr>
                        <a:t>7</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dirty="0">
                          <a:effectLst/>
                        </a:rPr>
                        <a:t>9</a:t>
                      </a:r>
                      <a:endParaRPr lang="it-IT" sz="1800" b="0" i="0" u="none" strike="noStrike" dirty="0">
                        <a:solidFill>
                          <a:srgbClr val="000000"/>
                        </a:solidFill>
                        <a:effectLst/>
                        <a:latin typeface="Calibri"/>
                      </a:endParaRPr>
                    </a:p>
                  </a:txBody>
                  <a:tcPr marL="8249" marR="8249" marT="8249" marB="0" anchor="ctr"/>
                </a:tc>
              </a:tr>
              <a:tr h="570454">
                <a:tc vMerge="1">
                  <a:txBody>
                    <a:bodyPr/>
                    <a:lstStyle/>
                    <a:p>
                      <a:endParaRPr lang="it-IT"/>
                    </a:p>
                  </a:txBody>
                  <a:tcPr/>
                </a:tc>
                <a:tc>
                  <a:txBody>
                    <a:bodyPr/>
                    <a:lstStyle/>
                    <a:p>
                      <a:pPr algn="ctr" fontAlgn="ctr"/>
                      <a:r>
                        <a:rPr lang="it-IT" sz="1800" u="none" strike="noStrike">
                          <a:effectLst/>
                        </a:rPr>
                        <a:t>Numero studenti livello 3</a:t>
                      </a:r>
                      <a:endParaRPr lang="it-IT" sz="1800" b="0" i="0" u="none" strike="noStrike">
                        <a:solidFill>
                          <a:srgbClr val="000000"/>
                        </a:solidFill>
                        <a:effectLst/>
                        <a:latin typeface="Calibri"/>
                      </a:endParaRPr>
                    </a:p>
                  </a:txBody>
                  <a:tcPr marL="8249" marR="8249" marT="8249" marB="0" anchor="ctr"/>
                </a:tc>
                <a:tc>
                  <a:txBody>
                    <a:bodyPr/>
                    <a:lstStyle/>
                    <a:p>
                      <a:pPr algn="ctr" fontAlgn="ctr"/>
                      <a:r>
                        <a:rPr lang="it-IT" sz="1800" u="none" strike="noStrike" dirty="0">
                          <a:effectLst/>
                        </a:rPr>
                        <a:t>2</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dirty="0">
                          <a:effectLst/>
                        </a:rPr>
                        <a:t>1</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dirty="0">
                          <a:effectLst/>
                        </a:rPr>
                        <a:t>2</a:t>
                      </a:r>
                      <a:endParaRPr lang="it-IT" sz="1800" b="0" i="0" u="none" strike="noStrike" dirty="0">
                        <a:solidFill>
                          <a:srgbClr val="000000"/>
                        </a:solidFill>
                        <a:effectLst/>
                        <a:latin typeface="Calibri"/>
                      </a:endParaRPr>
                    </a:p>
                  </a:txBody>
                  <a:tcPr marL="8249" marR="8249" marT="8249" marB="0" anchor="ctr"/>
                </a:tc>
              </a:tr>
              <a:tr h="570454">
                <a:tc vMerge="1">
                  <a:txBody>
                    <a:bodyPr/>
                    <a:lstStyle/>
                    <a:p>
                      <a:endParaRPr lang="it-IT"/>
                    </a:p>
                  </a:txBody>
                  <a:tcPr/>
                </a:tc>
                <a:tc>
                  <a:txBody>
                    <a:bodyPr/>
                    <a:lstStyle/>
                    <a:p>
                      <a:pPr algn="ctr" fontAlgn="ctr"/>
                      <a:r>
                        <a:rPr lang="it-IT" sz="1800" u="none" strike="noStrike">
                          <a:effectLst/>
                        </a:rPr>
                        <a:t>Numero studenti livello 4-5</a:t>
                      </a:r>
                      <a:endParaRPr lang="it-IT" sz="1800" b="0" i="0" u="none" strike="noStrike">
                        <a:solidFill>
                          <a:srgbClr val="000000"/>
                        </a:solidFill>
                        <a:effectLst/>
                        <a:latin typeface="Calibri"/>
                      </a:endParaRPr>
                    </a:p>
                  </a:txBody>
                  <a:tcPr marL="8249" marR="8249" marT="8249" marB="0" anchor="ctr"/>
                </a:tc>
                <a:tc>
                  <a:txBody>
                    <a:bodyPr/>
                    <a:lstStyle/>
                    <a:p>
                      <a:pPr algn="ctr" fontAlgn="ctr"/>
                      <a:r>
                        <a:rPr lang="it-IT" sz="1800" u="none" strike="noStrike">
                          <a:effectLst/>
                        </a:rPr>
                        <a:t>3</a:t>
                      </a:r>
                      <a:endParaRPr lang="it-IT" sz="1800" b="0" i="0" u="none" strike="noStrike">
                        <a:solidFill>
                          <a:srgbClr val="000000"/>
                        </a:solidFill>
                        <a:effectLst/>
                        <a:latin typeface="Calibri"/>
                      </a:endParaRPr>
                    </a:p>
                  </a:txBody>
                  <a:tcPr marL="8249" marR="8249" marT="8249" marB="0" anchor="ctr"/>
                </a:tc>
                <a:tc>
                  <a:txBody>
                    <a:bodyPr/>
                    <a:lstStyle/>
                    <a:p>
                      <a:pPr algn="ctr" fontAlgn="ctr"/>
                      <a:r>
                        <a:rPr lang="it-IT" sz="1800" u="none" strike="noStrike">
                          <a:effectLst/>
                        </a:rPr>
                        <a:t>9</a:t>
                      </a:r>
                      <a:endParaRPr lang="it-IT" sz="1800" b="0" i="0" u="none" strike="noStrike">
                        <a:solidFill>
                          <a:srgbClr val="000000"/>
                        </a:solidFill>
                        <a:effectLst/>
                        <a:latin typeface="Calibri"/>
                      </a:endParaRPr>
                    </a:p>
                  </a:txBody>
                  <a:tcPr marL="8249" marR="8249" marT="8249" marB="0" anchor="ctr"/>
                </a:tc>
                <a:tc>
                  <a:txBody>
                    <a:bodyPr/>
                    <a:lstStyle/>
                    <a:p>
                      <a:pPr algn="ctr" fontAlgn="ctr"/>
                      <a:r>
                        <a:rPr lang="it-IT" sz="1800" u="none" strike="noStrike" dirty="0">
                          <a:effectLst/>
                        </a:rPr>
                        <a:t>31</a:t>
                      </a:r>
                      <a:endParaRPr lang="it-IT" sz="1800" b="0" i="0" u="none" strike="noStrike" dirty="0">
                        <a:solidFill>
                          <a:srgbClr val="000000"/>
                        </a:solidFill>
                        <a:effectLst/>
                        <a:latin typeface="Calibri"/>
                      </a:endParaRPr>
                    </a:p>
                  </a:txBody>
                  <a:tcPr marL="8249" marR="8249" marT="8249" marB="0" anchor="ctr"/>
                </a:tc>
              </a:tr>
            </a:tbl>
          </a:graphicData>
        </a:graphic>
      </p:graphicFrame>
      <p:sp>
        <p:nvSpPr>
          <p:cNvPr id="47106" name="Text Box 6"/>
          <p:cNvSpPr txBox="1">
            <a:spLocks noChangeArrowheads="1"/>
          </p:cNvSpPr>
          <p:nvPr/>
        </p:nvSpPr>
        <p:spPr bwMode="auto">
          <a:xfrm>
            <a:off x="4140200" y="1125538"/>
            <a:ext cx="184150" cy="336550"/>
          </a:xfrm>
          <a:prstGeom prst="rect">
            <a:avLst/>
          </a:prstGeom>
          <a:noFill/>
          <a:ln w="9525" algn="ctr">
            <a:noFill/>
            <a:miter lim="800000"/>
            <a:headEnd/>
            <a:tailEnd/>
          </a:ln>
        </p:spPr>
        <p:txBody>
          <a:bodyPr wrap="none">
            <a:spAutoFit/>
          </a:bodyPr>
          <a:lstStyle/>
          <a:p>
            <a:pPr eaLnBrk="0" hangingPunct="0"/>
            <a:endParaRPr lang="en-US" sz="1600"/>
          </a:p>
        </p:txBody>
      </p:sp>
      <p:pic>
        <p:nvPicPr>
          <p:cNvPr id="47107" name="Picture 13"/>
          <p:cNvPicPr>
            <a:picLocks noChangeAspect="1" noChangeArrowheads="1"/>
          </p:cNvPicPr>
          <p:nvPr/>
        </p:nvPicPr>
        <p:blipFill>
          <a:blip r:embed="rId3"/>
          <a:srcRect/>
          <a:stretch>
            <a:fillRect/>
          </a:stretch>
        </p:blipFill>
        <p:spPr bwMode="auto">
          <a:xfrm>
            <a:off x="8201025" y="0"/>
            <a:ext cx="942975" cy="1171575"/>
          </a:xfrm>
          <a:prstGeom prst="rect">
            <a:avLst/>
          </a:prstGeom>
          <a:noFill/>
          <a:ln w="9525">
            <a:noFill/>
            <a:miter lim="800000"/>
            <a:headEnd/>
            <a:tailEnd/>
          </a:ln>
        </p:spPr>
      </p:pic>
      <p:sp>
        <p:nvSpPr>
          <p:cNvPr id="11" name="Rettangolo 10"/>
          <p:cNvSpPr/>
          <p:nvPr/>
        </p:nvSpPr>
        <p:spPr>
          <a:xfrm>
            <a:off x="5446713" y="3273425"/>
            <a:ext cx="1727200" cy="576263"/>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7109" name="CasellaDiTesto 18"/>
          <p:cNvSpPr txBox="1">
            <a:spLocks noChangeArrowheads="1"/>
          </p:cNvSpPr>
          <p:nvPr/>
        </p:nvSpPr>
        <p:spPr bwMode="auto">
          <a:xfrm>
            <a:off x="684213" y="4941888"/>
            <a:ext cx="8135937" cy="1200150"/>
          </a:xfrm>
          <a:prstGeom prst="rect">
            <a:avLst/>
          </a:prstGeom>
          <a:solidFill>
            <a:schemeClr val="accent1"/>
          </a:solidFill>
          <a:ln w="9525">
            <a:noFill/>
            <a:miter lim="800000"/>
            <a:headEnd/>
            <a:tailEnd/>
          </a:ln>
        </p:spPr>
        <p:txBody>
          <a:bodyPr>
            <a:spAutoFit/>
          </a:bodyPr>
          <a:lstStyle/>
          <a:p>
            <a:pPr marL="363538" indent="-276225">
              <a:buFont typeface="Wingdings" pitchFamily="2" charset="2"/>
              <a:buChar char="v"/>
            </a:pPr>
            <a:r>
              <a:rPr lang="it-IT">
                <a:solidFill>
                  <a:schemeClr val="bg1"/>
                </a:solidFill>
              </a:rPr>
              <a:t>Gli studenti della scuola hanno conseguito risultati omogenei  nelle due prove? </a:t>
            </a:r>
          </a:p>
          <a:p>
            <a:pPr marL="363538" indent="-276225">
              <a:buFont typeface="Wingdings" pitchFamily="2" charset="2"/>
              <a:buChar char="v"/>
            </a:pPr>
            <a:endParaRPr lang="it-IT">
              <a:solidFill>
                <a:schemeClr val="bg1"/>
              </a:solidFill>
            </a:endParaRPr>
          </a:p>
          <a:p>
            <a:pPr marL="363538" indent="-276225">
              <a:buFont typeface="Wingdings" pitchFamily="2" charset="2"/>
              <a:buChar char="v"/>
            </a:pPr>
            <a:r>
              <a:rPr lang="it-IT">
                <a:solidFill>
                  <a:schemeClr val="bg1"/>
                </a:solidFill>
              </a:rPr>
              <a:t>Quanti sono gli studenti i cui risultati sono anomali?</a:t>
            </a:r>
          </a:p>
        </p:txBody>
      </p:sp>
      <p:sp>
        <p:nvSpPr>
          <p:cNvPr id="47110" name="CasellaDiTesto 9"/>
          <p:cNvSpPr txBox="1">
            <a:spLocks noChangeArrowheads="1"/>
          </p:cNvSpPr>
          <p:nvPr/>
        </p:nvSpPr>
        <p:spPr bwMode="auto">
          <a:xfrm>
            <a:off x="468313" y="260350"/>
            <a:ext cx="6911975" cy="831850"/>
          </a:xfrm>
          <a:prstGeom prst="rect">
            <a:avLst/>
          </a:prstGeom>
          <a:noFill/>
          <a:ln w="9525">
            <a:noFill/>
            <a:miter lim="800000"/>
            <a:headEnd/>
            <a:tailEnd/>
          </a:ln>
        </p:spPr>
        <p:txBody>
          <a:bodyPr>
            <a:spAutoFit/>
          </a:bodyPr>
          <a:lstStyle/>
          <a:p>
            <a:r>
              <a:rPr lang="it-IT" sz="2400" b="1">
                <a:solidFill>
                  <a:srgbClr val="000099"/>
                </a:solidFill>
              </a:rPr>
              <a:t>Confronto della distribuzione dei livelli di apprendimento nelle due prove</a:t>
            </a:r>
          </a:p>
        </p:txBody>
      </p:sp>
      <p:sp>
        <p:nvSpPr>
          <p:cNvPr id="12" name="Rettangolo 11"/>
          <p:cNvSpPr/>
          <p:nvPr/>
        </p:nvSpPr>
        <p:spPr>
          <a:xfrm>
            <a:off x="7165975" y="3849688"/>
            <a:ext cx="1727200" cy="576262"/>
          </a:xfrm>
          <a:prstGeom prst="rect">
            <a:avLst/>
          </a:prstGeom>
          <a:noFill/>
          <a:ln w="539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chemeClr val="accent6"/>
              </a:solidFill>
            </a:endParaRPr>
          </a:p>
        </p:txBody>
      </p:sp>
      <p:sp>
        <p:nvSpPr>
          <p:cNvPr id="10" name="Rettangolo 9"/>
          <p:cNvSpPr/>
          <p:nvPr/>
        </p:nvSpPr>
        <p:spPr>
          <a:xfrm>
            <a:off x="3743325" y="2708275"/>
            <a:ext cx="1728788" cy="576263"/>
          </a:xfrm>
          <a:prstGeom prst="rect">
            <a:avLst/>
          </a:prstGeom>
          <a:noFill/>
          <a:ln w="539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chemeClr val="accent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Right)">
                                      <p:cBhvr>
                                        <p:cTn id="7" dur="10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trips(downRight)">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trips(downRight)">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512" y="1293816"/>
          <a:ext cx="8689217" cy="3503338"/>
        </p:xfrm>
        <a:graphic>
          <a:graphicData uri="http://schemas.openxmlformats.org/drawingml/2006/table">
            <a:tbl>
              <a:tblPr>
                <a:tableStyleId>{775DCB02-9BB8-47FD-8907-85C794F793BA}</a:tableStyleId>
              </a:tblPr>
              <a:tblGrid>
                <a:gridCol w="1736338"/>
                <a:gridCol w="1738847"/>
                <a:gridCol w="1738847"/>
                <a:gridCol w="1736338"/>
                <a:gridCol w="1738847"/>
              </a:tblGrid>
              <a:tr h="480353">
                <a:tc gridSpan="5">
                  <a:txBody>
                    <a:bodyPr/>
                    <a:lstStyle/>
                    <a:p>
                      <a:pPr algn="ctr" fontAlgn="ctr"/>
                      <a:r>
                        <a:rPr lang="it-IT" sz="1800" u="none" strike="noStrike" dirty="0" smtClean="0">
                          <a:effectLst/>
                        </a:rPr>
                        <a:t>CLASSI QUINTE PRIMARIA (66 alunni)</a:t>
                      </a:r>
                      <a:endParaRPr lang="it-IT" sz="1800" b="1" i="0" u="none" strike="noStrike" dirty="0">
                        <a:solidFill>
                          <a:srgbClr val="000000"/>
                        </a:solidFill>
                        <a:effectLst/>
                        <a:latin typeface="Calibri"/>
                      </a:endParaRPr>
                    </a:p>
                  </a:txBody>
                  <a:tcPr marL="8249" marR="8249" marT="8249" marB="0" anchor="ct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480353">
                <a:tc rowSpan="2" gridSpan="2">
                  <a:txBody>
                    <a:bodyPr/>
                    <a:lstStyle/>
                    <a:p>
                      <a:pPr algn="ctr" fontAlgn="ctr"/>
                      <a:r>
                        <a:rPr lang="it-IT" sz="1800" u="none" strike="noStrike" dirty="0">
                          <a:effectLst/>
                        </a:rPr>
                        <a:t>Istituzione scolastica</a:t>
                      </a:r>
                      <a:endParaRPr lang="it-IT" sz="1800" b="0" i="0" u="none" strike="noStrike" dirty="0">
                        <a:solidFill>
                          <a:srgbClr val="000000"/>
                        </a:solidFill>
                        <a:effectLst/>
                        <a:latin typeface="Calibri"/>
                      </a:endParaRPr>
                    </a:p>
                  </a:txBody>
                  <a:tcPr marL="8249" marR="8249" marT="8249" marB="0" anchor="ctr"/>
                </a:tc>
                <a:tc rowSpan="2" hMerge="1">
                  <a:txBody>
                    <a:bodyPr/>
                    <a:lstStyle/>
                    <a:p>
                      <a:endParaRPr lang="it-IT"/>
                    </a:p>
                  </a:txBody>
                  <a:tcPr/>
                </a:tc>
                <a:tc gridSpan="3">
                  <a:txBody>
                    <a:bodyPr/>
                    <a:lstStyle/>
                    <a:p>
                      <a:pPr algn="ctr" fontAlgn="ctr"/>
                      <a:r>
                        <a:rPr lang="it-IT" sz="1800" u="none" strike="noStrike" dirty="0">
                          <a:effectLst/>
                        </a:rPr>
                        <a:t>Prova di Matematica</a:t>
                      </a:r>
                      <a:endParaRPr lang="it-IT" sz="1800" b="0" i="0" u="none" strike="noStrike" dirty="0">
                        <a:solidFill>
                          <a:srgbClr val="000000"/>
                        </a:solidFill>
                        <a:effectLst/>
                        <a:latin typeface="Calibri"/>
                      </a:endParaRPr>
                    </a:p>
                  </a:txBody>
                  <a:tcPr marL="8249" marR="8249" marT="8249" marB="0" anchor="ctr"/>
                </a:tc>
                <a:tc hMerge="1">
                  <a:txBody>
                    <a:bodyPr/>
                    <a:lstStyle/>
                    <a:p>
                      <a:endParaRPr lang="it-IT"/>
                    </a:p>
                  </a:txBody>
                  <a:tcPr/>
                </a:tc>
                <a:tc hMerge="1">
                  <a:txBody>
                    <a:bodyPr/>
                    <a:lstStyle/>
                    <a:p>
                      <a:endParaRPr lang="it-IT"/>
                    </a:p>
                  </a:txBody>
                  <a:tcPr/>
                </a:tc>
              </a:tr>
              <a:tr h="635658">
                <a:tc gridSpan="2" vMerge="1">
                  <a:txBody>
                    <a:bodyPr/>
                    <a:lstStyle/>
                    <a:p>
                      <a:endParaRPr lang="it-IT"/>
                    </a:p>
                  </a:txBody>
                  <a:tcPr/>
                </a:tc>
                <a:tc hMerge="1" vMerge="1">
                  <a:txBody>
                    <a:bodyPr/>
                    <a:lstStyle/>
                    <a:p>
                      <a:endParaRPr lang="it-IT"/>
                    </a:p>
                  </a:txBody>
                  <a:tcPr/>
                </a:tc>
                <a:tc>
                  <a:txBody>
                    <a:bodyPr/>
                    <a:lstStyle/>
                    <a:p>
                      <a:pPr algn="ctr" fontAlgn="ctr"/>
                      <a:r>
                        <a:rPr lang="it-IT" sz="1800" u="none" strike="noStrike">
                          <a:effectLst/>
                        </a:rPr>
                        <a:t>Numero studenti livello 1-2</a:t>
                      </a:r>
                      <a:endParaRPr lang="it-IT" sz="1800" b="0" i="0" u="none" strike="noStrike">
                        <a:solidFill>
                          <a:srgbClr val="000000"/>
                        </a:solidFill>
                        <a:effectLst/>
                        <a:latin typeface="Calibri"/>
                      </a:endParaRPr>
                    </a:p>
                  </a:txBody>
                  <a:tcPr marL="8249" marR="8249" marT="8249" marB="0" anchor="ctr"/>
                </a:tc>
                <a:tc>
                  <a:txBody>
                    <a:bodyPr/>
                    <a:lstStyle/>
                    <a:p>
                      <a:pPr algn="ctr" fontAlgn="ctr"/>
                      <a:r>
                        <a:rPr lang="it-IT" sz="1800" u="none" strike="noStrike" dirty="0">
                          <a:effectLst/>
                        </a:rPr>
                        <a:t>Numero studenti </a:t>
                      </a:r>
                      <a:endParaRPr lang="it-IT" sz="1800" u="none" strike="noStrike" dirty="0" smtClean="0">
                        <a:effectLst/>
                      </a:endParaRPr>
                    </a:p>
                    <a:p>
                      <a:pPr algn="ctr" fontAlgn="ctr"/>
                      <a:r>
                        <a:rPr lang="it-IT" sz="1800" u="none" strike="noStrike" dirty="0" smtClean="0">
                          <a:effectLst/>
                        </a:rPr>
                        <a:t>livello </a:t>
                      </a:r>
                      <a:r>
                        <a:rPr lang="it-IT" sz="1800" u="none" strike="noStrike" dirty="0">
                          <a:effectLst/>
                        </a:rPr>
                        <a:t>3</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a:effectLst/>
                        </a:rPr>
                        <a:t>Numero studenti livello 4-5</a:t>
                      </a:r>
                      <a:endParaRPr lang="it-IT" sz="1800" b="0" i="0" u="none" strike="noStrike">
                        <a:solidFill>
                          <a:srgbClr val="000000"/>
                        </a:solidFill>
                        <a:effectLst/>
                        <a:latin typeface="Calibri"/>
                      </a:endParaRPr>
                    </a:p>
                  </a:txBody>
                  <a:tcPr marL="8249" marR="8249" marT="8249" marB="0" anchor="ctr"/>
                </a:tc>
              </a:tr>
              <a:tr h="635658">
                <a:tc rowSpan="3">
                  <a:txBody>
                    <a:bodyPr/>
                    <a:lstStyle/>
                    <a:p>
                      <a:pPr algn="ctr" fontAlgn="ctr"/>
                      <a:r>
                        <a:rPr lang="it-IT" sz="1800" u="none" strike="noStrike" dirty="0">
                          <a:effectLst/>
                        </a:rPr>
                        <a:t>Prova di Italiano</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a:effectLst/>
                        </a:rPr>
                        <a:t>Numero studenti livello 1-2</a:t>
                      </a:r>
                      <a:endParaRPr lang="it-IT" sz="1800" b="0" i="0" u="none" strike="noStrike">
                        <a:solidFill>
                          <a:srgbClr val="000000"/>
                        </a:solidFill>
                        <a:effectLst/>
                        <a:latin typeface="Calibri"/>
                      </a:endParaRPr>
                    </a:p>
                  </a:txBody>
                  <a:tcPr marL="8249" marR="8249" marT="8249" marB="0" anchor="ctr"/>
                </a:tc>
                <a:tc>
                  <a:txBody>
                    <a:bodyPr/>
                    <a:lstStyle/>
                    <a:p>
                      <a:pPr algn="ctr" fontAlgn="ctr"/>
                      <a:r>
                        <a:rPr lang="it-IT" sz="1800" u="none" strike="noStrike" dirty="0" smtClean="0">
                          <a:effectLst/>
                        </a:rPr>
                        <a:t>15</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dirty="0" smtClean="0">
                          <a:effectLst/>
                        </a:rPr>
                        <a:t>3</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dirty="0" smtClean="0">
                          <a:effectLst/>
                        </a:rPr>
                        <a:t>5</a:t>
                      </a:r>
                      <a:endParaRPr lang="it-IT" sz="1800" b="0" i="0" u="none" strike="noStrike" dirty="0">
                        <a:solidFill>
                          <a:srgbClr val="000000"/>
                        </a:solidFill>
                        <a:effectLst/>
                        <a:latin typeface="Calibri"/>
                      </a:endParaRPr>
                    </a:p>
                  </a:txBody>
                  <a:tcPr marL="8249" marR="8249" marT="8249" marB="0" anchor="ctr"/>
                </a:tc>
              </a:tr>
              <a:tr h="635658">
                <a:tc vMerge="1">
                  <a:txBody>
                    <a:bodyPr/>
                    <a:lstStyle/>
                    <a:p>
                      <a:endParaRPr lang="it-IT"/>
                    </a:p>
                  </a:txBody>
                  <a:tcPr/>
                </a:tc>
                <a:tc>
                  <a:txBody>
                    <a:bodyPr/>
                    <a:lstStyle/>
                    <a:p>
                      <a:pPr algn="ctr" fontAlgn="ctr"/>
                      <a:r>
                        <a:rPr lang="it-IT" sz="1800" u="none" strike="noStrike">
                          <a:effectLst/>
                        </a:rPr>
                        <a:t>Numero studenti livello 3</a:t>
                      </a:r>
                      <a:endParaRPr lang="it-IT" sz="1800" b="0" i="0" u="none" strike="noStrike">
                        <a:solidFill>
                          <a:srgbClr val="000000"/>
                        </a:solidFill>
                        <a:effectLst/>
                        <a:latin typeface="Calibri"/>
                      </a:endParaRPr>
                    </a:p>
                  </a:txBody>
                  <a:tcPr marL="8249" marR="8249" marT="8249" marB="0" anchor="ctr"/>
                </a:tc>
                <a:tc>
                  <a:txBody>
                    <a:bodyPr/>
                    <a:lstStyle/>
                    <a:p>
                      <a:pPr algn="ctr" fontAlgn="ctr"/>
                      <a:r>
                        <a:rPr lang="it-IT" sz="1800" u="none" strike="noStrike" dirty="0" smtClean="0">
                          <a:effectLst/>
                        </a:rPr>
                        <a:t>1</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dirty="0">
                          <a:effectLst/>
                        </a:rPr>
                        <a:t>1</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dirty="0" smtClean="0">
                          <a:effectLst/>
                        </a:rPr>
                        <a:t>6</a:t>
                      </a:r>
                      <a:endParaRPr lang="it-IT" sz="1800" b="0" i="0" u="none" strike="noStrike" dirty="0">
                        <a:solidFill>
                          <a:srgbClr val="000000"/>
                        </a:solidFill>
                        <a:effectLst/>
                        <a:latin typeface="Calibri"/>
                      </a:endParaRPr>
                    </a:p>
                  </a:txBody>
                  <a:tcPr marL="8249" marR="8249" marT="8249" marB="0" anchor="ctr"/>
                </a:tc>
              </a:tr>
              <a:tr h="635658">
                <a:tc vMerge="1">
                  <a:txBody>
                    <a:bodyPr/>
                    <a:lstStyle/>
                    <a:p>
                      <a:endParaRPr lang="it-IT"/>
                    </a:p>
                  </a:txBody>
                  <a:tcPr/>
                </a:tc>
                <a:tc>
                  <a:txBody>
                    <a:bodyPr/>
                    <a:lstStyle/>
                    <a:p>
                      <a:pPr algn="ctr" fontAlgn="ctr"/>
                      <a:r>
                        <a:rPr lang="it-IT" sz="1800" u="none" strike="noStrike">
                          <a:effectLst/>
                        </a:rPr>
                        <a:t>Numero studenti livello 4-5</a:t>
                      </a:r>
                      <a:endParaRPr lang="it-IT" sz="1800" b="0" i="0" u="none" strike="noStrike">
                        <a:solidFill>
                          <a:srgbClr val="000000"/>
                        </a:solidFill>
                        <a:effectLst/>
                        <a:latin typeface="Calibri"/>
                      </a:endParaRPr>
                    </a:p>
                  </a:txBody>
                  <a:tcPr marL="8249" marR="8249" marT="8249" marB="0" anchor="ctr"/>
                </a:tc>
                <a:tc>
                  <a:txBody>
                    <a:bodyPr/>
                    <a:lstStyle/>
                    <a:p>
                      <a:pPr algn="ctr" fontAlgn="ctr"/>
                      <a:r>
                        <a:rPr lang="it-IT" sz="1800" u="none" strike="noStrike" dirty="0" smtClean="0">
                          <a:effectLst/>
                        </a:rPr>
                        <a:t>2</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dirty="0" smtClean="0">
                          <a:effectLst/>
                        </a:rPr>
                        <a:t>5</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dirty="0" smtClean="0">
                          <a:effectLst/>
                        </a:rPr>
                        <a:t>28</a:t>
                      </a:r>
                      <a:endParaRPr lang="it-IT" sz="1800" b="0" i="0" u="none" strike="noStrike" dirty="0">
                        <a:solidFill>
                          <a:srgbClr val="000000"/>
                        </a:solidFill>
                        <a:effectLst/>
                        <a:latin typeface="Calibri"/>
                      </a:endParaRPr>
                    </a:p>
                  </a:txBody>
                  <a:tcPr marL="8249" marR="8249" marT="8249" marB="0" anchor="ctr"/>
                </a:tc>
              </a:tr>
            </a:tbl>
          </a:graphicData>
        </a:graphic>
      </p:graphicFrame>
      <p:sp>
        <p:nvSpPr>
          <p:cNvPr id="49154" name="Text Box 6"/>
          <p:cNvSpPr txBox="1">
            <a:spLocks noChangeArrowheads="1"/>
          </p:cNvSpPr>
          <p:nvPr/>
        </p:nvSpPr>
        <p:spPr bwMode="auto">
          <a:xfrm>
            <a:off x="4140200" y="1125538"/>
            <a:ext cx="184150" cy="336550"/>
          </a:xfrm>
          <a:prstGeom prst="rect">
            <a:avLst/>
          </a:prstGeom>
          <a:noFill/>
          <a:ln w="9525" algn="ctr">
            <a:noFill/>
            <a:miter lim="800000"/>
            <a:headEnd/>
            <a:tailEnd/>
          </a:ln>
        </p:spPr>
        <p:txBody>
          <a:bodyPr wrap="none">
            <a:spAutoFit/>
          </a:bodyPr>
          <a:lstStyle/>
          <a:p>
            <a:pPr eaLnBrk="0" hangingPunct="0"/>
            <a:endParaRPr lang="en-US" sz="1600"/>
          </a:p>
        </p:txBody>
      </p:sp>
      <p:pic>
        <p:nvPicPr>
          <p:cNvPr id="49155" name="Picture 13"/>
          <p:cNvPicPr>
            <a:picLocks noChangeAspect="1" noChangeArrowheads="1"/>
          </p:cNvPicPr>
          <p:nvPr/>
        </p:nvPicPr>
        <p:blipFill>
          <a:blip r:embed="rId3"/>
          <a:srcRect/>
          <a:stretch>
            <a:fillRect/>
          </a:stretch>
        </p:blipFill>
        <p:spPr bwMode="auto">
          <a:xfrm>
            <a:off x="8201025" y="0"/>
            <a:ext cx="942975" cy="1171575"/>
          </a:xfrm>
          <a:prstGeom prst="rect">
            <a:avLst/>
          </a:prstGeom>
          <a:noFill/>
          <a:ln w="9525">
            <a:noFill/>
            <a:miter lim="800000"/>
            <a:headEnd/>
            <a:tailEnd/>
          </a:ln>
        </p:spPr>
      </p:pic>
      <p:sp>
        <p:nvSpPr>
          <p:cNvPr id="11" name="Rettangolo 10"/>
          <p:cNvSpPr/>
          <p:nvPr/>
        </p:nvSpPr>
        <p:spPr>
          <a:xfrm>
            <a:off x="5422900" y="3560763"/>
            <a:ext cx="1727200" cy="576262"/>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9157" name="CasellaDiTesto 9"/>
          <p:cNvSpPr txBox="1">
            <a:spLocks noChangeArrowheads="1"/>
          </p:cNvSpPr>
          <p:nvPr/>
        </p:nvSpPr>
        <p:spPr bwMode="auto">
          <a:xfrm>
            <a:off x="468313" y="260350"/>
            <a:ext cx="6911975" cy="831850"/>
          </a:xfrm>
          <a:prstGeom prst="rect">
            <a:avLst/>
          </a:prstGeom>
          <a:noFill/>
          <a:ln w="9525">
            <a:noFill/>
            <a:miter lim="800000"/>
            <a:headEnd/>
            <a:tailEnd/>
          </a:ln>
        </p:spPr>
        <p:txBody>
          <a:bodyPr>
            <a:spAutoFit/>
          </a:bodyPr>
          <a:lstStyle/>
          <a:p>
            <a:r>
              <a:rPr lang="it-IT" sz="2400" b="1">
                <a:solidFill>
                  <a:srgbClr val="000099"/>
                </a:solidFill>
              </a:rPr>
              <a:t>Confronto della distribuzione dei livelli di apprendimento nelle due prove</a:t>
            </a:r>
          </a:p>
        </p:txBody>
      </p:sp>
      <p:sp>
        <p:nvSpPr>
          <p:cNvPr id="12" name="Rettangolo 11"/>
          <p:cNvSpPr/>
          <p:nvPr/>
        </p:nvSpPr>
        <p:spPr>
          <a:xfrm>
            <a:off x="7173913" y="4138613"/>
            <a:ext cx="1727200" cy="658812"/>
          </a:xfrm>
          <a:prstGeom prst="rect">
            <a:avLst/>
          </a:prstGeom>
          <a:noFill/>
          <a:ln w="539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chemeClr val="accent6"/>
              </a:solidFill>
            </a:endParaRPr>
          </a:p>
        </p:txBody>
      </p:sp>
      <p:sp>
        <p:nvSpPr>
          <p:cNvPr id="10" name="Rettangolo 9"/>
          <p:cNvSpPr/>
          <p:nvPr/>
        </p:nvSpPr>
        <p:spPr>
          <a:xfrm>
            <a:off x="3717925" y="2924175"/>
            <a:ext cx="1728788" cy="576263"/>
          </a:xfrm>
          <a:prstGeom prst="rect">
            <a:avLst/>
          </a:prstGeom>
          <a:noFill/>
          <a:ln w="539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chemeClr val="accent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Right)">
                                      <p:cBhvr>
                                        <p:cTn id="7" dur="10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trips(downRight)">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trips(downRight)">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88913"/>
            <a:ext cx="8712200" cy="8709025"/>
          </a:xfrm>
          <a:prstGeom prst="rect">
            <a:avLst/>
          </a:prstGeom>
        </p:spPr>
        <p:txBody>
          <a:bodyPr>
            <a:spAutoFit/>
          </a:bodyPr>
          <a:lstStyle/>
          <a:p>
            <a:pPr>
              <a:defRPr/>
            </a:pPr>
            <a:r>
              <a:rPr lang="it-IT" sz="2000" b="1" i="1" dirty="0">
                <a:solidFill>
                  <a:srgbClr val="000099"/>
                </a:solidFill>
                <a:latin typeface="Bookman Old Style" pitchFamily="18" charset="0"/>
                <a:cs typeface="+mn-cs"/>
              </a:rPr>
              <a:t>Le </a:t>
            </a:r>
            <a:r>
              <a:rPr lang="it-IT" sz="2000" b="1" i="1" dirty="0">
                <a:solidFill>
                  <a:srgbClr val="000099"/>
                </a:solidFill>
                <a:latin typeface="Bookman Old Style" pitchFamily="18" charset="0"/>
                <a:cs typeface="+mn-cs"/>
              </a:rPr>
              <a:t>rilevazioni INVALSI 2017 </a:t>
            </a:r>
            <a:endParaRPr lang="it-IT" sz="2000" b="1" i="1" dirty="0">
              <a:solidFill>
                <a:srgbClr val="000099"/>
              </a:solidFill>
              <a:latin typeface="Bookman Old Style" pitchFamily="18" charset="0"/>
              <a:cs typeface="+mn-cs"/>
            </a:endParaRPr>
          </a:p>
          <a:p>
            <a:pPr>
              <a:defRPr/>
            </a:pPr>
            <a:endParaRPr lang="it-IT" sz="2000" b="1" i="1" dirty="0">
              <a:solidFill>
                <a:srgbClr val="000099"/>
              </a:solidFill>
              <a:latin typeface="Bookman Old Style" pitchFamily="18" charset="0"/>
              <a:cs typeface="+mn-cs"/>
            </a:endParaRPr>
          </a:p>
          <a:p>
            <a:pPr>
              <a:defRPr/>
            </a:pPr>
            <a:r>
              <a:rPr lang="it-IT" sz="2000" b="1" dirty="0">
                <a:solidFill>
                  <a:srgbClr val="000099"/>
                </a:solidFill>
                <a:cs typeface="+mn-cs"/>
              </a:rPr>
              <a:t>ASPETTI PIU’ IMPORTANTI CHE EMERGONO DALLE </a:t>
            </a:r>
            <a:r>
              <a:rPr lang="it-IT" sz="2000" b="1" dirty="0">
                <a:solidFill>
                  <a:srgbClr val="000099"/>
                </a:solidFill>
                <a:cs typeface="+mn-cs"/>
              </a:rPr>
              <a:t>RILEVAZIONI</a:t>
            </a:r>
          </a:p>
          <a:p>
            <a:pPr>
              <a:defRPr/>
            </a:pPr>
            <a:endParaRPr lang="it-IT" sz="2000" b="1" dirty="0">
              <a:solidFill>
                <a:srgbClr val="0070C0"/>
              </a:solidFill>
              <a:cs typeface="+mn-cs"/>
            </a:endParaRPr>
          </a:p>
          <a:p>
            <a:pPr marL="342900" indent="-342900">
              <a:buFontTx/>
              <a:buAutoNum type="arabicPeriod"/>
              <a:defRPr/>
            </a:pPr>
            <a:r>
              <a:rPr lang="it-IT" b="1" dirty="0">
                <a:solidFill>
                  <a:srgbClr val="000099"/>
                </a:solidFill>
                <a:cs typeface="+mn-cs"/>
              </a:rPr>
              <a:t>Gli allievi </a:t>
            </a:r>
            <a:r>
              <a:rPr lang="it-IT" b="1" dirty="0">
                <a:solidFill>
                  <a:srgbClr val="000099"/>
                </a:solidFill>
                <a:cs typeface="+mn-cs"/>
              </a:rPr>
              <a:t>delle scuole italiane </a:t>
            </a:r>
            <a:r>
              <a:rPr lang="it-IT" b="1" dirty="0">
                <a:solidFill>
                  <a:srgbClr val="000099"/>
                </a:solidFill>
                <a:cs typeface="+mn-cs"/>
              </a:rPr>
              <a:t>rispondono </a:t>
            </a:r>
            <a:r>
              <a:rPr lang="it-IT" b="1" dirty="0">
                <a:solidFill>
                  <a:srgbClr val="000099"/>
                </a:solidFill>
                <a:cs typeface="+mn-cs"/>
              </a:rPr>
              <a:t>positivamente alle domande che riguardano i principali traguardi di apprendimento definiti dalle indicazioni nazionali e dalle linee guida, </a:t>
            </a:r>
            <a:r>
              <a:rPr lang="it-IT" b="1" dirty="0">
                <a:solidFill>
                  <a:srgbClr val="000099"/>
                </a:solidFill>
                <a:cs typeface="+mn-cs"/>
              </a:rPr>
              <a:t>pur permanendo </a:t>
            </a:r>
            <a:r>
              <a:rPr lang="it-IT" b="1" dirty="0">
                <a:solidFill>
                  <a:srgbClr val="000099"/>
                </a:solidFill>
                <a:cs typeface="+mn-cs"/>
              </a:rPr>
              <a:t>considerevoli differenze all’interno del paese</a:t>
            </a:r>
            <a:r>
              <a:rPr lang="it-IT" dirty="0">
                <a:solidFill>
                  <a:srgbClr val="000099"/>
                </a:solidFill>
                <a:cs typeface="+mn-cs"/>
              </a:rPr>
              <a:t>; </a:t>
            </a:r>
          </a:p>
          <a:p>
            <a:pPr marL="342900" indent="-342900">
              <a:lnSpc>
                <a:spcPts val="1200"/>
              </a:lnSpc>
              <a:buFontTx/>
              <a:buAutoNum type="arabicPeriod"/>
              <a:defRPr/>
            </a:pPr>
            <a:endParaRPr lang="it-IT" dirty="0">
              <a:solidFill>
                <a:srgbClr val="000099"/>
              </a:solidFill>
              <a:cs typeface="+mn-cs"/>
            </a:endParaRPr>
          </a:p>
          <a:p>
            <a:pPr marL="342900" indent="-342900">
              <a:buFontTx/>
              <a:buAutoNum type="arabicPeriod"/>
              <a:defRPr/>
            </a:pPr>
            <a:r>
              <a:rPr lang="it-IT" b="1" dirty="0">
                <a:solidFill>
                  <a:srgbClr val="000099"/>
                </a:solidFill>
                <a:cs typeface="+mn-cs"/>
              </a:rPr>
              <a:t>Per quanto permangano divari territoriali di una certa entità, si conferma una sensibile riduzione dei fenomeni di cheating nella prova nazionale, in particolare in alcune regioni del </a:t>
            </a:r>
            <a:r>
              <a:rPr lang="it-IT" b="1" dirty="0">
                <a:solidFill>
                  <a:srgbClr val="000099"/>
                </a:solidFill>
                <a:cs typeface="+mn-cs"/>
              </a:rPr>
              <a:t>mezzogiorno;</a:t>
            </a:r>
          </a:p>
          <a:p>
            <a:pPr marL="342900" indent="-342900">
              <a:lnSpc>
                <a:spcPts val="1200"/>
              </a:lnSpc>
              <a:buFontTx/>
              <a:buAutoNum type="arabicPeriod"/>
              <a:defRPr/>
            </a:pPr>
            <a:endParaRPr lang="it-IT" dirty="0">
              <a:solidFill>
                <a:srgbClr val="000099"/>
              </a:solidFill>
              <a:cs typeface="+mn-cs"/>
            </a:endParaRPr>
          </a:p>
          <a:p>
            <a:pPr marL="342900" indent="-342900">
              <a:buFontTx/>
              <a:buAutoNum type="arabicPeriod"/>
              <a:defRPr/>
            </a:pPr>
            <a:r>
              <a:rPr lang="it-IT" b="1" dirty="0">
                <a:solidFill>
                  <a:srgbClr val="000099"/>
                </a:solidFill>
                <a:cs typeface="+mn-cs"/>
              </a:rPr>
              <a:t>Anche quest’anno si conferma che gli studenti mostrano più difficoltà ad affrontare testi meno praticati a scuola, come quelli espositivi, argomentativi e discontinui;</a:t>
            </a:r>
            <a:r>
              <a:rPr lang="it-IT" dirty="0">
                <a:solidFill>
                  <a:srgbClr val="000099"/>
                </a:solidFill>
                <a:cs typeface="+mn-cs"/>
              </a:rPr>
              <a:t> </a:t>
            </a:r>
            <a:endParaRPr lang="it-IT" dirty="0">
              <a:solidFill>
                <a:srgbClr val="000099"/>
              </a:solidFill>
              <a:cs typeface="+mn-cs"/>
            </a:endParaRPr>
          </a:p>
          <a:p>
            <a:pPr marL="342900" indent="-342900">
              <a:lnSpc>
                <a:spcPts val="1200"/>
              </a:lnSpc>
              <a:buFontTx/>
              <a:buAutoNum type="arabicPeriod"/>
              <a:defRPr/>
            </a:pPr>
            <a:endParaRPr lang="it-IT" b="1" dirty="0">
              <a:solidFill>
                <a:srgbClr val="000099"/>
              </a:solidFill>
              <a:cs typeface="+mn-cs"/>
            </a:endParaRPr>
          </a:p>
          <a:p>
            <a:pPr marL="342900" indent="-342900">
              <a:buClr>
                <a:srgbClr val="000099"/>
              </a:buClr>
              <a:buFontTx/>
              <a:buAutoNum type="arabicPeriod" startAt="4"/>
              <a:defRPr/>
            </a:pPr>
            <a:r>
              <a:rPr lang="it-IT" b="1" dirty="0">
                <a:solidFill>
                  <a:srgbClr val="000099"/>
                </a:solidFill>
                <a:cs typeface="+mn-cs"/>
              </a:rPr>
              <a:t>Nelle </a:t>
            </a:r>
            <a:r>
              <a:rPr lang="it-IT" b="1" dirty="0">
                <a:solidFill>
                  <a:srgbClr val="000099"/>
                </a:solidFill>
                <a:cs typeface="+mn-cs"/>
              </a:rPr>
              <a:t>prove di </a:t>
            </a:r>
            <a:r>
              <a:rPr lang="it-IT" b="1" dirty="0">
                <a:solidFill>
                  <a:srgbClr val="000099"/>
                </a:solidFill>
                <a:cs typeface="+mn-cs"/>
              </a:rPr>
              <a:t>matematica, pur dando ampio </a:t>
            </a:r>
            <a:r>
              <a:rPr lang="it-IT" b="1" dirty="0">
                <a:solidFill>
                  <a:srgbClr val="000099"/>
                </a:solidFill>
                <a:cs typeface="+mn-cs"/>
              </a:rPr>
              <a:t>spazio ai quesiti di tutte le difficoltà, </a:t>
            </a:r>
            <a:r>
              <a:rPr lang="it-IT" b="1" dirty="0">
                <a:solidFill>
                  <a:srgbClr val="000099"/>
                </a:solidFill>
                <a:cs typeface="+mn-cs"/>
              </a:rPr>
              <a:t>si </a:t>
            </a:r>
            <a:r>
              <a:rPr lang="it-IT" b="1" dirty="0">
                <a:solidFill>
                  <a:srgbClr val="000099"/>
                </a:solidFill>
                <a:cs typeface="+mn-cs"/>
              </a:rPr>
              <a:t>confermano risultati ancora non del tutto soddisfacenti e fortemente differenziati nel paese</a:t>
            </a:r>
            <a:r>
              <a:rPr lang="it-IT" dirty="0">
                <a:solidFill>
                  <a:srgbClr val="000099"/>
                </a:solidFill>
                <a:cs typeface="+mn-cs"/>
              </a:rPr>
              <a:t>; </a:t>
            </a:r>
            <a:endParaRPr lang="it-IT" dirty="0">
              <a:solidFill>
                <a:srgbClr val="000099"/>
              </a:solidFill>
              <a:cs typeface="+mn-cs"/>
            </a:endParaRPr>
          </a:p>
          <a:p>
            <a:pPr marL="342900" indent="-342900">
              <a:lnSpc>
                <a:spcPts val="1200"/>
              </a:lnSpc>
              <a:buClr>
                <a:srgbClr val="000099"/>
              </a:buClr>
              <a:buFontTx/>
              <a:buAutoNum type="arabicPeriod" startAt="4"/>
              <a:defRPr/>
            </a:pPr>
            <a:endParaRPr lang="it-IT" dirty="0">
              <a:solidFill>
                <a:srgbClr val="000099"/>
              </a:solidFill>
              <a:cs typeface="+mn-cs"/>
            </a:endParaRPr>
          </a:p>
          <a:p>
            <a:pPr marL="342900" indent="-342900">
              <a:buClr>
                <a:srgbClr val="000099"/>
              </a:buClr>
              <a:buFontTx/>
              <a:buAutoNum type="arabicPeriod" startAt="4"/>
              <a:defRPr/>
            </a:pPr>
            <a:r>
              <a:rPr lang="it-IT" b="1" dirty="0">
                <a:solidFill>
                  <a:srgbClr val="000099"/>
                </a:solidFill>
                <a:cs typeface="+mn-cs"/>
              </a:rPr>
              <a:t>Negli ultimi anni gli allievi della   scuola  primaria partono da livelli di competenza molto simili in tutte le aree del paese per poi differenziarsi, anche sensibilmente, nei livelli scolastici più </a:t>
            </a:r>
            <a:r>
              <a:rPr lang="it-IT" b="1" dirty="0">
                <a:solidFill>
                  <a:srgbClr val="000099"/>
                </a:solidFill>
                <a:cs typeface="+mn-cs"/>
              </a:rPr>
              <a:t>elevati.</a:t>
            </a:r>
            <a:endParaRPr lang="it-IT" dirty="0">
              <a:solidFill>
                <a:srgbClr val="000099"/>
              </a:solidFill>
              <a:cs typeface="+mn-cs"/>
            </a:endParaRPr>
          </a:p>
          <a:p>
            <a:pPr marL="342900" indent="-342900">
              <a:buClr>
                <a:srgbClr val="000099"/>
              </a:buClr>
              <a:buFontTx/>
              <a:buAutoNum type="arabicPeriod" startAt="4"/>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70C0"/>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12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12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125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125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125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125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125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125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125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512" y="1293816"/>
          <a:ext cx="8689217" cy="3503338"/>
        </p:xfrm>
        <a:graphic>
          <a:graphicData uri="http://schemas.openxmlformats.org/drawingml/2006/table">
            <a:tbl>
              <a:tblPr>
                <a:tableStyleId>{775DCB02-9BB8-47FD-8907-85C794F793BA}</a:tableStyleId>
              </a:tblPr>
              <a:tblGrid>
                <a:gridCol w="1736338"/>
                <a:gridCol w="1738847"/>
                <a:gridCol w="1738847"/>
                <a:gridCol w="1736338"/>
                <a:gridCol w="1738847"/>
              </a:tblGrid>
              <a:tr h="480353">
                <a:tc gridSpan="5">
                  <a:txBody>
                    <a:bodyPr/>
                    <a:lstStyle/>
                    <a:p>
                      <a:pPr algn="ctr" fontAlgn="ctr"/>
                      <a:r>
                        <a:rPr lang="it-IT" sz="1800" u="none" strike="noStrike" dirty="0" smtClean="0">
                          <a:effectLst/>
                        </a:rPr>
                        <a:t>CLASSI TERZE SECONDARIA (72 alunni)</a:t>
                      </a:r>
                      <a:endParaRPr lang="it-IT" sz="1800" b="1" i="0" u="none" strike="noStrike" dirty="0">
                        <a:solidFill>
                          <a:srgbClr val="000000"/>
                        </a:solidFill>
                        <a:effectLst/>
                        <a:latin typeface="Calibri"/>
                      </a:endParaRPr>
                    </a:p>
                  </a:txBody>
                  <a:tcPr marL="8249" marR="8249" marT="8249" marB="0" anchor="ct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480353">
                <a:tc rowSpan="2" gridSpan="2">
                  <a:txBody>
                    <a:bodyPr/>
                    <a:lstStyle/>
                    <a:p>
                      <a:pPr algn="ctr" fontAlgn="ctr"/>
                      <a:r>
                        <a:rPr lang="it-IT" sz="1800" u="none" strike="noStrike" dirty="0">
                          <a:effectLst/>
                        </a:rPr>
                        <a:t>Istituzione scolastica</a:t>
                      </a:r>
                      <a:endParaRPr lang="it-IT" sz="1800" b="0" i="0" u="none" strike="noStrike" dirty="0">
                        <a:solidFill>
                          <a:srgbClr val="000000"/>
                        </a:solidFill>
                        <a:effectLst/>
                        <a:latin typeface="Calibri"/>
                      </a:endParaRPr>
                    </a:p>
                  </a:txBody>
                  <a:tcPr marL="8249" marR="8249" marT="8249" marB="0" anchor="ctr"/>
                </a:tc>
                <a:tc rowSpan="2" hMerge="1">
                  <a:txBody>
                    <a:bodyPr/>
                    <a:lstStyle/>
                    <a:p>
                      <a:endParaRPr lang="it-IT"/>
                    </a:p>
                  </a:txBody>
                  <a:tcPr/>
                </a:tc>
                <a:tc gridSpan="3">
                  <a:txBody>
                    <a:bodyPr/>
                    <a:lstStyle/>
                    <a:p>
                      <a:pPr algn="ctr" fontAlgn="ctr"/>
                      <a:r>
                        <a:rPr lang="it-IT" sz="1800" u="none" strike="noStrike" dirty="0">
                          <a:effectLst/>
                        </a:rPr>
                        <a:t>Prova di Matematica</a:t>
                      </a:r>
                      <a:endParaRPr lang="it-IT" sz="1800" b="0" i="0" u="none" strike="noStrike" dirty="0">
                        <a:solidFill>
                          <a:srgbClr val="000000"/>
                        </a:solidFill>
                        <a:effectLst/>
                        <a:latin typeface="Calibri"/>
                      </a:endParaRPr>
                    </a:p>
                  </a:txBody>
                  <a:tcPr marL="8249" marR="8249" marT="8249" marB="0" anchor="ctr"/>
                </a:tc>
                <a:tc hMerge="1">
                  <a:txBody>
                    <a:bodyPr/>
                    <a:lstStyle/>
                    <a:p>
                      <a:endParaRPr lang="it-IT"/>
                    </a:p>
                  </a:txBody>
                  <a:tcPr/>
                </a:tc>
                <a:tc hMerge="1">
                  <a:txBody>
                    <a:bodyPr/>
                    <a:lstStyle/>
                    <a:p>
                      <a:endParaRPr lang="it-IT"/>
                    </a:p>
                  </a:txBody>
                  <a:tcPr/>
                </a:tc>
              </a:tr>
              <a:tr h="635658">
                <a:tc gridSpan="2" vMerge="1">
                  <a:txBody>
                    <a:bodyPr/>
                    <a:lstStyle/>
                    <a:p>
                      <a:endParaRPr lang="it-IT"/>
                    </a:p>
                  </a:txBody>
                  <a:tcPr/>
                </a:tc>
                <a:tc hMerge="1" vMerge="1">
                  <a:txBody>
                    <a:bodyPr/>
                    <a:lstStyle/>
                    <a:p>
                      <a:endParaRPr lang="it-IT"/>
                    </a:p>
                  </a:txBody>
                  <a:tcPr/>
                </a:tc>
                <a:tc>
                  <a:txBody>
                    <a:bodyPr/>
                    <a:lstStyle/>
                    <a:p>
                      <a:pPr algn="ctr" fontAlgn="ctr"/>
                      <a:r>
                        <a:rPr lang="it-IT" sz="1800" u="none" strike="noStrike">
                          <a:effectLst/>
                        </a:rPr>
                        <a:t>Numero studenti livello 1-2</a:t>
                      </a:r>
                      <a:endParaRPr lang="it-IT" sz="1800" b="0" i="0" u="none" strike="noStrike">
                        <a:solidFill>
                          <a:srgbClr val="000000"/>
                        </a:solidFill>
                        <a:effectLst/>
                        <a:latin typeface="Calibri"/>
                      </a:endParaRPr>
                    </a:p>
                  </a:txBody>
                  <a:tcPr marL="8249" marR="8249" marT="8249" marB="0" anchor="ctr"/>
                </a:tc>
                <a:tc>
                  <a:txBody>
                    <a:bodyPr/>
                    <a:lstStyle/>
                    <a:p>
                      <a:pPr algn="ctr" fontAlgn="ctr"/>
                      <a:r>
                        <a:rPr lang="it-IT" sz="1800" u="none" strike="noStrike" dirty="0">
                          <a:effectLst/>
                        </a:rPr>
                        <a:t>Numero studenti </a:t>
                      </a:r>
                      <a:endParaRPr lang="it-IT" sz="1800" u="none" strike="noStrike" dirty="0" smtClean="0">
                        <a:effectLst/>
                      </a:endParaRPr>
                    </a:p>
                    <a:p>
                      <a:pPr algn="ctr" fontAlgn="ctr"/>
                      <a:r>
                        <a:rPr lang="it-IT" sz="1800" u="none" strike="noStrike" dirty="0" smtClean="0">
                          <a:effectLst/>
                        </a:rPr>
                        <a:t>livello </a:t>
                      </a:r>
                      <a:r>
                        <a:rPr lang="it-IT" sz="1800" u="none" strike="noStrike" dirty="0">
                          <a:effectLst/>
                        </a:rPr>
                        <a:t>3</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a:effectLst/>
                        </a:rPr>
                        <a:t>Numero studenti livello 4-5</a:t>
                      </a:r>
                      <a:endParaRPr lang="it-IT" sz="1800" b="0" i="0" u="none" strike="noStrike">
                        <a:solidFill>
                          <a:srgbClr val="000000"/>
                        </a:solidFill>
                        <a:effectLst/>
                        <a:latin typeface="Calibri"/>
                      </a:endParaRPr>
                    </a:p>
                  </a:txBody>
                  <a:tcPr marL="8249" marR="8249" marT="8249" marB="0" anchor="ctr"/>
                </a:tc>
              </a:tr>
              <a:tr h="635658">
                <a:tc rowSpan="3">
                  <a:txBody>
                    <a:bodyPr/>
                    <a:lstStyle/>
                    <a:p>
                      <a:pPr algn="ctr" fontAlgn="ctr"/>
                      <a:r>
                        <a:rPr lang="it-IT" sz="1800" u="none" strike="noStrike" dirty="0">
                          <a:effectLst/>
                        </a:rPr>
                        <a:t>Prova di Italiano</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a:effectLst/>
                        </a:rPr>
                        <a:t>Numero studenti livello 1-2</a:t>
                      </a:r>
                      <a:endParaRPr lang="it-IT" sz="1800" b="0" i="0" u="none" strike="noStrike">
                        <a:solidFill>
                          <a:srgbClr val="000000"/>
                        </a:solidFill>
                        <a:effectLst/>
                        <a:latin typeface="Calibri"/>
                      </a:endParaRPr>
                    </a:p>
                  </a:txBody>
                  <a:tcPr marL="8249" marR="8249" marT="8249" marB="0" anchor="ctr"/>
                </a:tc>
                <a:tc>
                  <a:txBody>
                    <a:bodyPr/>
                    <a:lstStyle/>
                    <a:p>
                      <a:pPr algn="ctr" fontAlgn="ctr"/>
                      <a:r>
                        <a:rPr lang="it-IT" sz="1800" u="none" strike="noStrike" dirty="0" smtClean="0">
                          <a:effectLst/>
                        </a:rPr>
                        <a:t>17</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dirty="0" smtClean="0">
                          <a:effectLst/>
                        </a:rPr>
                        <a:t>6</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dirty="0" smtClean="0">
                          <a:effectLst/>
                        </a:rPr>
                        <a:t>4</a:t>
                      </a:r>
                      <a:endParaRPr lang="it-IT" sz="1800" b="0" i="0" u="none" strike="noStrike" dirty="0">
                        <a:solidFill>
                          <a:srgbClr val="000000"/>
                        </a:solidFill>
                        <a:effectLst/>
                        <a:latin typeface="Calibri"/>
                      </a:endParaRPr>
                    </a:p>
                  </a:txBody>
                  <a:tcPr marL="8249" marR="8249" marT="8249" marB="0" anchor="ctr"/>
                </a:tc>
              </a:tr>
              <a:tr h="635658">
                <a:tc vMerge="1">
                  <a:txBody>
                    <a:bodyPr/>
                    <a:lstStyle/>
                    <a:p>
                      <a:endParaRPr lang="it-IT"/>
                    </a:p>
                  </a:txBody>
                  <a:tcPr/>
                </a:tc>
                <a:tc>
                  <a:txBody>
                    <a:bodyPr/>
                    <a:lstStyle/>
                    <a:p>
                      <a:pPr algn="ctr" fontAlgn="ctr"/>
                      <a:r>
                        <a:rPr lang="it-IT" sz="1800" u="none" strike="noStrike">
                          <a:effectLst/>
                        </a:rPr>
                        <a:t>Numero studenti livello 3</a:t>
                      </a:r>
                      <a:endParaRPr lang="it-IT" sz="1800" b="0" i="0" u="none" strike="noStrike">
                        <a:solidFill>
                          <a:srgbClr val="000000"/>
                        </a:solidFill>
                        <a:effectLst/>
                        <a:latin typeface="Calibri"/>
                      </a:endParaRPr>
                    </a:p>
                  </a:txBody>
                  <a:tcPr marL="8249" marR="8249" marT="8249" marB="0" anchor="ctr"/>
                </a:tc>
                <a:tc>
                  <a:txBody>
                    <a:bodyPr/>
                    <a:lstStyle/>
                    <a:p>
                      <a:pPr algn="ctr" fontAlgn="ctr"/>
                      <a:r>
                        <a:rPr lang="it-IT" sz="1800" b="0" i="0" u="none" strike="noStrike" dirty="0" smtClean="0">
                          <a:solidFill>
                            <a:srgbClr val="000000"/>
                          </a:solidFill>
                          <a:effectLst/>
                          <a:latin typeface="Calibri"/>
                        </a:rPr>
                        <a:t>7</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b="0" i="0" u="none" strike="noStrike" dirty="0" smtClean="0">
                          <a:solidFill>
                            <a:schemeClr val="dk1"/>
                          </a:solidFill>
                          <a:effectLst/>
                          <a:latin typeface="+mn-lt"/>
                        </a:rPr>
                        <a:t>2</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dirty="0" smtClean="0">
                          <a:effectLst/>
                        </a:rPr>
                        <a:t>5</a:t>
                      </a:r>
                      <a:endParaRPr lang="it-IT" sz="1800" b="0" i="0" u="none" strike="noStrike" dirty="0">
                        <a:solidFill>
                          <a:srgbClr val="000000"/>
                        </a:solidFill>
                        <a:effectLst/>
                        <a:latin typeface="Calibri"/>
                      </a:endParaRPr>
                    </a:p>
                  </a:txBody>
                  <a:tcPr marL="8249" marR="8249" marT="8249" marB="0" anchor="ctr"/>
                </a:tc>
              </a:tr>
              <a:tr h="635658">
                <a:tc vMerge="1">
                  <a:txBody>
                    <a:bodyPr/>
                    <a:lstStyle/>
                    <a:p>
                      <a:endParaRPr lang="it-IT"/>
                    </a:p>
                  </a:txBody>
                  <a:tcPr/>
                </a:tc>
                <a:tc>
                  <a:txBody>
                    <a:bodyPr/>
                    <a:lstStyle/>
                    <a:p>
                      <a:pPr algn="ctr" fontAlgn="ctr"/>
                      <a:r>
                        <a:rPr lang="it-IT" sz="1800" u="none" strike="noStrike">
                          <a:effectLst/>
                        </a:rPr>
                        <a:t>Numero studenti livello 4-5</a:t>
                      </a:r>
                      <a:endParaRPr lang="it-IT" sz="1800" b="0" i="0" u="none" strike="noStrike">
                        <a:solidFill>
                          <a:srgbClr val="000000"/>
                        </a:solidFill>
                        <a:effectLst/>
                        <a:latin typeface="Calibri"/>
                      </a:endParaRPr>
                    </a:p>
                  </a:txBody>
                  <a:tcPr marL="8249" marR="8249" marT="8249" marB="0" anchor="ctr"/>
                </a:tc>
                <a:tc>
                  <a:txBody>
                    <a:bodyPr/>
                    <a:lstStyle/>
                    <a:p>
                      <a:pPr algn="ctr" fontAlgn="ctr"/>
                      <a:r>
                        <a:rPr lang="it-IT" sz="1800" b="0" i="0" u="none" strike="noStrike" dirty="0" smtClean="0">
                          <a:solidFill>
                            <a:srgbClr val="000000"/>
                          </a:solidFill>
                          <a:effectLst/>
                          <a:latin typeface="Calibri"/>
                        </a:rPr>
                        <a:t>4</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dirty="0" smtClean="0">
                          <a:effectLst/>
                        </a:rPr>
                        <a:t>5</a:t>
                      </a:r>
                      <a:endParaRPr lang="it-IT" sz="1800" b="0" i="0" u="none" strike="noStrike" dirty="0">
                        <a:solidFill>
                          <a:srgbClr val="000000"/>
                        </a:solidFill>
                        <a:effectLst/>
                        <a:latin typeface="Calibri"/>
                      </a:endParaRPr>
                    </a:p>
                  </a:txBody>
                  <a:tcPr marL="8249" marR="8249" marT="8249" marB="0" anchor="ctr"/>
                </a:tc>
                <a:tc>
                  <a:txBody>
                    <a:bodyPr/>
                    <a:lstStyle/>
                    <a:p>
                      <a:pPr algn="ctr" fontAlgn="ctr"/>
                      <a:r>
                        <a:rPr lang="it-IT" sz="1800" u="none" strike="noStrike" dirty="0" smtClean="0">
                          <a:effectLst/>
                        </a:rPr>
                        <a:t>22</a:t>
                      </a:r>
                      <a:endParaRPr lang="it-IT" sz="1800" b="0" i="0" u="none" strike="noStrike" dirty="0">
                        <a:solidFill>
                          <a:srgbClr val="000000"/>
                        </a:solidFill>
                        <a:effectLst/>
                        <a:latin typeface="Calibri"/>
                      </a:endParaRPr>
                    </a:p>
                  </a:txBody>
                  <a:tcPr marL="8249" marR="8249" marT="8249" marB="0" anchor="ctr"/>
                </a:tc>
              </a:tr>
            </a:tbl>
          </a:graphicData>
        </a:graphic>
      </p:graphicFrame>
      <p:sp>
        <p:nvSpPr>
          <p:cNvPr id="51202" name="Text Box 6"/>
          <p:cNvSpPr txBox="1">
            <a:spLocks noChangeArrowheads="1"/>
          </p:cNvSpPr>
          <p:nvPr/>
        </p:nvSpPr>
        <p:spPr bwMode="auto">
          <a:xfrm>
            <a:off x="4140200" y="1125538"/>
            <a:ext cx="184150" cy="336550"/>
          </a:xfrm>
          <a:prstGeom prst="rect">
            <a:avLst/>
          </a:prstGeom>
          <a:noFill/>
          <a:ln w="9525" algn="ctr">
            <a:noFill/>
            <a:miter lim="800000"/>
            <a:headEnd/>
            <a:tailEnd/>
          </a:ln>
        </p:spPr>
        <p:txBody>
          <a:bodyPr wrap="none">
            <a:spAutoFit/>
          </a:bodyPr>
          <a:lstStyle/>
          <a:p>
            <a:pPr eaLnBrk="0" hangingPunct="0"/>
            <a:endParaRPr lang="en-US" sz="1600"/>
          </a:p>
        </p:txBody>
      </p:sp>
      <p:pic>
        <p:nvPicPr>
          <p:cNvPr id="51203" name="Picture 13"/>
          <p:cNvPicPr>
            <a:picLocks noChangeAspect="1" noChangeArrowheads="1"/>
          </p:cNvPicPr>
          <p:nvPr/>
        </p:nvPicPr>
        <p:blipFill>
          <a:blip r:embed="rId3"/>
          <a:srcRect/>
          <a:stretch>
            <a:fillRect/>
          </a:stretch>
        </p:blipFill>
        <p:spPr bwMode="auto">
          <a:xfrm>
            <a:off x="8201025" y="0"/>
            <a:ext cx="942975" cy="1171575"/>
          </a:xfrm>
          <a:prstGeom prst="rect">
            <a:avLst/>
          </a:prstGeom>
          <a:noFill/>
          <a:ln w="9525">
            <a:noFill/>
            <a:miter lim="800000"/>
            <a:headEnd/>
            <a:tailEnd/>
          </a:ln>
        </p:spPr>
      </p:pic>
      <p:sp>
        <p:nvSpPr>
          <p:cNvPr id="11" name="Rettangolo 10"/>
          <p:cNvSpPr/>
          <p:nvPr/>
        </p:nvSpPr>
        <p:spPr>
          <a:xfrm>
            <a:off x="5422900" y="3560763"/>
            <a:ext cx="1727200" cy="576262"/>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51205" name="CasellaDiTesto 9"/>
          <p:cNvSpPr txBox="1">
            <a:spLocks noChangeArrowheads="1"/>
          </p:cNvSpPr>
          <p:nvPr/>
        </p:nvSpPr>
        <p:spPr bwMode="auto">
          <a:xfrm>
            <a:off x="468313" y="260350"/>
            <a:ext cx="6911975" cy="831850"/>
          </a:xfrm>
          <a:prstGeom prst="rect">
            <a:avLst/>
          </a:prstGeom>
          <a:noFill/>
          <a:ln w="9525">
            <a:noFill/>
            <a:miter lim="800000"/>
            <a:headEnd/>
            <a:tailEnd/>
          </a:ln>
        </p:spPr>
        <p:txBody>
          <a:bodyPr>
            <a:spAutoFit/>
          </a:bodyPr>
          <a:lstStyle/>
          <a:p>
            <a:r>
              <a:rPr lang="it-IT" sz="2400" b="1">
                <a:solidFill>
                  <a:srgbClr val="000099"/>
                </a:solidFill>
              </a:rPr>
              <a:t>Confronto della distribuzione dei livelli di apprendimento nelle due prove</a:t>
            </a:r>
          </a:p>
        </p:txBody>
      </p:sp>
      <p:sp>
        <p:nvSpPr>
          <p:cNvPr id="12" name="Rettangolo 11"/>
          <p:cNvSpPr/>
          <p:nvPr/>
        </p:nvSpPr>
        <p:spPr>
          <a:xfrm>
            <a:off x="7173913" y="4138613"/>
            <a:ext cx="1727200" cy="658812"/>
          </a:xfrm>
          <a:prstGeom prst="rect">
            <a:avLst/>
          </a:prstGeom>
          <a:noFill/>
          <a:ln w="539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chemeClr val="accent6"/>
              </a:solidFill>
            </a:endParaRPr>
          </a:p>
        </p:txBody>
      </p:sp>
      <p:sp>
        <p:nvSpPr>
          <p:cNvPr id="10" name="Rettangolo 9"/>
          <p:cNvSpPr/>
          <p:nvPr/>
        </p:nvSpPr>
        <p:spPr>
          <a:xfrm>
            <a:off x="3717925" y="2924175"/>
            <a:ext cx="1728788" cy="576263"/>
          </a:xfrm>
          <a:prstGeom prst="rect">
            <a:avLst/>
          </a:prstGeom>
          <a:noFill/>
          <a:ln w="539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chemeClr val="accent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Right)">
                                      <p:cBhvr>
                                        <p:cTn id="7" dur="10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trips(downRight)">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trips(downRight)">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88913"/>
            <a:ext cx="8712200" cy="5324475"/>
          </a:xfrm>
          <a:prstGeom prst="rect">
            <a:avLst/>
          </a:prstGeom>
        </p:spPr>
        <p:txBody>
          <a:bodyPr>
            <a:spAutoFit/>
          </a:bodyPr>
          <a:lstStyle/>
          <a:p>
            <a:pPr>
              <a:defRPr/>
            </a:pPr>
            <a:r>
              <a:rPr lang="it-IT" sz="2400" b="1" i="1" dirty="0">
                <a:solidFill>
                  <a:srgbClr val="000099"/>
                </a:solidFill>
                <a:latin typeface="Bookman Old Style" pitchFamily="18" charset="0"/>
                <a:cs typeface="+mn-cs"/>
              </a:rPr>
              <a:t>Le rilevazioni INVALSI 2017 </a:t>
            </a:r>
          </a:p>
          <a:p>
            <a:pPr>
              <a:defRPr/>
            </a:pPr>
            <a:endParaRPr lang="it-IT" sz="24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r>
              <a:rPr lang="it-IT" sz="3600" b="1" dirty="0">
                <a:solidFill>
                  <a:srgbClr val="FF0000"/>
                </a:solidFill>
                <a:cs typeface="+mn-cs"/>
              </a:rPr>
              <a:t>4-SCARSA CORRISPONDENZA TRA VALUTAZIONI INTERNE E INVALSI</a:t>
            </a:r>
            <a:endParaRPr lang="it-IT" sz="3600" b="1" dirty="0">
              <a:solidFill>
                <a:srgbClr val="FF0000"/>
              </a:solidFill>
              <a:cs typeface="+mn-cs"/>
            </a:endParaRPr>
          </a:p>
          <a:p>
            <a:pPr>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70C0"/>
              </a:solidFill>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2"/>
          <p:cNvPicPr>
            <a:picLocks noChangeAspect="1" noChangeArrowheads="1"/>
          </p:cNvPicPr>
          <p:nvPr/>
        </p:nvPicPr>
        <p:blipFill>
          <a:blip r:embed="rId3"/>
          <a:srcRect/>
          <a:stretch>
            <a:fillRect/>
          </a:stretch>
        </p:blipFill>
        <p:spPr bwMode="auto">
          <a:xfrm>
            <a:off x="0" y="1285875"/>
            <a:ext cx="9144000" cy="4286250"/>
          </a:xfrm>
          <a:prstGeom prst="rect">
            <a:avLst/>
          </a:prstGeom>
          <a:noFill/>
          <a:ln w="9525">
            <a:solidFill>
              <a:schemeClr val="accent1"/>
            </a:solidFill>
            <a:miter lim="800000"/>
            <a:headEnd/>
            <a:tailEnd/>
          </a:ln>
        </p:spPr>
      </p:pic>
      <p:sp>
        <p:nvSpPr>
          <p:cNvPr id="54274" name="Text Box 6"/>
          <p:cNvSpPr txBox="1">
            <a:spLocks noChangeArrowheads="1"/>
          </p:cNvSpPr>
          <p:nvPr/>
        </p:nvSpPr>
        <p:spPr bwMode="auto">
          <a:xfrm>
            <a:off x="4140200" y="1125538"/>
            <a:ext cx="184150" cy="336550"/>
          </a:xfrm>
          <a:prstGeom prst="rect">
            <a:avLst/>
          </a:prstGeom>
          <a:noFill/>
          <a:ln w="9525" algn="ctr">
            <a:noFill/>
            <a:miter lim="800000"/>
            <a:headEnd/>
            <a:tailEnd/>
          </a:ln>
        </p:spPr>
        <p:txBody>
          <a:bodyPr wrap="none">
            <a:spAutoFit/>
          </a:bodyPr>
          <a:lstStyle/>
          <a:p>
            <a:pPr eaLnBrk="0" hangingPunct="0"/>
            <a:endParaRPr lang="en-US" sz="1600"/>
          </a:p>
        </p:txBody>
      </p:sp>
      <p:pic>
        <p:nvPicPr>
          <p:cNvPr id="54275" name="Picture 13"/>
          <p:cNvPicPr>
            <a:picLocks noChangeAspect="1" noChangeArrowheads="1"/>
          </p:cNvPicPr>
          <p:nvPr/>
        </p:nvPicPr>
        <p:blipFill>
          <a:blip r:embed="rId4"/>
          <a:srcRect/>
          <a:stretch>
            <a:fillRect/>
          </a:stretch>
        </p:blipFill>
        <p:spPr bwMode="auto">
          <a:xfrm>
            <a:off x="8201025" y="0"/>
            <a:ext cx="942975" cy="1171575"/>
          </a:xfrm>
          <a:prstGeom prst="rect">
            <a:avLst/>
          </a:prstGeom>
          <a:noFill/>
          <a:ln w="9525">
            <a:noFill/>
            <a:miter lim="800000"/>
            <a:headEnd/>
            <a:tailEnd/>
          </a:ln>
        </p:spPr>
      </p:pic>
      <p:sp>
        <p:nvSpPr>
          <p:cNvPr id="54276" name="CasellaDiTesto 9"/>
          <p:cNvSpPr txBox="1">
            <a:spLocks noChangeArrowheads="1"/>
          </p:cNvSpPr>
          <p:nvPr/>
        </p:nvSpPr>
        <p:spPr bwMode="auto">
          <a:xfrm>
            <a:off x="468313" y="260350"/>
            <a:ext cx="6911975" cy="830263"/>
          </a:xfrm>
          <a:prstGeom prst="rect">
            <a:avLst/>
          </a:prstGeom>
          <a:noFill/>
          <a:ln w="9525">
            <a:noFill/>
            <a:miter lim="800000"/>
            <a:headEnd/>
            <a:tailEnd/>
          </a:ln>
        </p:spPr>
        <p:txBody>
          <a:bodyPr>
            <a:spAutoFit/>
          </a:bodyPr>
          <a:lstStyle/>
          <a:p>
            <a:r>
              <a:rPr lang="it-IT" sz="2400" b="1">
                <a:solidFill>
                  <a:srgbClr val="336699"/>
                </a:solidFill>
              </a:rPr>
              <a:t>Confronto tra voto di classe e voto Invalsi</a:t>
            </a:r>
          </a:p>
          <a:p>
            <a:r>
              <a:rPr lang="it-IT" sz="2400" b="1">
                <a:solidFill>
                  <a:srgbClr val="336699"/>
                </a:solidFill>
              </a:rPr>
              <a:t>CLASSI QUINTE PRIMARIA - ITALIANO</a:t>
            </a:r>
          </a:p>
        </p:txBody>
      </p:sp>
      <p:graphicFrame>
        <p:nvGraphicFramePr>
          <p:cNvPr id="16" name="Table 15"/>
          <p:cNvGraphicFramePr>
            <a:graphicFrameLocks noGrp="1"/>
          </p:cNvGraphicFramePr>
          <p:nvPr/>
        </p:nvGraphicFramePr>
        <p:xfrm>
          <a:off x="5889625" y="3249613"/>
          <a:ext cx="2981325" cy="1387475"/>
        </p:xfrm>
        <a:graphic>
          <a:graphicData uri="http://schemas.openxmlformats.org/drawingml/2006/table">
            <a:tbl>
              <a:tblPr>
                <a:tableStyleId>{5C22544A-7EE6-4342-B048-85BDC9FD1C3A}</a:tableStyleId>
              </a:tblPr>
              <a:tblGrid>
                <a:gridCol w="991240"/>
                <a:gridCol w="1988656"/>
              </a:tblGrid>
              <a:tr h="646787">
                <a:tc>
                  <a:txBody>
                    <a:bodyPr/>
                    <a:lstStyle/>
                    <a:p>
                      <a:pPr algn="ctr" fontAlgn="ctr"/>
                      <a:r>
                        <a:rPr lang="it-IT" sz="1100" u="none" strike="noStrike" dirty="0">
                          <a:effectLst/>
                        </a:rPr>
                        <a:t>Classi</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Correlazione tra</a:t>
                      </a:r>
                      <a:br>
                        <a:rPr lang="it-IT" sz="1100" u="none" strike="noStrike" dirty="0">
                          <a:effectLst/>
                        </a:rPr>
                      </a:br>
                      <a:r>
                        <a:rPr lang="it-IT" sz="1100" u="none" strike="noStrike" dirty="0">
                          <a:effectLst/>
                        </a:rPr>
                        <a:t>voto della classe</a:t>
                      </a:r>
                      <a:br>
                        <a:rPr lang="it-IT" sz="1100" u="none" strike="noStrike" dirty="0">
                          <a:effectLst/>
                        </a:rPr>
                      </a:br>
                      <a:r>
                        <a:rPr lang="it-IT" sz="1100" u="none" strike="noStrike" dirty="0">
                          <a:effectLst/>
                        </a:rPr>
                        <a:t>e punteggio di Italiano</a:t>
                      </a:r>
                      <a:br>
                        <a:rPr lang="it-IT" sz="1100" u="none" strike="noStrike" dirty="0">
                          <a:effectLst/>
                        </a:rPr>
                      </a:br>
                      <a:r>
                        <a:rPr lang="it-IT" sz="1100" u="none" strike="noStrike" dirty="0">
                          <a:effectLst/>
                        </a:rPr>
                        <a:t>alla Prova INVALSI</a:t>
                      </a:r>
                      <a:endParaRPr lang="it-IT" sz="1100" b="0" i="0" u="none" strike="noStrike" dirty="0">
                        <a:solidFill>
                          <a:srgbClr val="000000"/>
                        </a:solidFill>
                        <a:effectLst/>
                        <a:latin typeface="Calibri"/>
                      </a:endParaRPr>
                    </a:p>
                  </a:txBody>
                  <a:tcPr marL="9525" marR="9525" marT="9525" marB="0" anchor="ctr"/>
                </a:tc>
              </a:tr>
              <a:tr h="161697">
                <a:tc>
                  <a:txBody>
                    <a:bodyPr/>
                    <a:lstStyle/>
                    <a:p>
                      <a:pPr algn="ctr" fontAlgn="ctr"/>
                      <a:r>
                        <a:rPr lang="it-IT" sz="1100" u="none" strike="noStrike" dirty="0" smtClean="0">
                          <a:effectLst/>
                        </a:rPr>
                        <a:t>I</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forte</a:t>
                      </a:r>
                      <a:endParaRPr lang="it-IT" sz="1100" b="0" i="0" u="none" strike="noStrike" dirty="0">
                        <a:solidFill>
                          <a:srgbClr val="000000"/>
                        </a:solidFill>
                        <a:effectLst/>
                        <a:latin typeface="Calibri"/>
                      </a:endParaRPr>
                    </a:p>
                  </a:txBody>
                  <a:tcPr marL="9525" marR="9525" marT="9525" marB="0" anchor="ctr"/>
                </a:tc>
              </a:tr>
              <a:tr h="161697">
                <a:tc>
                  <a:txBody>
                    <a:bodyPr/>
                    <a:lstStyle/>
                    <a:p>
                      <a:pPr algn="ctr" fontAlgn="ctr"/>
                      <a:r>
                        <a:rPr lang="it-IT" sz="1100" u="none" strike="noStrike" dirty="0" smtClean="0">
                          <a:effectLst/>
                        </a:rPr>
                        <a:t>II</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scarsamente significativa</a:t>
                      </a:r>
                      <a:endParaRPr lang="it-IT" sz="1100" b="0" i="0" u="none" strike="noStrike" dirty="0">
                        <a:solidFill>
                          <a:srgbClr val="000000"/>
                        </a:solidFill>
                        <a:effectLst/>
                        <a:latin typeface="Calibri"/>
                      </a:endParaRPr>
                    </a:p>
                  </a:txBody>
                  <a:tcPr marL="9525" marR="9525" marT="9525" marB="0" anchor="ctr"/>
                </a:tc>
              </a:tr>
              <a:tr h="161697">
                <a:tc>
                  <a:txBody>
                    <a:bodyPr/>
                    <a:lstStyle/>
                    <a:p>
                      <a:pPr algn="ctr" fontAlgn="ctr"/>
                      <a:r>
                        <a:rPr lang="it-IT" sz="1100" u="none" strike="noStrike" dirty="0" smtClean="0">
                          <a:effectLst/>
                        </a:rPr>
                        <a:t>III</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medio-bassa</a:t>
                      </a:r>
                      <a:endParaRPr lang="it-IT" sz="1100" b="0" i="0" u="none" strike="noStrike" dirty="0">
                        <a:solidFill>
                          <a:srgbClr val="000000"/>
                        </a:solidFill>
                        <a:effectLst/>
                        <a:latin typeface="Calibri"/>
                      </a:endParaRPr>
                    </a:p>
                  </a:txBody>
                  <a:tcPr marL="9525" marR="9525" marT="9525" marB="0" anchor="ctr"/>
                </a:tc>
              </a:tr>
              <a:tr h="161697">
                <a:tc>
                  <a:txBody>
                    <a:bodyPr/>
                    <a:lstStyle/>
                    <a:p>
                      <a:pPr algn="ctr" fontAlgn="ctr"/>
                      <a:r>
                        <a:rPr lang="it-IT" sz="1100" u="none" strike="noStrike" dirty="0" smtClean="0">
                          <a:effectLst/>
                        </a:rPr>
                        <a:t>IV</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medio-bassa</a:t>
                      </a:r>
                      <a:endParaRPr lang="it-IT" sz="1100" b="0" i="0" u="none" strike="noStrike" dirty="0">
                        <a:solidFill>
                          <a:srgbClr val="000000"/>
                        </a:solidFill>
                        <a:effectLst/>
                        <a:latin typeface="Calibri"/>
                      </a:endParaRPr>
                    </a:p>
                  </a:txBody>
                  <a:tcPr marL="9525" marR="9525" marT="9525" marB="0" anchor="ctr"/>
                </a:tc>
              </a:tr>
            </a:tbl>
          </a:graphicData>
        </a:graphic>
      </p:graphicFrame>
      <p:sp>
        <p:nvSpPr>
          <p:cNvPr id="54297" name="CasellaDiTesto 35"/>
          <p:cNvSpPr txBox="1">
            <a:spLocks noChangeArrowheads="1"/>
          </p:cNvSpPr>
          <p:nvPr/>
        </p:nvSpPr>
        <p:spPr bwMode="auto">
          <a:xfrm>
            <a:off x="4198938" y="5918200"/>
            <a:ext cx="4716462" cy="368300"/>
          </a:xfrm>
          <a:prstGeom prst="rect">
            <a:avLst/>
          </a:prstGeom>
          <a:noFill/>
          <a:ln w="9525">
            <a:noFill/>
            <a:miter lim="800000"/>
            <a:headEnd/>
            <a:tailEnd/>
          </a:ln>
        </p:spPr>
        <p:txBody>
          <a:bodyPr>
            <a:spAutoFit/>
          </a:bodyPr>
          <a:lstStyle/>
          <a:p>
            <a:r>
              <a:rPr lang="it-IT" b="1">
                <a:solidFill>
                  <a:srgbClr val="C00000"/>
                </a:solidFill>
              </a:rPr>
              <a:t>N.B.  </a:t>
            </a:r>
            <a:r>
              <a:rPr lang="it-IT" sz="1400" b="1" i="1">
                <a:solidFill>
                  <a:srgbClr val="C00000"/>
                </a:solidFill>
              </a:rPr>
              <a:t>I voti di classe sono riferiti al I Quadrimestre</a:t>
            </a:r>
          </a:p>
        </p:txBody>
      </p:sp>
      <p:sp>
        <p:nvSpPr>
          <p:cNvPr id="15" name="CasellaDiTesto 37"/>
          <p:cNvSpPr txBox="1">
            <a:spLocks noChangeArrowheads="1"/>
          </p:cNvSpPr>
          <p:nvPr/>
        </p:nvSpPr>
        <p:spPr bwMode="auto">
          <a:xfrm>
            <a:off x="3954463" y="2413000"/>
            <a:ext cx="865187" cy="2032000"/>
          </a:xfrm>
          <a:prstGeom prst="rect">
            <a:avLst/>
          </a:prstGeom>
          <a:noFill/>
          <a:ln w="31750" cap="sq">
            <a:solidFill>
              <a:srgbClr val="FF0000"/>
            </a:solidFill>
            <a:miter lim="800000"/>
            <a:headEnd/>
            <a:tailEnd/>
          </a:ln>
        </p:spPr>
        <p:txBody>
          <a:bodyPr>
            <a:spAutoFit/>
          </a:bodyPr>
          <a:lstStyle/>
          <a:p>
            <a:endParaRPr lang="it-IT"/>
          </a:p>
          <a:p>
            <a:endParaRPr lang="it-IT"/>
          </a:p>
          <a:p>
            <a:endParaRPr lang="it-IT"/>
          </a:p>
          <a:p>
            <a:endParaRPr lang="it-IT"/>
          </a:p>
          <a:p>
            <a:endParaRPr lang="it-IT"/>
          </a:p>
          <a:p>
            <a:endParaRPr lang="it-IT"/>
          </a:p>
          <a:p>
            <a:endParaRPr lang="it-IT"/>
          </a:p>
        </p:txBody>
      </p:sp>
      <p:cxnSp>
        <p:nvCxnSpPr>
          <p:cNvPr id="9" name="Straight Arrow Connector 8"/>
          <p:cNvCxnSpPr>
            <a:cxnSpLocks noChangeShapeType="1"/>
          </p:cNvCxnSpPr>
          <p:nvPr/>
        </p:nvCxnSpPr>
        <p:spPr bwMode="auto">
          <a:xfrm flipH="1">
            <a:off x="2663825" y="3284538"/>
            <a:ext cx="1290638" cy="1368425"/>
          </a:xfrm>
          <a:prstGeom prst="straightConnector1">
            <a:avLst/>
          </a:prstGeom>
          <a:noFill/>
          <a:ln w="31750" cap="sq">
            <a:solidFill>
              <a:srgbClr val="FF0000"/>
            </a:solidFill>
            <a:miter lim="800000"/>
            <a:headEnd/>
            <a:tailEnd/>
          </a:ln>
        </p:spPr>
      </p:cxnSp>
      <p:sp>
        <p:nvSpPr>
          <p:cNvPr id="12" name="Rectangle 11"/>
          <p:cNvSpPr>
            <a:spLocks noChangeArrowheads="1"/>
          </p:cNvSpPr>
          <p:nvPr/>
        </p:nvSpPr>
        <p:spPr bwMode="auto">
          <a:xfrm>
            <a:off x="-1588" y="4652963"/>
            <a:ext cx="5126038" cy="523875"/>
          </a:xfrm>
          <a:prstGeom prst="rect">
            <a:avLst/>
          </a:prstGeom>
          <a:noFill/>
          <a:ln w="9525">
            <a:noFill/>
            <a:miter lim="800000"/>
            <a:headEnd/>
            <a:tailEnd/>
          </a:ln>
        </p:spPr>
        <p:txBody>
          <a:bodyPr>
            <a:spAutoFit/>
          </a:bodyPr>
          <a:lstStyle/>
          <a:p>
            <a:pPr algn="ctr"/>
            <a:r>
              <a:rPr lang="it-IT" sz="1400" b="1" i="1">
                <a:solidFill>
                  <a:srgbClr val="C00000"/>
                </a:solidFill>
              </a:rPr>
              <a:t>Stesso voto di classe, </a:t>
            </a:r>
          </a:p>
          <a:p>
            <a:pPr algn="ctr"/>
            <a:r>
              <a:rPr lang="it-IT" sz="1400" b="1" i="1">
                <a:solidFill>
                  <a:srgbClr val="C00000"/>
                </a:solidFill>
              </a:rPr>
              <a:t>              risultati Invalsi diversi</a:t>
            </a:r>
            <a:r>
              <a:rPr lang="it-IT" sz="1400" b="1"/>
              <a:t>strattori</a:t>
            </a:r>
          </a:p>
        </p:txBody>
      </p:sp>
      <p:sp>
        <p:nvSpPr>
          <p:cNvPr id="17" name="Rounded Rectangle 16"/>
          <p:cNvSpPr/>
          <p:nvPr/>
        </p:nvSpPr>
        <p:spPr>
          <a:xfrm>
            <a:off x="1538288" y="4652963"/>
            <a:ext cx="2097087" cy="52387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barn(inVertical)">
                                      <p:cBhvr>
                                        <p:cTn id="15" dur="500"/>
                                        <p:tgtEl>
                                          <p:spTgt spid="17"/>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2" grpId="0"/>
      <p:bldP spid="1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Picture 2"/>
          <p:cNvPicPr>
            <a:picLocks noChangeAspect="1" noChangeArrowheads="1"/>
          </p:cNvPicPr>
          <p:nvPr/>
        </p:nvPicPr>
        <p:blipFill>
          <a:blip r:embed="rId3"/>
          <a:srcRect/>
          <a:stretch>
            <a:fillRect/>
          </a:stretch>
        </p:blipFill>
        <p:spPr bwMode="auto">
          <a:xfrm>
            <a:off x="0" y="1285875"/>
            <a:ext cx="9144000" cy="4286250"/>
          </a:xfrm>
          <a:prstGeom prst="rect">
            <a:avLst/>
          </a:prstGeom>
          <a:noFill/>
          <a:ln w="9525">
            <a:noFill/>
            <a:miter lim="800000"/>
            <a:headEnd/>
            <a:tailEnd/>
          </a:ln>
        </p:spPr>
      </p:pic>
      <p:sp>
        <p:nvSpPr>
          <p:cNvPr id="56322" name="Text Box 6"/>
          <p:cNvSpPr txBox="1">
            <a:spLocks noChangeArrowheads="1"/>
          </p:cNvSpPr>
          <p:nvPr/>
        </p:nvSpPr>
        <p:spPr bwMode="auto">
          <a:xfrm>
            <a:off x="4140200" y="1125538"/>
            <a:ext cx="184150" cy="336550"/>
          </a:xfrm>
          <a:prstGeom prst="rect">
            <a:avLst/>
          </a:prstGeom>
          <a:noFill/>
          <a:ln w="9525" algn="ctr">
            <a:noFill/>
            <a:miter lim="800000"/>
            <a:headEnd/>
            <a:tailEnd/>
          </a:ln>
        </p:spPr>
        <p:txBody>
          <a:bodyPr wrap="none">
            <a:spAutoFit/>
          </a:bodyPr>
          <a:lstStyle/>
          <a:p>
            <a:pPr eaLnBrk="0" hangingPunct="0"/>
            <a:endParaRPr lang="en-US" sz="1600"/>
          </a:p>
        </p:txBody>
      </p:sp>
      <p:pic>
        <p:nvPicPr>
          <p:cNvPr id="56323" name="Picture 13"/>
          <p:cNvPicPr>
            <a:picLocks noChangeAspect="1" noChangeArrowheads="1"/>
          </p:cNvPicPr>
          <p:nvPr/>
        </p:nvPicPr>
        <p:blipFill>
          <a:blip r:embed="rId4"/>
          <a:srcRect/>
          <a:stretch>
            <a:fillRect/>
          </a:stretch>
        </p:blipFill>
        <p:spPr bwMode="auto">
          <a:xfrm>
            <a:off x="8201025" y="0"/>
            <a:ext cx="942975" cy="1171575"/>
          </a:xfrm>
          <a:prstGeom prst="rect">
            <a:avLst/>
          </a:prstGeom>
          <a:noFill/>
          <a:ln w="9525">
            <a:noFill/>
            <a:miter lim="800000"/>
            <a:headEnd/>
            <a:tailEnd/>
          </a:ln>
        </p:spPr>
      </p:pic>
      <p:sp>
        <p:nvSpPr>
          <p:cNvPr id="56324" name="CasellaDiTesto 9"/>
          <p:cNvSpPr txBox="1">
            <a:spLocks noChangeArrowheads="1"/>
          </p:cNvSpPr>
          <p:nvPr/>
        </p:nvSpPr>
        <p:spPr bwMode="auto">
          <a:xfrm>
            <a:off x="468313" y="260350"/>
            <a:ext cx="6911975" cy="830263"/>
          </a:xfrm>
          <a:prstGeom prst="rect">
            <a:avLst/>
          </a:prstGeom>
          <a:noFill/>
          <a:ln w="9525">
            <a:noFill/>
            <a:miter lim="800000"/>
            <a:headEnd/>
            <a:tailEnd/>
          </a:ln>
        </p:spPr>
        <p:txBody>
          <a:bodyPr>
            <a:spAutoFit/>
          </a:bodyPr>
          <a:lstStyle/>
          <a:p>
            <a:r>
              <a:rPr lang="it-IT" sz="2400" b="1">
                <a:solidFill>
                  <a:srgbClr val="336699"/>
                </a:solidFill>
              </a:rPr>
              <a:t>Confronto tra voto di classe e voto Invalsi</a:t>
            </a:r>
          </a:p>
          <a:p>
            <a:r>
              <a:rPr lang="it-IT" sz="2400" b="1">
                <a:solidFill>
                  <a:srgbClr val="336699"/>
                </a:solidFill>
              </a:rPr>
              <a:t>CLASSI QUINTE PRIMARIA - MATEMATICA</a:t>
            </a:r>
          </a:p>
        </p:txBody>
      </p:sp>
      <p:graphicFrame>
        <p:nvGraphicFramePr>
          <p:cNvPr id="10" name="Table 9"/>
          <p:cNvGraphicFramePr>
            <a:graphicFrameLocks noGrp="1"/>
          </p:cNvGraphicFramePr>
          <p:nvPr/>
        </p:nvGraphicFramePr>
        <p:xfrm>
          <a:off x="6011863" y="3213100"/>
          <a:ext cx="2979737" cy="1389063"/>
        </p:xfrm>
        <a:graphic>
          <a:graphicData uri="http://schemas.openxmlformats.org/drawingml/2006/table">
            <a:tbl>
              <a:tblPr>
                <a:tableStyleId>{5C22544A-7EE6-4342-B048-85BDC9FD1C3A}</a:tableStyleId>
              </a:tblPr>
              <a:tblGrid>
                <a:gridCol w="991240"/>
                <a:gridCol w="1988656"/>
              </a:tblGrid>
              <a:tr h="646787">
                <a:tc>
                  <a:txBody>
                    <a:bodyPr/>
                    <a:lstStyle/>
                    <a:p>
                      <a:pPr algn="ctr" fontAlgn="ctr"/>
                      <a:r>
                        <a:rPr lang="it-IT" sz="1100" u="none" strike="noStrike" dirty="0">
                          <a:effectLst/>
                        </a:rPr>
                        <a:t>Classi</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Correlazione tra</a:t>
                      </a:r>
                      <a:br>
                        <a:rPr lang="it-IT" sz="1100" u="none" strike="noStrike" dirty="0">
                          <a:effectLst/>
                        </a:rPr>
                      </a:br>
                      <a:r>
                        <a:rPr lang="it-IT" sz="1100" u="none" strike="noStrike" dirty="0">
                          <a:effectLst/>
                        </a:rPr>
                        <a:t>voto della classe</a:t>
                      </a:r>
                      <a:br>
                        <a:rPr lang="it-IT" sz="1100" u="none" strike="noStrike" dirty="0">
                          <a:effectLst/>
                        </a:rPr>
                      </a:br>
                      <a:r>
                        <a:rPr lang="it-IT" sz="1100" u="none" strike="noStrike" dirty="0">
                          <a:effectLst/>
                        </a:rPr>
                        <a:t>e punteggio di Matematica</a:t>
                      </a:r>
                      <a:br>
                        <a:rPr lang="it-IT" sz="1100" u="none" strike="noStrike" dirty="0">
                          <a:effectLst/>
                        </a:rPr>
                      </a:br>
                      <a:r>
                        <a:rPr lang="it-IT" sz="1100" u="none" strike="noStrike" dirty="0">
                          <a:effectLst/>
                        </a:rPr>
                        <a:t>alla Prova INVALSI</a:t>
                      </a:r>
                      <a:endParaRPr lang="it-IT" sz="1100" b="0" i="0" u="none" strike="noStrike" dirty="0">
                        <a:solidFill>
                          <a:srgbClr val="000000"/>
                        </a:solidFill>
                        <a:effectLst/>
                        <a:latin typeface="Calibri"/>
                      </a:endParaRPr>
                    </a:p>
                  </a:txBody>
                  <a:tcPr marL="9525" marR="9525" marT="9525" marB="0" anchor="ctr"/>
                </a:tc>
              </a:tr>
              <a:tr h="161697">
                <a:tc>
                  <a:txBody>
                    <a:bodyPr/>
                    <a:lstStyle/>
                    <a:p>
                      <a:pPr algn="ctr" fontAlgn="ctr"/>
                      <a:r>
                        <a:rPr lang="it-IT" sz="1100" u="none" strike="noStrike" dirty="0" smtClean="0">
                          <a:effectLst/>
                        </a:rPr>
                        <a:t>I</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media</a:t>
                      </a:r>
                      <a:endParaRPr lang="it-IT" sz="1100" b="0" i="0" u="none" strike="noStrike" dirty="0">
                        <a:solidFill>
                          <a:srgbClr val="000000"/>
                        </a:solidFill>
                        <a:effectLst/>
                        <a:latin typeface="Calibri"/>
                      </a:endParaRPr>
                    </a:p>
                  </a:txBody>
                  <a:tcPr marL="9525" marR="9525" marT="9525" marB="0" anchor="ctr"/>
                </a:tc>
              </a:tr>
              <a:tr h="161697">
                <a:tc>
                  <a:txBody>
                    <a:bodyPr/>
                    <a:lstStyle/>
                    <a:p>
                      <a:pPr algn="ctr" fontAlgn="ctr"/>
                      <a:r>
                        <a:rPr lang="it-IT" sz="1100" u="none" strike="noStrike" dirty="0" smtClean="0">
                          <a:effectLst/>
                        </a:rPr>
                        <a:t>II</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medio-bassa</a:t>
                      </a:r>
                      <a:endParaRPr lang="it-IT" sz="1100" b="0" i="0" u="none" strike="noStrike" dirty="0">
                        <a:solidFill>
                          <a:srgbClr val="000000"/>
                        </a:solidFill>
                        <a:effectLst/>
                        <a:latin typeface="Calibri"/>
                      </a:endParaRPr>
                    </a:p>
                  </a:txBody>
                  <a:tcPr marL="9525" marR="9525" marT="9525" marB="0" anchor="ctr"/>
                </a:tc>
              </a:tr>
              <a:tr h="161697">
                <a:tc>
                  <a:txBody>
                    <a:bodyPr/>
                    <a:lstStyle/>
                    <a:p>
                      <a:pPr algn="ctr" fontAlgn="ctr"/>
                      <a:r>
                        <a:rPr lang="it-IT" sz="1100" u="none" strike="noStrike" dirty="0" smtClean="0">
                          <a:effectLst/>
                        </a:rPr>
                        <a:t>III</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a:effectLst/>
                        </a:rPr>
                        <a:t>medio-bassa</a:t>
                      </a:r>
                      <a:endParaRPr lang="it-IT" sz="1100" b="0" i="0" u="none" strike="noStrike">
                        <a:solidFill>
                          <a:srgbClr val="000000"/>
                        </a:solidFill>
                        <a:effectLst/>
                        <a:latin typeface="Calibri"/>
                      </a:endParaRPr>
                    </a:p>
                  </a:txBody>
                  <a:tcPr marL="9525" marR="9525" marT="9525" marB="0" anchor="ctr"/>
                </a:tc>
              </a:tr>
              <a:tr h="161697">
                <a:tc>
                  <a:txBody>
                    <a:bodyPr/>
                    <a:lstStyle/>
                    <a:p>
                      <a:pPr algn="ctr" fontAlgn="ctr"/>
                      <a:r>
                        <a:rPr lang="it-IT" sz="1100" u="none" strike="noStrike" dirty="0" smtClean="0">
                          <a:effectLst/>
                        </a:rPr>
                        <a:t>IV</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medio-bassa</a:t>
                      </a:r>
                      <a:endParaRPr lang="it-IT" sz="1100" b="0" i="0" u="none" strike="noStrike" dirty="0">
                        <a:solidFill>
                          <a:srgbClr val="000000"/>
                        </a:solidFill>
                        <a:effectLst/>
                        <a:latin typeface="Calibri"/>
                      </a:endParaRPr>
                    </a:p>
                  </a:txBody>
                  <a:tcPr marL="9525" marR="9525" marT="9525" marB="0" anchor="ctr"/>
                </a:tc>
              </a:tr>
            </a:tbl>
          </a:graphicData>
        </a:graphic>
      </p:graphicFrame>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2"/>
          <p:cNvPicPr>
            <a:picLocks noChangeAspect="1" noChangeArrowheads="1"/>
          </p:cNvPicPr>
          <p:nvPr/>
        </p:nvPicPr>
        <p:blipFill>
          <a:blip r:embed="rId3"/>
          <a:srcRect/>
          <a:stretch>
            <a:fillRect/>
          </a:stretch>
        </p:blipFill>
        <p:spPr bwMode="auto">
          <a:xfrm>
            <a:off x="25400" y="1135063"/>
            <a:ext cx="8882063" cy="4164012"/>
          </a:xfrm>
          <a:prstGeom prst="rect">
            <a:avLst/>
          </a:prstGeom>
          <a:noFill/>
          <a:ln w="9525">
            <a:noFill/>
            <a:miter lim="800000"/>
            <a:headEnd/>
            <a:tailEnd/>
          </a:ln>
        </p:spPr>
      </p:pic>
      <p:sp>
        <p:nvSpPr>
          <p:cNvPr id="58370" name="Text Box 6"/>
          <p:cNvSpPr txBox="1">
            <a:spLocks noChangeArrowheads="1"/>
          </p:cNvSpPr>
          <p:nvPr/>
        </p:nvSpPr>
        <p:spPr bwMode="auto">
          <a:xfrm>
            <a:off x="4140200" y="1125538"/>
            <a:ext cx="184150" cy="336550"/>
          </a:xfrm>
          <a:prstGeom prst="rect">
            <a:avLst/>
          </a:prstGeom>
          <a:noFill/>
          <a:ln w="9525" algn="ctr">
            <a:noFill/>
            <a:miter lim="800000"/>
            <a:headEnd/>
            <a:tailEnd/>
          </a:ln>
        </p:spPr>
        <p:txBody>
          <a:bodyPr wrap="none">
            <a:spAutoFit/>
          </a:bodyPr>
          <a:lstStyle/>
          <a:p>
            <a:pPr eaLnBrk="0" hangingPunct="0"/>
            <a:endParaRPr lang="en-US" sz="1600"/>
          </a:p>
        </p:txBody>
      </p:sp>
      <p:pic>
        <p:nvPicPr>
          <p:cNvPr id="58371" name="Picture 13"/>
          <p:cNvPicPr>
            <a:picLocks noChangeAspect="1" noChangeArrowheads="1"/>
          </p:cNvPicPr>
          <p:nvPr/>
        </p:nvPicPr>
        <p:blipFill>
          <a:blip r:embed="rId4"/>
          <a:srcRect/>
          <a:stretch>
            <a:fillRect/>
          </a:stretch>
        </p:blipFill>
        <p:spPr bwMode="auto">
          <a:xfrm>
            <a:off x="8201025" y="0"/>
            <a:ext cx="942975" cy="1171575"/>
          </a:xfrm>
          <a:prstGeom prst="rect">
            <a:avLst/>
          </a:prstGeom>
          <a:noFill/>
          <a:ln w="9525">
            <a:noFill/>
            <a:miter lim="800000"/>
            <a:headEnd/>
            <a:tailEnd/>
          </a:ln>
        </p:spPr>
      </p:pic>
      <p:sp>
        <p:nvSpPr>
          <p:cNvPr id="58372" name="CasellaDiTesto 9"/>
          <p:cNvSpPr txBox="1">
            <a:spLocks noChangeArrowheads="1"/>
          </p:cNvSpPr>
          <p:nvPr/>
        </p:nvSpPr>
        <p:spPr bwMode="auto">
          <a:xfrm>
            <a:off x="468313" y="260350"/>
            <a:ext cx="6911975" cy="830263"/>
          </a:xfrm>
          <a:prstGeom prst="rect">
            <a:avLst/>
          </a:prstGeom>
          <a:noFill/>
          <a:ln w="9525">
            <a:noFill/>
            <a:miter lim="800000"/>
            <a:headEnd/>
            <a:tailEnd/>
          </a:ln>
        </p:spPr>
        <p:txBody>
          <a:bodyPr>
            <a:spAutoFit/>
          </a:bodyPr>
          <a:lstStyle/>
          <a:p>
            <a:r>
              <a:rPr lang="it-IT" sz="2400" b="1">
                <a:solidFill>
                  <a:srgbClr val="336699"/>
                </a:solidFill>
              </a:rPr>
              <a:t>Confronto tra voto di classe e voto Invalsi</a:t>
            </a:r>
          </a:p>
          <a:p>
            <a:r>
              <a:rPr lang="it-IT" sz="2400" b="1">
                <a:solidFill>
                  <a:srgbClr val="336699"/>
                </a:solidFill>
              </a:rPr>
              <a:t>CLASSI TERZE SECONDARIA - ITALIANO</a:t>
            </a:r>
          </a:p>
        </p:txBody>
      </p:sp>
      <p:graphicFrame>
        <p:nvGraphicFramePr>
          <p:cNvPr id="18" name="Table 17"/>
          <p:cNvGraphicFramePr>
            <a:graphicFrameLocks noGrp="1"/>
          </p:cNvGraphicFramePr>
          <p:nvPr/>
        </p:nvGraphicFramePr>
        <p:xfrm>
          <a:off x="5775325" y="3052763"/>
          <a:ext cx="2897188" cy="1524000"/>
        </p:xfrm>
        <a:graphic>
          <a:graphicData uri="http://schemas.openxmlformats.org/drawingml/2006/table">
            <a:tbl>
              <a:tblPr>
                <a:tableStyleId>{5C22544A-7EE6-4342-B048-85BDC9FD1C3A}</a:tableStyleId>
              </a:tblPr>
              <a:tblGrid>
                <a:gridCol w="1018520"/>
                <a:gridCol w="1878393"/>
              </a:tblGrid>
              <a:tr h="762000">
                <a:tc>
                  <a:txBody>
                    <a:bodyPr/>
                    <a:lstStyle/>
                    <a:p>
                      <a:pPr algn="ctr" fontAlgn="ctr"/>
                      <a:r>
                        <a:rPr lang="it-IT" sz="1100" u="none" strike="noStrike" dirty="0">
                          <a:effectLst/>
                        </a:rPr>
                        <a:t>Classi</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Correlazione tra</a:t>
                      </a:r>
                      <a:br>
                        <a:rPr lang="it-IT" sz="1100" u="none" strike="noStrike" dirty="0">
                          <a:effectLst/>
                        </a:rPr>
                      </a:br>
                      <a:r>
                        <a:rPr lang="it-IT" sz="1100" u="none" strike="noStrike" dirty="0">
                          <a:effectLst/>
                        </a:rPr>
                        <a:t>voto della classe</a:t>
                      </a:r>
                      <a:br>
                        <a:rPr lang="it-IT" sz="1100" u="none" strike="noStrike" dirty="0">
                          <a:effectLst/>
                        </a:rPr>
                      </a:br>
                      <a:r>
                        <a:rPr lang="it-IT" sz="1100" u="none" strike="noStrike" dirty="0">
                          <a:effectLst/>
                        </a:rPr>
                        <a:t>e punteggio di Italiano</a:t>
                      </a:r>
                      <a:br>
                        <a:rPr lang="it-IT" sz="1100" u="none" strike="noStrike" dirty="0">
                          <a:effectLst/>
                        </a:rPr>
                      </a:br>
                      <a:r>
                        <a:rPr lang="it-IT" sz="1100" u="none" strike="noStrike" dirty="0">
                          <a:effectLst/>
                        </a:rPr>
                        <a:t>alla Prova INVALSI</a:t>
                      </a:r>
                      <a:endParaRPr lang="it-IT" sz="1100" b="0" i="0" u="none" strike="noStrike" dirty="0">
                        <a:solidFill>
                          <a:srgbClr val="000000"/>
                        </a:solidFill>
                        <a:effectLst/>
                        <a:latin typeface="Calibri"/>
                      </a:endParaRPr>
                    </a:p>
                  </a:txBody>
                  <a:tcPr marL="9525" marR="9525" marT="9525" marB="0" anchor="ctr"/>
                </a:tc>
              </a:tr>
              <a:tr h="190500">
                <a:tc>
                  <a:txBody>
                    <a:bodyPr/>
                    <a:lstStyle/>
                    <a:p>
                      <a:pPr algn="ctr" fontAlgn="ctr"/>
                      <a:r>
                        <a:rPr lang="it-IT" sz="1100" u="none" strike="noStrike" dirty="0" smtClean="0">
                          <a:effectLst/>
                        </a:rPr>
                        <a:t>I</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a:effectLst/>
                        </a:rPr>
                        <a:t>medio-bassa</a:t>
                      </a:r>
                      <a:endParaRPr lang="it-IT" sz="1100" b="0" i="0" u="none" strike="noStrike">
                        <a:solidFill>
                          <a:srgbClr val="000000"/>
                        </a:solidFill>
                        <a:effectLst/>
                        <a:latin typeface="Calibri"/>
                      </a:endParaRPr>
                    </a:p>
                  </a:txBody>
                  <a:tcPr marL="9525" marR="9525" marT="9525" marB="0" anchor="ctr"/>
                </a:tc>
              </a:tr>
              <a:tr h="190500">
                <a:tc>
                  <a:txBody>
                    <a:bodyPr/>
                    <a:lstStyle/>
                    <a:p>
                      <a:pPr algn="ctr" fontAlgn="ctr"/>
                      <a:r>
                        <a:rPr lang="it-IT" sz="1100" u="none" strike="noStrike" dirty="0" smtClean="0">
                          <a:effectLst/>
                        </a:rPr>
                        <a:t>II</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a:effectLst/>
                        </a:rPr>
                        <a:t>medio-bassa</a:t>
                      </a:r>
                      <a:endParaRPr lang="it-IT" sz="1100" b="0" i="0" u="none" strike="noStrike">
                        <a:solidFill>
                          <a:srgbClr val="000000"/>
                        </a:solidFill>
                        <a:effectLst/>
                        <a:latin typeface="Calibri"/>
                      </a:endParaRPr>
                    </a:p>
                  </a:txBody>
                  <a:tcPr marL="9525" marR="9525" marT="9525" marB="0" anchor="ctr"/>
                </a:tc>
              </a:tr>
              <a:tr h="190500">
                <a:tc>
                  <a:txBody>
                    <a:bodyPr/>
                    <a:lstStyle/>
                    <a:p>
                      <a:pPr algn="ctr" fontAlgn="ctr"/>
                      <a:r>
                        <a:rPr lang="it-IT" sz="1100" u="none" strike="noStrike" dirty="0" smtClean="0">
                          <a:effectLst/>
                        </a:rPr>
                        <a:t>III</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a:effectLst/>
                        </a:rPr>
                        <a:t>medio-bassa</a:t>
                      </a:r>
                      <a:endParaRPr lang="it-IT" sz="1100" b="0" i="0" u="none" strike="noStrike">
                        <a:solidFill>
                          <a:srgbClr val="000000"/>
                        </a:solidFill>
                        <a:effectLst/>
                        <a:latin typeface="Calibri"/>
                      </a:endParaRPr>
                    </a:p>
                  </a:txBody>
                  <a:tcPr marL="9525" marR="9525" marT="9525" marB="0" anchor="ctr"/>
                </a:tc>
              </a:tr>
              <a:tr h="190500">
                <a:tc>
                  <a:txBody>
                    <a:bodyPr/>
                    <a:lstStyle/>
                    <a:p>
                      <a:pPr algn="ctr" fontAlgn="ctr"/>
                      <a:r>
                        <a:rPr lang="it-IT" sz="1100" u="none" strike="noStrike" dirty="0" smtClean="0">
                          <a:effectLst/>
                        </a:rPr>
                        <a:t>IV</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medio-bassa</a:t>
                      </a:r>
                      <a:endParaRPr lang="it-IT" sz="1100" b="0" i="0" u="none" strike="noStrike" dirty="0">
                        <a:solidFill>
                          <a:srgbClr val="000000"/>
                        </a:solidFill>
                        <a:effectLst/>
                        <a:latin typeface="Calibri"/>
                      </a:endParaRPr>
                    </a:p>
                  </a:txBody>
                  <a:tcPr marL="9525" marR="9525" marT="9525" marB="0" anchor="ctr"/>
                </a:tc>
              </a:tr>
            </a:tbl>
          </a:graphicData>
        </a:graphic>
      </p:graphicFrame>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7" name="Picture 2"/>
          <p:cNvPicPr>
            <a:picLocks noChangeAspect="1" noChangeArrowheads="1"/>
          </p:cNvPicPr>
          <p:nvPr/>
        </p:nvPicPr>
        <p:blipFill>
          <a:blip r:embed="rId3"/>
          <a:srcRect/>
          <a:stretch>
            <a:fillRect/>
          </a:stretch>
        </p:blipFill>
        <p:spPr bwMode="auto">
          <a:xfrm>
            <a:off x="0" y="1285875"/>
            <a:ext cx="9144000" cy="4286250"/>
          </a:xfrm>
          <a:prstGeom prst="rect">
            <a:avLst/>
          </a:prstGeom>
          <a:noFill/>
          <a:ln w="9525">
            <a:noFill/>
            <a:miter lim="800000"/>
            <a:headEnd/>
            <a:tailEnd/>
          </a:ln>
        </p:spPr>
      </p:pic>
      <p:sp>
        <p:nvSpPr>
          <p:cNvPr id="60418" name="Text Box 6"/>
          <p:cNvSpPr txBox="1">
            <a:spLocks noChangeArrowheads="1"/>
          </p:cNvSpPr>
          <p:nvPr/>
        </p:nvSpPr>
        <p:spPr bwMode="auto">
          <a:xfrm>
            <a:off x="4140200" y="1125538"/>
            <a:ext cx="184150" cy="336550"/>
          </a:xfrm>
          <a:prstGeom prst="rect">
            <a:avLst/>
          </a:prstGeom>
          <a:noFill/>
          <a:ln w="9525" algn="ctr">
            <a:noFill/>
            <a:miter lim="800000"/>
            <a:headEnd/>
            <a:tailEnd/>
          </a:ln>
        </p:spPr>
        <p:txBody>
          <a:bodyPr wrap="none">
            <a:spAutoFit/>
          </a:bodyPr>
          <a:lstStyle/>
          <a:p>
            <a:pPr eaLnBrk="0" hangingPunct="0"/>
            <a:endParaRPr lang="en-US" sz="1600"/>
          </a:p>
        </p:txBody>
      </p:sp>
      <p:pic>
        <p:nvPicPr>
          <p:cNvPr id="60419" name="Picture 13"/>
          <p:cNvPicPr>
            <a:picLocks noChangeAspect="1" noChangeArrowheads="1"/>
          </p:cNvPicPr>
          <p:nvPr/>
        </p:nvPicPr>
        <p:blipFill>
          <a:blip r:embed="rId4"/>
          <a:srcRect/>
          <a:stretch>
            <a:fillRect/>
          </a:stretch>
        </p:blipFill>
        <p:spPr bwMode="auto">
          <a:xfrm>
            <a:off x="8201025" y="0"/>
            <a:ext cx="942975" cy="1171575"/>
          </a:xfrm>
          <a:prstGeom prst="rect">
            <a:avLst/>
          </a:prstGeom>
          <a:noFill/>
          <a:ln w="9525">
            <a:noFill/>
            <a:miter lim="800000"/>
            <a:headEnd/>
            <a:tailEnd/>
          </a:ln>
        </p:spPr>
      </p:pic>
      <p:sp>
        <p:nvSpPr>
          <p:cNvPr id="60420" name="CasellaDiTesto 9"/>
          <p:cNvSpPr txBox="1">
            <a:spLocks noChangeArrowheads="1"/>
          </p:cNvSpPr>
          <p:nvPr/>
        </p:nvSpPr>
        <p:spPr bwMode="auto">
          <a:xfrm>
            <a:off x="468313" y="260350"/>
            <a:ext cx="6911975" cy="830263"/>
          </a:xfrm>
          <a:prstGeom prst="rect">
            <a:avLst/>
          </a:prstGeom>
          <a:noFill/>
          <a:ln w="9525">
            <a:noFill/>
            <a:miter lim="800000"/>
            <a:headEnd/>
            <a:tailEnd/>
          </a:ln>
        </p:spPr>
        <p:txBody>
          <a:bodyPr>
            <a:spAutoFit/>
          </a:bodyPr>
          <a:lstStyle/>
          <a:p>
            <a:r>
              <a:rPr lang="it-IT" sz="2400" b="1">
                <a:solidFill>
                  <a:srgbClr val="336699"/>
                </a:solidFill>
              </a:rPr>
              <a:t>Confronto tra voto di classe e voto Invalsi</a:t>
            </a:r>
          </a:p>
          <a:p>
            <a:r>
              <a:rPr lang="it-IT" sz="2400" b="1">
                <a:solidFill>
                  <a:srgbClr val="336699"/>
                </a:solidFill>
              </a:rPr>
              <a:t>CLASSI TERZE SECONDARIA - MATEMATICA</a:t>
            </a:r>
          </a:p>
        </p:txBody>
      </p:sp>
      <p:graphicFrame>
        <p:nvGraphicFramePr>
          <p:cNvPr id="7" name="Table 6"/>
          <p:cNvGraphicFramePr>
            <a:graphicFrameLocks noGrp="1"/>
          </p:cNvGraphicFramePr>
          <p:nvPr/>
        </p:nvGraphicFramePr>
        <p:xfrm>
          <a:off x="5610225" y="3249613"/>
          <a:ext cx="3062288" cy="1524000"/>
        </p:xfrm>
        <a:graphic>
          <a:graphicData uri="http://schemas.openxmlformats.org/drawingml/2006/table">
            <a:tbl>
              <a:tblPr>
                <a:tableStyleId>{5C22544A-7EE6-4342-B048-85BDC9FD1C3A}</a:tableStyleId>
              </a:tblPr>
              <a:tblGrid>
                <a:gridCol w="1018520"/>
                <a:gridCol w="2043387"/>
              </a:tblGrid>
              <a:tr h="762000">
                <a:tc>
                  <a:txBody>
                    <a:bodyPr/>
                    <a:lstStyle/>
                    <a:p>
                      <a:pPr algn="ctr" fontAlgn="ctr"/>
                      <a:r>
                        <a:rPr lang="it-IT" sz="1100" u="none" strike="noStrike" dirty="0">
                          <a:effectLst/>
                        </a:rPr>
                        <a:t>Classi</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Correlazione tra</a:t>
                      </a:r>
                      <a:br>
                        <a:rPr lang="it-IT" sz="1100" u="none" strike="noStrike" dirty="0">
                          <a:effectLst/>
                        </a:rPr>
                      </a:br>
                      <a:r>
                        <a:rPr lang="it-IT" sz="1100" u="none" strike="noStrike" dirty="0">
                          <a:effectLst/>
                        </a:rPr>
                        <a:t>voto della classe</a:t>
                      </a:r>
                      <a:br>
                        <a:rPr lang="it-IT" sz="1100" u="none" strike="noStrike" dirty="0">
                          <a:effectLst/>
                        </a:rPr>
                      </a:br>
                      <a:r>
                        <a:rPr lang="it-IT" sz="1100" u="none" strike="noStrike" dirty="0">
                          <a:effectLst/>
                        </a:rPr>
                        <a:t>e punteggio di Matematica</a:t>
                      </a:r>
                      <a:br>
                        <a:rPr lang="it-IT" sz="1100" u="none" strike="noStrike" dirty="0">
                          <a:effectLst/>
                        </a:rPr>
                      </a:br>
                      <a:r>
                        <a:rPr lang="it-IT" sz="1100" u="none" strike="noStrike" dirty="0">
                          <a:effectLst/>
                        </a:rPr>
                        <a:t>alla Prova INVALSI</a:t>
                      </a:r>
                      <a:endParaRPr lang="it-IT" sz="1100" b="0" i="0" u="none" strike="noStrike" dirty="0">
                        <a:solidFill>
                          <a:srgbClr val="000000"/>
                        </a:solidFill>
                        <a:effectLst/>
                        <a:latin typeface="Calibri"/>
                      </a:endParaRPr>
                    </a:p>
                  </a:txBody>
                  <a:tcPr marL="9525" marR="9525" marT="9525" marB="0" anchor="ctr"/>
                </a:tc>
              </a:tr>
              <a:tr h="190500">
                <a:tc>
                  <a:txBody>
                    <a:bodyPr/>
                    <a:lstStyle/>
                    <a:p>
                      <a:pPr algn="ctr" fontAlgn="ctr"/>
                      <a:r>
                        <a:rPr lang="it-IT" sz="1100" u="none" strike="noStrike" dirty="0" smtClean="0">
                          <a:effectLst/>
                        </a:rPr>
                        <a:t>I</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a:effectLst/>
                        </a:rPr>
                        <a:t>medio-bassa</a:t>
                      </a:r>
                      <a:endParaRPr lang="it-IT" sz="1100" b="0" i="0" u="none" strike="noStrike">
                        <a:solidFill>
                          <a:srgbClr val="000000"/>
                        </a:solidFill>
                        <a:effectLst/>
                        <a:latin typeface="Calibri"/>
                      </a:endParaRPr>
                    </a:p>
                  </a:txBody>
                  <a:tcPr marL="9525" marR="9525" marT="9525" marB="0" anchor="ctr"/>
                </a:tc>
              </a:tr>
              <a:tr h="190500">
                <a:tc>
                  <a:txBody>
                    <a:bodyPr/>
                    <a:lstStyle/>
                    <a:p>
                      <a:pPr algn="ctr" fontAlgn="ctr"/>
                      <a:r>
                        <a:rPr lang="it-IT" sz="1100" u="none" strike="noStrike" dirty="0" smtClean="0">
                          <a:effectLst/>
                        </a:rPr>
                        <a:t>II</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a:effectLst/>
                        </a:rPr>
                        <a:t>medio-bassa</a:t>
                      </a:r>
                      <a:endParaRPr lang="it-IT" sz="1100" b="0" i="0" u="none" strike="noStrike">
                        <a:solidFill>
                          <a:srgbClr val="000000"/>
                        </a:solidFill>
                        <a:effectLst/>
                        <a:latin typeface="Calibri"/>
                      </a:endParaRPr>
                    </a:p>
                  </a:txBody>
                  <a:tcPr marL="9525" marR="9525" marT="9525" marB="0" anchor="ctr"/>
                </a:tc>
              </a:tr>
              <a:tr h="190500">
                <a:tc>
                  <a:txBody>
                    <a:bodyPr/>
                    <a:lstStyle/>
                    <a:p>
                      <a:pPr algn="ctr" fontAlgn="ctr"/>
                      <a:r>
                        <a:rPr lang="it-IT" sz="1100" u="none" strike="noStrike" dirty="0" smtClean="0">
                          <a:effectLst/>
                        </a:rPr>
                        <a:t>III</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a:effectLst/>
                        </a:rPr>
                        <a:t>medio-alta</a:t>
                      </a:r>
                      <a:endParaRPr lang="it-IT" sz="1100" b="0" i="0" u="none" strike="noStrike">
                        <a:solidFill>
                          <a:srgbClr val="000000"/>
                        </a:solidFill>
                        <a:effectLst/>
                        <a:latin typeface="Calibri"/>
                      </a:endParaRPr>
                    </a:p>
                  </a:txBody>
                  <a:tcPr marL="9525" marR="9525" marT="9525" marB="0" anchor="ctr"/>
                </a:tc>
              </a:tr>
              <a:tr h="190500">
                <a:tc>
                  <a:txBody>
                    <a:bodyPr/>
                    <a:lstStyle/>
                    <a:p>
                      <a:pPr algn="ctr" fontAlgn="ctr"/>
                      <a:r>
                        <a:rPr lang="it-IT" sz="1100" u="none" strike="noStrike" dirty="0" smtClean="0">
                          <a:effectLst/>
                        </a:rPr>
                        <a:t>IV</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medio-bassa</a:t>
                      </a:r>
                      <a:endParaRPr lang="it-IT" sz="1100" b="0" i="0" u="none" strike="noStrike" dirty="0">
                        <a:solidFill>
                          <a:srgbClr val="000000"/>
                        </a:solidFill>
                        <a:effectLst/>
                        <a:latin typeface="Calibri"/>
                      </a:endParaRPr>
                    </a:p>
                  </a:txBody>
                  <a:tcPr marL="9525" marR="9525" marT="9525" marB="0" anchor="ctr"/>
                </a:tc>
              </a:tr>
            </a:tbl>
          </a:graphicData>
        </a:graphic>
      </p:graphicFrame>
      <p:sp>
        <p:nvSpPr>
          <p:cNvPr id="11" name="CasellaDiTesto 37"/>
          <p:cNvSpPr txBox="1">
            <a:spLocks noChangeArrowheads="1"/>
          </p:cNvSpPr>
          <p:nvPr/>
        </p:nvSpPr>
        <p:spPr bwMode="auto">
          <a:xfrm>
            <a:off x="4252913" y="2413000"/>
            <a:ext cx="863600" cy="2032000"/>
          </a:xfrm>
          <a:prstGeom prst="rect">
            <a:avLst/>
          </a:prstGeom>
          <a:noFill/>
          <a:ln w="31750" cap="sq">
            <a:solidFill>
              <a:srgbClr val="FF0000"/>
            </a:solidFill>
            <a:miter lim="800000"/>
            <a:headEnd/>
            <a:tailEnd/>
          </a:ln>
        </p:spPr>
        <p:txBody>
          <a:bodyPr>
            <a:spAutoFit/>
          </a:bodyPr>
          <a:lstStyle/>
          <a:p>
            <a:endParaRPr lang="it-IT"/>
          </a:p>
          <a:p>
            <a:endParaRPr lang="it-IT"/>
          </a:p>
          <a:p>
            <a:endParaRPr lang="it-IT"/>
          </a:p>
          <a:p>
            <a:endParaRPr lang="it-IT"/>
          </a:p>
          <a:p>
            <a:endParaRPr lang="it-IT"/>
          </a:p>
          <a:p>
            <a:endParaRPr lang="it-IT"/>
          </a:p>
          <a:p>
            <a:endParaRPr lang="it-IT"/>
          </a:p>
        </p:txBody>
      </p:sp>
      <p:cxnSp>
        <p:nvCxnSpPr>
          <p:cNvPr id="12" name="Straight Arrow Connector 11"/>
          <p:cNvCxnSpPr>
            <a:cxnSpLocks noChangeShapeType="1"/>
          </p:cNvCxnSpPr>
          <p:nvPr/>
        </p:nvCxnSpPr>
        <p:spPr bwMode="auto">
          <a:xfrm flipH="1">
            <a:off x="2941638" y="3284538"/>
            <a:ext cx="1290637" cy="1368425"/>
          </a:xfrm>
          <a:prstGeom prst="straightConnector1">
            <a:avLst/>
          </a:prstGeom>
          <a:noFill/>
          <a:ln w="31750" cap="sq">
            <a:solidFill>
              <a:srgbClr val="FF0000"/>
            </a:solidFill>
            <a:miter lim="800000"/>
            <a:headEnd/>
            <a:tailEnd/>
          </a:ln>
        </p:spPr>
      </p:cxnSp>
      <p:sp>
        <p:nvSpPr>
          <p:cNvPr id="13" name="Rectangle 12"/>
          <p:cNvSpPr>
            <a:spLocks noChangeArrowheads="1"/>
          </p:cNvSpPr>
          <p:nvPr/>
        </p:nvSpPr>
        <p:spPr bwMode="auto">
          <a:xfrm>
            <a:off x="276225" y="4652963"/>
            <a:ext cx="5124450" cy="523875"/>
          </a:xfrm>
          <a:prstGeom prst="rect">
            <a:avLst/>
          </a:prstGeom>
          <a:noFill/>
          <a:ln w="9525">
            <a:noFill/>
            <a:miter lim="800000"/>
            <a:headEnd/>
            <a:tailEnd/>
          </a:ln>
        </p:spPr>
        <p:txBody>
          <a:bodyPr>
            <a:spAutoFit/>
          </a:bodyPr>
          <a:lstStyle/>
          <a:p>
            <a:pPr algn="ctr"/>
            <a:r>
              <a:rPr lang="it-IT" sz="1400" b="1" i="1">
                <a:solidFill>
                  <a:srgbClr val="C00000"/>
                </a:solidFill>
              </a:rPr>
              <a:t>Stesso voto di classe, </a:t>
            </a:r>
          </a:p>
          <a:p>
            <a:pPr algn="ctr"/>
            <a:r>
              <a:rPr lang="it-IT" sz="1400" b="1" i="1">
                <a:solidFill>
                  <a:srgbClr val="C00000"/>
                </a:solidFill>
              </a:rPr>
              <a:t>              risultati Invalsi diversi</a:t>
            </a:r>
            <a:r>
              <a:rPr lang="it-IT" sz="1400" b="1"/>
              <a:t>strattori</a:t>
            </a:r>
          </a:p>
        </p:txBody>
      </p:sp>
      <p:sp>
        <p:nvSpPr>
          <p:cNvPr id="14" name="Rounded Rectangle 13"/>
          <p:cNvSpPr/>
          <p:nvPr/>
        </p:nvSpPr>
        <p:spPr>
          <a:xfrm>
            <a:off x="1816100" y="4652963"/>
            <a:ext cx="2097088" cy="52387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arn(inVertical)">
                                      <p:cBhvr>
                                        <p:cTn id="15" dur="500"/>
                                        <p:tgtEl>
                                          <p:spTgt spid="14"/>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arn(inVertical)">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p:bldP spid="1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88913"/>
            <a:ext cx="8712200" cy="7202487"/>
          </a:xfrm>
          <a:prstGeom prst="rect">
            <a:avLst/>
          </a:prstGeom>
        </p:spPr>
        <p:txBody>
          <a:bodyPr>
            <a:spAutoFit/>
          </a:bodyPr>
          <a:lstStyle/>
          <a:p>
            <a:pPr>
              <a:defRPr/>
            </a:pPr>
            <a:r>
              <a:rPr lang="it-IT" sz="2400" b="1" i="1" dirty="0">
                <a:solidFill>
                  <a:srgbClr val="000099"/>
                </a:solidFill>
                <a:latin typeface="Bookman Old Style" pitchFamily="18" charset="0"/>
                <a:cs typeface="+mn-cs"/>
              </a:rPr>
              <a:t>Le </a:t>
            </a:r>
            <a:r>
              <a:rPr lang="it-IT" sz="2400" b="1" i="1" dirty="0">
                <a:solidFill>
                  <a:srgbClr val="000099"/>
                </a:solidFill>
                <a:latin typeface="Bookman Old Style" pitchFamily="18" charset="0"/>
                <a:cs typeface="+mn-cs"/>
              </a:rPr>
              <a:t>rilevazioni INVALSI 2017 </a:t>
            </a:r>
            <a:endParaRPr lang="it-IT" sz="2400" b="1" i="1" dirty="0">
              <a:solidFill>
                <a:srgbClr val="000099"/>
              </a:solidFill>
              <a:latin typeface="Bookman Old Style" pitchFamily="18" charset="0"/>
              <a:cs typeface="+mn-cs"/>
            </a:endParaRPr>
          </a:p>
          <a:p>
            <a:pPr>
              <a:defRPr/>
            </a:pPr>
            <a:endParaRPr lang="it-IT" sz="24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r>
              <a:rPr lang="it-IT" sz="3600" b="1" dirty="0">
                <a:solidFill>
                  <a:srgbClr val="FF0000"/>
                </a:solidFill>
                <a:cs typeface="+mn-cs"/>
              </a:rPr>
              <a:t>5-PEGGIORAMENTO DEGLI ESITI DEGLI STESSI STUDENTI </a:t>
            </a:r>
          </a:p>
          <a:p>
            <a:pPr algn="ctr">
              <a:defRPr/>
            </a:pPr>
            <a:r>
              <a:rPr lang="it-IT" sz="3600" b="1" dirty="0">
                <a:solidFill>
                  <a:srgbClr val="FF0000"/>
                </a:solidFill>
                <a:cs typeface="+mn-cs"/>
              </a:rPr>
              <a:t>NEL PASSAGGIO</a:t>
            </a:r>
          </a:p>
          <a:p>
            <a:pPr algn="ctr">
              <a:defRPr/>
            </a:pPr>
            <a:r>
              <a:rPr lang="it-IT" sz="3600" b="1" dirty="0">
                <a:solidFill>
                  <a:srgbClr val="FF0000"/>
                </a:solidFill>
                <a:cs typeface="+mn-cs"/>
              </a:rPr>
              <a:t>DA UN ORDINE AD UN ALTRO</a:t>
            </a:r>
          </a:p>
          <a:p>
            <a:pPr algn="ctr">
              <a:defRPr/>
            </a:pPr>
            <a:r>
              <a:rPr lang="it-IT" sz="1400" dirty="0">
                <a:solidFill>
                  <a:srgbClr val="000099"/>
                </a:solidFill>
                <a:cs typeface="+mn-cs"/>
              </a:rPr>
              <a:t> </a:t>
            </a:r>
            <a:endParaRPr lang="it-IT" sz="1400" dirty="0">
              <a:solidFill>
                <a:srgbClr val="000099"/>
              </a:solidFill>
              <a:cs typeface="+mn-cs"/>
            </a:endParaRPr>
          </a:p>
          <a:p>
            <a:pPr algn="ctr">
              <a:defRPr/>
            </a:pPr>
            <a:endParaRPr lang="it-IT" sz="3600" b="1" dirty="0">
              <a:solidFill>
                <a:srgbClr val="FF0000"/>
              </a:solidFill>
              <a:cs typeface="+mn-cs"/>
            </a:endParaRPr>
          </a:p>
          <a:p>
            <a:pPr>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70C0"/>
              </a:solidFill>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79388" y="2349500"/>
          <a:ext cx="8713787" cy="3959225"/>
        </p:xfrm>
        <a:graphic>
          <a:graphicData uri="http://schemas.openxmlformats.org/drawingml/2006/table">
            <a:tbl>
              <a:tblPr>
                <a:tableStyleId>{5C22544A-7EE6-4342-B048-85BDC9FD1C3A}</a:tableStyleId>
              </a:tblPr>
              <a:tblGrid>
                <a:gridCol w="2146812"/>
                <a:gridCol w="2029654"/>
                <a:gridCol w="1422655"/>
                <a:gridCol w="3113849"/>
              </a:tblGrid>
              <a:tr h="1728401">
                <a:tc gridSpan="2">
                  <a:txBody>
                    <a:bodyPr/>
                    <a:lstStyle/>
                    <a:p>
                      <a:pPr algn="ctr" fontAlgn="ctr"/>
                      <a:r>
                        <a:rPr lang="it-IT" sz="1400" u="none" strike="noStrike" dirty="0" smtClean="0">
                          <a:effectLst/>
                        </a:rPr>
                        <a:t>CLASSI II</a:t>
                      </a:r>
                    </a:p>
                    <a:p>
                      <a:pPr algn="ctr" fontAlgn="ctr"/>
                      <a:r>
                        <a:rPr lang="it-IT" sz="1400" u="none" strike="noStrike" dirty="0" smtClean="0">
                          <a:effectLst/>
                        </a:rPr>
                        <a:t>PRIMARIA</a:t>
                      </a:r>
                    </a:p>
                    <a:p>
                      <a:pPr algn="ctr" fontAlgn="ctr"/>
                      <a:endParaRPr lang="it-IT" sz="1400" b="0" i="0" u="none" strike="noStrike" dirty="0">
                        <a:solidFill>
                          <a:srgbClr val="000000"/>
                        </a:solidFill>
                        <a:effectLst/>
                        <a:latin typeface="Calibri"/>
                      </a:endParaRP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dirty="0" smtClean="0">
                          <a:effectLst/>
                        </a:rPr>
                        <a:t>ITALIANO</a:t>
                      </a:r>
                      <a:br>
                        <a:rPr lang="it-IT" sz="1400" u="none" strike="noStrike" dirty="0" smtClean="0">
                          <a:effectLst/>
                        </a:rPr>
                      </a:br>
                      <a:r>
                        <a:rPr lang="it-IT" sz="1400" u="none" strike="noStrike" kern="1200" dirty="0" smtClean="0">
                          <a:solidFill>
                            <a:schemeClr val="dk1"/>
                          </a:solidFill>
                          <a:effectLst/>
                          <a:latin typeface="+mn-lt"/>
                          <a:ea typeface="+mn-ea"/>
                          <a:cs typeface="+mn-cs"/>
                        </a:rPr>
                        <a:t>RILEVAZIONI 2014</a:t>
                      </a: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kern="1200" dirty="0" smtClean="0">
                          <a:solidFill>
                            <a:schemeClr val="dk1"/>
                          </a:solidFill>
                          <a:effectLst/>
                          <a:latin typeface="+mn-lt"/>
                          <a:ea typeface="+mn-ea"/>
                          <a:cs typeface="+mn-cs"/>
                        </a:rPr>
                        <a:t>PUNTEGGIO AL NETTO DEL CHEATING</a:t>
                      </a:r>
                    </a:p>
                  </a:txBody>
                  <a:tcPr marL="9525" marR="9525" marT="9525" marB="0" anchor="ct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it-IT" sz="1400" u="none" strike="noStrike" kern="1200" dirty="0" smtClean="0">
                        <a:solidFill>
                          <a:schemeClr val="dk1"/>
                        </a:solidFill>
                        <a:effectLst/>
                        <a:latin typeface="+mn-lt"/>
                        <a:ea typeface="+mn-ea"/>
                        <a:cs typeface="+mn-cs"/>
                      </a:endParaRPr>
                    </a:p>
                  </a:txBody>
                  <a:tcPr marL="9525" marR="9525" marT="9525" marB="0" anchor="ctr"/>
                </a:tc>
                <a:tc gridSpan="2">
                  <a:txBody>
                    <a:bodyPr/>
                    <a:lstStyle/>
                    <a:p>
                      <a:pPr algn="ctr" fontAlgn="ctr"/>
                      <a:endParaRPr lang="it-IT" sz="1400" u="none" strike="noStrike" dirty="0" smtClean="0">
                        <a:effectLst/>
                      </a:endParaRPr>
                    </a:p>
                    <a:p>
                      <a:pPr algn="ctr" fontAlgn="ctr"/>
                      <a:r>
                        <a:rPr lang="it-IT" sz="1400" u="none" strike="noStrike" dirty="0" smtClean="0">
                          <a:effectLst/>
                        </a:rPr>
                        <a:t>CLASSI V SECONDARIA</a:t>
                      </a:r>
                    </a:p>
                    <a:p>
                      <a:pPr algn="ctr" fontAlgn="ctr"/>
                      <a:r>
                        <a:rPr lang="it-IT" sz="1400" u="none" strike="noStrike" kern="1200" dirty="0" smtClean="0">
                          <a:solidFill>
                            <a:schemeClr val="dk1"/>
                          </a:solidFill>
                          <a:effectLst/>
                          <a:latin typeface="+mn-lt"/>
                          <a:ea typeface="+mn-ea"/>
                          <a:cs typeface="+mn-cs"/>
                        </a:rPr>
                        <a:t>COME ERANO FORMATE</a:t>
                      </a:r>
                      <a:r>
                        <a:rPr lang="it-IT" sz="1400" u="none" strike="noStrike" kern="1200" baseline="0" dirty="0" smtClean="0">
                          <a:solidFill>
                            <a:schemeClr val="dk1"/>
                          </a:solidFill>
                          <a:effectLst/>
                          <a:latin typeface="+mn-lt"/>
                          <a:ea typeface="+mn-ea"/>
                          <a:cs typeface="+mn-cs"/>
                        </a:rPr>
                        <a:t> </a:t>
                      </a:r>
                      <a:r>
                        <a:rPr lang="it-IT" sz="1400" u="none" strike="noStrike" kern="1200" dirty="0" smtClean="0">
                          <a:solidFill>
                            <a:schemeClr val="dk1"/>
                          </a:solidFill>
                          <a:effectLst/>
                          <a:latin typeface="+mn-lt"/>
                          <a:ea typeface="+mn-ea"/>
                          <a:cs typeface="+mn-cs"/>
                        </a:rPr>
                        <a:t>NEL 2014</a:t>
                      </a:r>
                    </a:p>
                    <a:p>
                      <a:pPr algn="ctr" fontAlgn="ctr"/>
                      <a:endParaRPr lang="it-IT" sz="1400" u="none" strike="noStrike" kern="1200" dirty="0" smtClean="0">
                        <a:solidFill>
                          <a:schemeClr val="dk1"/>
                        </a:solidFill>
                        <a:effectLst/>
                        <a:latin typeface="+mn-lt"/>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dirty="0" smtClean="0">
                          <a:effectLst/>
                        </a:rPr>
                        <a:t>ITALIANO</a:t>
                      </a:r>
                      <a:r>
                        <a:rPr lang="it-IT" sz="1400" u="none" strike="noStrike" dirty="0">
                          <a:effectLst/>
                        </a:rPr>
                        <a:t/>
                      </a:r>
                      <a:br>
                        <a:rPr lang="it-IT" sz="1400" u="none" strike="noStrike" dirty="0">
                          <a:effectLst/>
                        </a:rPr>
                      </a:br>
                      <a:r>
                        <a:rPr lang="it-IT" sz="1400" u="none" strike="noStrike" kern="1200" dirty="0" smtClean="0">
                          <a:solidFill>
                            <a:schemeClr val="dk1"/>
                          </a:solidFill>
                          <a:effectLst/>
                          <a:latin typeface="+mn-lt"/>
                          <a:ea typeface="+mn-ea"/>
                          <a:cs typeface="+mn-cs"/>
                        </a:rPr>
                        <a:t>RILEVAZIONI 2017</a:t>
                      </a: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kern="1200" dirty="0" smtClean="0">
                          <a:solidFill>
                            <a:schemeClr val="dk1"/>
                          </a:solidFill>
                          <a:effectLst/>
                          <a:latin typeface="+mn-lt"/>
                          <a:ea typeface="+mn-ea"/>
                          <a:cs typeface="+mn-cs"/>
                        </a:rPr>
                        <a:t>PUNTEGGIO AL NETTO DEL CHEATING</a:t>
                      </a:r>
                    </a:p>
                    <a:p>
                      <a:pPr algn="ctr" fontAlgn="ctr"/>
                      <a:endParaRPr lang="it-IT" sz="1400" b="0" i="0" u="none" strike="noStrike" dirty="0">
                        <a:solidFill>
                          <a:srgbClr val="000000"/>
                        </a:solidFill>
                        <a:effectLst/>
                        <a:latin typeface="Calibri"/>
                      </a:endParaRPr>
                    </a:p>
                  </a:txBody>
                  <a:tcPr marL="9525" marR="9525" marT="9525" marB="0" anchor="ctr"/>
                </a:tc>
                <a:tc hMerge="1">
                  <a:txBody>
                    <a:bodyPr/>
                    <a:lstStyle/>
                    <a:p>
                      <a:pPr algn="ctr" fontAlgn="ct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u="none" strike="noStrike" kern="1200" dirty="0" smtClean="0">
                          <a:solidFill>
                            <a:schemeClr val="dk1"/>
                          </a:solidFill>
                          <a:effectLst/>
                          <a:latin typeface="+mn-lt"/>
                          <a:ea typeface="+mn-ea"/>
                          <a:cs typeface="+mn-cs"/>
                        </a:rPr>
                        <a:t>I</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kern="1200" dirty="0" smtClean="0">
                          <a:solidFill>
                            <a:schemeClr val="dk1"/>
                          </a:solidFill>
                          <a:effectLst/>
                          <a:latin typeface="+mn-lt"/>
                          <a:ea typeface="+mn-ea"/>
                          <a:cs typeface="+mn-cs"/>
                        </a:rPr>
                        <a:t>61,5</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64,9</a:t>
                      </a: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u="none" strike="noStrike" kern="1200" dirty="0" smtClean="0">
                          <a:solidFill>
                            <a:schemeClr val="dk1"/>
                          </a:solidFill>
                          <a:effectLst/>
                          <a:latin typeface="+mn-lt"/>
                          <a:ea typeface="+mn-ea"/>
                          <a:cs typeface="+mn-cs"/>
                        </a:rPr>
                        <a:t>II</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kern="1200" dirty="0" smtClean="0">
                          <a:solidFill>
                            <a:schemeClr val="dk1"/>
                          </a:solidFill>
                          <a:effectLst/>
                          <a:latin typeface="+mn-lt"/>
                          <a:ea typeface="+mn-ea"/>
                          <a:cs typeface="+mn-cs"/>
                        </a:rPr>
                        <a:t>65,7</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64,0</a:t>
                      </a: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u="none" strike="noStrike" kern="1200" dirty="0" smtClean="0">
                          <a:solidFill>
                            <a:schemeClr val="dk1"/>
                          </a:solidFill>
                          <a:effectLst/>
                          <a:latin typeface="+mn-lt"/>
                          <a:ea typeface="+mn-ea"/>
                          <a:cs typeface="+mn-cs"/>
                        </a:rPr>
                        <a:t>III</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kern="1200" dirty="0" smtClean="0">
                          <a:solidFill>
                            <a:schemeClr val="dk1"/>
                          </a:solidFill>
                          <a:effectLst/>
                          <a:latin typeface="+mn-lt"/>
                          <a:ea typeface="+mn-ea"/>
                          <a:cs typeface="+mn-cs"/>
                        </a:rPr>
                        <a:t>61,7</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III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64,5</a:t>
                      </a: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u="none" strike="noStrike" kern="1200" dirty="0" smtClean="0">
                          <a:solidFill>
                            <a:schemeClr val="dk1"/>
                          </a:solidFill>
                          <a:effectLst/>
                          <a:latin typeface="+mn-lt"/>
                          <a:ea typeface="+mn-ea"/>
                          <a:cs typeface="+mn-cs"/>
                        </a:rPr>
                        <a:t>IV</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kern="1200" dirty="0" smtClean="0">
                          <a:solidFill>
                            <a:schemeClr val="dk1"/>
                          </a:solidFill>
                          <a:effectLst/>
                          <a:latin typeface="+mn-lt"/>
                          <a:ea typeface="+mn-ea"/>
                          <a:cs typeface="+mn-cs"/>
                        </a:rPr>
                        <a:t>68,1</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IV</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56,4</a:t>
                      </a: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u="none" strike="noStrike" kern="1200" dirty="0" smtClean="0">
                          <a:solidFill>
                            <a:schemeClr val="dk1"/>
                          </a:solidFill>
                          <a:effectLst/>
                          <a:latin typeface="+mn-lt"/>
                          <a:ea typeface="+mn-ea"/>
                          <a:cs typeface="+mn-cs"/>
                        </a:rPr>
                        <a:t>PRIMARIA</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kern="1200" dirty="0" smtClean="0">
                          <a:solidFill>
                            <a:schemeClr val="dk1"/>
                          </a:solidFill>
                          <a:effectLst/>
                          <a:latin typeface="+mn-lt"/>
                          <a:ea typeface="+mn-ea"/>
                          <a:cs typeface="+mn-cs"/>
                        </a:rPr>
                        <a:t>64,4</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dirty="0" smtClean="0">
                          <a:effectLst/>
                        </a:rPr>
                        <a:t>PRIMARIA</a:t>
                      </a:r>
                      <a:r>
                        <a:rPr lang="it-IT" sz="1400" u="none" strike="noStrike" dirty="0">
                          <a:effectLst/>
                        </a:rPr>
                        <a:t> </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62,4</a:t>
                      </a:r>
                      <a:endParaRPr lang="it-IT" sz="1400" b="0" i="0" u="none" strike="noStrike" dirty="0">
                        <a:solidFill>
                          <a:srgbClr val="000000"/>
                        </a:solidFill>
                        <a:effectLst/>
                        <a:latin typeface="Calibri"/>
                      </a:endParaRPr>
                    </a:p>
                  </a:txBody>
                  <a:tcPr marL="9525" marR="9525" marT="9525" marB="0" anchor="ctr"/>
                </a:tc>
              </a:tr>
            </a:tbl>
          </a:graphicData>
        </a:graphic>
      </p:graphicFrame>
      <p:sp>
        <p:nvSpPr>
          <p:cNvPr id="4" name="Titolo 1"/>
          <p:cNvSpPr txBox="1">
            <a:spLocks/>
          </p:cNvSpPr>
          <p:nvPr/>
        </p:nvSpPr>
        <p:spPr>
          <a:xfrm>
            <a:off x="0" y="142875"/>
            <a:ext cx="9144000" cy="1414463"/>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r>
              <a:rPr lang="it-IT" sz="3200" dirty="0" smtClean="0">
                <a:solidFill>
                  <a:srgbClr val="000099"/>
                </a:solidFill>
                <a:latin typeface="Calibri"/>
              </a:rPr>
              <a:t>RISULTATI A DISTANZA - ITALIANO</a:t>
            </a:r>
          </a:p>
          <a:p>
            <a:pPr algn="ctr" fontAlgn="auto">
              <a:spcBef>
                <a:spcPts val="0"/>
              </a:spcBef>
              <a:spcAft>
                <a:spcPts val="0"/>
              </a:spcAft>
              <a:defRPr/>
            </a:pPr>
            <a:r>
              <a:rPr lang="it-IT" sz="3200" dirty="0" smtClean="0">
                <a:solidFill>
                  <a:srgbClr val="000099"/>
                </a:solidFill>
                <a:latin typeface="Calibri"/>
              </a:rPr>
              <a:t>CONFRONTO PUNTEGGIO CONSEGUITO IN CLASSE V PRIMARIA NEL 2017 CON PUNTEGGIO CONSEGUITO IN II PRIMARIA NEL 2014</a:t>
            </a:r>
          </a:p>
          <a:p>
            <a:pPr algn="ctr" fontAlgn="auto">
              <a:spcBef>
                <a:spcPts val="0"/>
              </a:spcBef>
              <a:spcAft>
                <a:spcPts val="0"/>
              </a:spcAft>
              <a:defRPr/>
            </a:pPr>
            <a:endParaRPr lang="it-IT" sz="3200" dirty="0">
              <a:solidFill>
                <a:srgbClr val="000099"/>
              </a:solidFill>
              <a:latin typeface="Calibri"/>
            </a:endParaRPr>
          </a:p>
        </p:txBody>
      </p:sp>
      <p:sp>
        <p:nvSpPr>
          <p:cNvPr id="5" name="Oval 4"/>
          <p:cNvSpPr/>
          <p:nvPr/>
        </p:nvSpPr>
        <p:spPr>
          <a:xfrm>
            <a:off x="2771775" y="5792788"/>
            <a:ext cx="1079500" cy="647700"/>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6" name="Oval 5"/>
          <p:cNvSpPr/>
          <p:nvPr/>
        </p:nvSpPr>
        <p:spPr>
          <a:xfrm>
            <a:off x="6804025" y="5792788"/>
            <a:ext cx="1081088" cy="70643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79388" y="2349500"/>
          <a:ext cx="8713787" cy="3959225"/>
        </p:xfrm>
        <a:graphic>
          <a:graphicData uri="http://schemas.openxmlformats.org/drawingml/2006/table">
            <a:tbl>
              <a:tblPr>
                <a:tableStyleId>{5C22544A-7EE6-4342-B048-85BDC9FD1C3A}</a:tableStyleId>
              </a:tblPr>
              <a:tblGrid>
                <a:gridCol w="2146812"/>
                <a:gridCol w="2029654"/>
                <a:gridCol w="1422655"/>
                <a:gridCol w="3113849"/>
              </a:tblGrid>
              <a:tr h="1728401">
                <a:tc gridSpan="2">
                  <a:txBody>
                    <a:bodyPr/>
                    <a:lstStyle/>
                    <a:p>
                      <a:pPr algn="ctr" fontAlgn="ctr"/>
                      <a:r>
                        <a:rPr lang="it-IT" sz="1400" u="none" strike="noStrike" dirty="0" smtClean="0">
                          <a:effectLst/>
                        </a:rPr>
                        <a:t>CLASSI II</a:t>
                      </a:r>
                    </a:p>
                    <a:p>
                      <a:pPr algn="ctr" fontAlgn="ctr"/>
                      <a:r>
                        <a:rPr lang="it-IT" sz="1400" u="none" strike="noStrike" dirty="0" smtClean="0">
                          <a:effectLst/>
                        </a:rPr>
                        <a:t>PRIMARIA</a:t>
                      </a:r>
                    </a:p>
                    <a:p>
                      <a:pPr algn="ctr" fontAlgn="ctr"/>
                      <a:endParaRPr lang="it-IT" sz="1400" b="0" i="0" u="none" strike="noStrike" dirty="0">
                        <a:solidFill>
                          <a:srgbClr val="000000"/>
                        </a:solidFill>
                        <a:effectLst/>
                        <a:latin typeface="Calibri"/>
                      </a:endParaRP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dirty="0" smtClean="0">
                          <a:effectLst/>
                        </a:rPr>
                        <a:t>MATEMATICA</a:t>
                      </a:r>
                      <a:br>
                        <a:rPr lang="it-IT" sz="1400" u="none" strike="noStrike" dirty="0" smtClean="0">
                          <a:effectLst/>
                        </a:rPr>
                      </a:br>
                      <a:r>
                        <a:rPr lang="it-IT" sz="1400" u="none" strike="noStrike" kern="1200" dirty="0" smtClean="0">
                          <a:solidFill>
                            <a:schemeClr val="dk1"/>
                          </a:solidFill>
                          <a:effectLst/>
                          <a:latin typeface="+mn-lt"/>
                          <a:ea typeface="+mn-ea"/>
                          <a:cs typeface="+mn-cs"/>
                        </a:rPr>
                        <a:t>RILEVAZIONI 2014</a:t>
                      </a: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kern="1200" dirty="0" smtClean="0">
                          <a:solidFill>
                            <a:schemeClr val="dk1"/>
                          </a:solidFill>
                          <a:effectLst/>
                          <a:latin typeface="+mn-lt"/>
                          <a:ea typeface="+mn-ea"/>
                          <a:cs typeface="+mn-cs"/>
                        </a:rPr>
                        <a:t>PUNTEGGIO AL NETTO DEL CHEATING</a:t>
                      </a:r>
                    </a:p>
                  </a:txBody>
                  <a:tcPr marL="9525" marR="9525" marT="9525" marB="0" anchor="ct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it-IT" sz="1400" u="none" strike="noStrike" kern="1200" dirty="0" smtClean="0">
                        <a:solidFill>
                          <a:schemeClr val="dk1"/>
                        </a:solidFill>
                        <a:effectLst/>
                        <a:latin typeface="+mn-lt"/>
                        <a:ea typeface="+mn-ea"/>
                        <a:cs typeface="+mn-cs"/>
                      </a:endParaRPr>
                    </a:p>
                  </a:txBody>
                  <a:tcPr marL="9525" marR="9525" marT="9525" marB="0" anchor="ctr"/>
                </a:tc>
                <a:tc gridSpan="2">
                  <a:txBody>
                    <a:bodyPr/>
                    <a:lstStyle/>
                    <a:p>
                      <a:pPr algn="ctr" fontAlgn="ctr"/>
                      <a:endParaRPr lang="it-IT" sz="1400" u="none" strike="noStrike" dirty="0" smtClean="0">
                        <a:effectLst/>
                      </a:endParaRPr>
                    </a:p>
                    <a:p>
                      <a:pPr algn="ctr" fontAlgn="ctr"/>
                      <a:r>
                        <a:rPr lang="it-IT" sz="1400" u="none" strike="noStrike" dirty="0" smtClean="0">
                          <a:effectLst/>
                        </a:rPr>
                        <a:t>CLASSI V SECONDARIA</a:t>
                      </a:r>
                    </a:p>
                    <a:p>
                      <a:pPr algn="ctr" fontAlgn="ctr"/>
                      <a:r>
                        <a:rPr lang="it-IT" sz="1400" u="none" strike="noStrike" kern="1200" dirty="0" smtClean="0">
                          <a:solidFill>
                            <a:schemeClr val="dk1"/>
                          </a:solidFill>
                          <a:effectLst/>
                          <a:latin typeface="+mn-lt"/>
                          <a:ea typeface="+mn-ea"/>
                          <a:cs typeface="+mn-cs"/>
                        </a:rPr>
                        <a:t>COME ERANO FORMATE</a:t>
                      </a:r>
                      <a:r>
                        <a:rPr lang="it-IT" sz="1400" u="none" strike="noStrike" kern="1200" baseline="0" dirty="0" smtClean="0">
                          <a:solidFill>
                            <a:schemeClr val="dk1"/>
                          </a:solidFill>
                          <a:effectLst/>
                          <a:latin typeface="+mn-lt"/>
                          <a:ea typeface="+mn-ea"/>
                          <a:cs typeface="+mn-cs"/>
                        </a:rPr>
                        <a:t> </a:t>
                      </a:r>
                      <a:r>
                        <a:rPr lang="it-IT" sz="1400" u="none" strike="noStrike" kern="1200" dirty="0" smtClean="0">
                          <a:solidFill>
                            <a:schemeClr val="dk1"/>
                          </a:solidFill>
                          <a:effectLst/>
                          <a:latin typeface="+mn-lt"/>
                          <a:ea typeface="+mn-ea"/>
                          <a:cs typeface="+mn-cs"/>
                        </a:rPr>
                        <a:t>NEL 2014</a:t>
                      </a:r>
                    </a:p>
                    <a:p>
                      <a:pPr algn="ctr" fontAlgn="ctr"/>
                      <a:endParaRPr lang="it-IT" sz="1400" u="none" strike="noStrike" kern="1200" dirty="0" smtClean="0">
                        <a:solidFill>
                          <a:schemeClr val="dk1"/>
                        </a:solidFill>
                        <a:effectLst/>
                        <a:latin typeface="+mn-lt"/>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dirty="0" smtClean="0">
                          <a:effectLst/>
                        </a:rPr>
                        <a:t>MATEMATICA</a:t>
                      </a:r>
                      <a:r>
                        <a:rPr lang="it-IT" sz="1400" u="none" strike="noStrike" dirty="0">
                          <a:effectLst/>
                        </a:rPr>
                        <a:t/>
                      </a:r>
                      <a:br>
                        <a:rPr lang="it-IT" sz="1400" u="none" strike="noStrike" dirty="0">
                          <a:effectLst/>
                        </a:rPr>
                      </a:br>
                      <a:r>
                        <a:rPr lang="it-IT" sz="1400" u="none" strike="noStrike" kern="1200" dirty="0" smtClean="0">
                          <a:solidFill>
                            <a:schemeClr val="dk1"/>
                          </a:solidFill>
                          <a:effectLst/>
                          <a:latin typeface="+mn-lt"/>
                          <a:ea typeface="+mn-ea"/>
                          <a:cs typeface="+mn-cs"/>
                        </a:rPr>
                        <a:t>RILEVAZIONI 2017</a:t>
                      </a: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kern="1200" dirty="0" smtClean="0">
                          <a:solidFill>
                            <a:schemeClr val="dk1"/>
                          </a:solidFill>
                          <a:effectLst/>
                          <a:latin typeface="+mn-lt"/>
                          <a:ea typeface="+mn-ea"/>
                          <a:cs typeface="+mn-cs"/>
                        </a:rPr>
                        <a:t>PUNTEGGIO AL NETTO DEL CHEATING</a:t>
                      </a:r>
                    </a:p>
                    <a:p>
                      <a:pPr algn="ctr" fontAlgn="ctr"/>
                      <a:endParaRPr lang="it-IT" sz="1400" b="0" i="0" u="none" strike="noStrike" dirty="0">
                        <a:solidFill>
                          <a:srgbClr val="000000"/>
                        </a:solidFill>
                        <a:effectLst/>
                        <a:latin typeface="Calibri"/>
                      </a:endParaRPr>
                    </a:p>
                  </a:txBody>
                  <a:tcPr marL="9525" marR="9525" marT="9525" marB="0" anchor="ctr"/>
                </a:tc>
                <a:tc hMerge="1">
                  <a:txBody>
                    <a:bodyPr/>
                    <a:lstStyle/>
                    <a:p>
                      <a:pPr algn="ctr" fontAlgn="ct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u="none" strike="noStrike" kern="1200" dirty="0" smtClean="0">
                          <a:solidFill>
                            <a:schemeClr val="dk1"/>
                          </a:solidFill>
                          <a:effectLst/>
                          <a:latin typeface="+mn-lt"/>
                          <a:ea typeface="+mn-ea"/>
                          <a:cs typeface="+mn-cs"/>
                        </a:rPr>
                        <a:t>I</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kern="1200" dirty="0" smtClean="0">
                          <a:solidFill>
                            <a:schemeClr val="dk1"/>
                          </a:solidFill>
                          <a:effectLst/>
                          <a:latin typeface="+mn-lt"/>
                          <a:ea typeface="+mn-ea"/>
                          <a:cs typeface="+mn-cs"/>
                        </a:rPr>
                        <a:t>58,1</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68,2</a:t>
                      </a: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u="none" strike="noStrike" kern="1200" dirty="0" smtClean="0">
                          <a:solidFill>
                            <a:schemeClr val="dk1"/>
                          </a:solidFill>
                          <a:effectLst/>
                          <a:latin typeface="+mn-lt"/>
                          <a:ea typeface="+mn-ea"/>
                          <a:cs typeface="+mn-cs"/>
                        </a:rPr>
                        <a:t>II</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kern="1200" dirty="0" smtClean="0">
                          <a:solidFill>
                            <a:schemeClr val="dk1"/>
                          </a:solidFill>
                          <a:effectLst/>
                          <a:latin typeface="+mn-lt"/>
                          <a:ea typeface="+mn-ea"/>
                          <a:cs typeface="+mn-cs"/>
                        </a:rPr>
                        <a:t>56,6</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64,7</a:t>
                      </a: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u="none" strike="noStrike" kern="1200" dirty="0" smtClean="0">
                          <a:solidFill>
                            <a:schemeClr val="dk1"/>
                          </a:solidFill>
                          <a:effectLst/>
                          <a:latin typeface="+mn-lt"/>
                          <a:ea typeface="+mn-ea"/>
                          <a:cs typeface="+mn-cs"/>
                        </a:rPr>
                        <a:t>III</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kern="1200" dirty="0" smtClean="0">
                          <a:solidFill>
                            <a:schemeClr val="dk1"/>
                          </a:solidFill>
                          <a:effectLst/>
                          <a:latin typeface="+mn-lt"/>
                          <a:ea typeface="+mn-ea"/>
                          <a:cs typeface="+mn-cs"/>
                        </a:rPr>
                        <a:t>48,4</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III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63,9</a:t>
                      </a: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u="none" strike="noStrike" kern="1200" dirty="0" smtClean="0">
                          <a:solidFill>
                            <a:schemeClr val="dk1"/>
                          </a:solidFill>
                          <a:effectLst/>
                          <a:latin typeface="+mn-lt"/>
                          <a:ea typeface="+mn-ea"/>
                          <a:cs typeface="+mn-cs"/>
                        </a:rPr>
                        <a:t>IV</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kern="1200" dirty="0" smtClean="0">
                          <a:solidFill>
                            <a:schemeClr val="dk1"/>
                          </a:solidFill>
                          <a:effectLst/>
                          <a:latin typeface="+mn-lt"/>
                          <a:ea typeface="+mn-ea"/>
                          <a:cs typeface="+mn-cs"/>
                        </a:rPr>
                        <a:t>55,7</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IV</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54,9</a:t>
                      </a: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u="none" strike="noStrike" kern="1200" dirty="0" smtClean="0">
                          <a:solidFill>
                            <a:schemeClr val="dk1"/>
                          </a:solidFill>
                          <a:effectLst/>
                          <a:latin typeface="+mn-lt"/>
                          <a:ea typeface="+mn-ea"/>
                          <a:cs typeface="+mn-cs"/>
                        </a:rPr>
                        <a:t>PRIMARIA</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kern="1200" dirty="0" smtClean="0">
                          <a:solidFill>
                            <a:schemeClr val="dk1"/>
                          </a:solidFill>
                          <a:effectLst/>
                          <a:latin typeface="+mn-lt"/>
                          <a:ea typeface="+mn-ea"/>
                          <a:cs typeface="+mn-cs"/>
                        </a:rPr>
                        <a:t>54,5</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dirty="0" smtClean="0">
                          <a:effectLst/>
                        </a:rPr>
                        <a:t>PRIMARIA</a:t>
                      </a:r>
                      <a:r>
                        <a:rPr lang="it-IT" sz="1400" u="none" strike="noStrike" dirty="0">
                          <a:effectLst/>
                        </a:rPr>
                        <a:t> </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63,0</a:t>
                      </a:r>
                      <a:endParaRPr lang="it-IT" sz="1400" b="0" i="0" u="none" strike="noStrike" dirty="0">
                        <a:solidFill>
                          <a:srgbClr val="000000"/>
                        </a:solidFill>
                        <a:effectLst/>
                        <a:latin typeface="Calibri"/>
                      </a:endParaRPr>
                    </a:p>
                  </a:txBody>
                  <a:tcPr marL="9525" marR="9525" marT="9525" marB="0" anchor="ctr"/>
                </a:tc>
              </a:tr>
            </a:tbl>
          </a:graphicData>
        </a:graphic>
      </p:graphicFrame>
      <p:sp>
        <p:nvSpPr>
          <p:cNvPr id="4" name="Titolo 1"/>
          <p:cNvSpPr txBox="1">
            <a:spLocks/>
          </p:cNvSpPr>
          <p:nvPr/>
        </p:nvSpPr>
        <p:spPr>
          <a:xfrm>
            <a:off x="0" y="142875"/>
            <a:ext cx="9144000" cy="1414463"/>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r>
              <a:rPr lang="it-IT" sz="3200" dirty="0" smtClean="0">
                <a:solidFill>
                  <a:srgbClr val="000099"/>
                </a:solidFill>
                <a:latin typeface="Calibri"/>
              </a:rPr>
              <a:t>RISULTATI A DISTANZA - MATEMATICA</a:t>
            </a:r>
          </a:p>
          <a:p>
            <a:pPr algn="ctr" fontAlgn="auto">
              <a:spcBef>
                <a:spcPts val="0"/>
              </a:spcBef>
              <a:spcAft>
                <a:spcPts val="0"/>
              </a:spcAft>
              <a:defRPr/>
            </a:pPr>
            <a:r>
              <a:rPr lang="it-IT" sz="3200" dirty="0" smtClean="0">
                <a:solidFill>
                  <a:srgbClr val="000099"/>
                </a:solidFill>
                <a:latin typeface="Calibri"/>
              </a:rPr>
              <a:t>CONFRONTO PUNTEGGIO CONSEGUITO IN CLASSE V PRIMARIA NEL 2017 CON PUNTEGGIO CONSEGUITO IN II PRIMARIA NEL 2014</a:t>
            </a:r>
          </a:p>
          <a:p>
            <a:pPr algn="ctr" fontAlgn="auto">
              <a:spcBef>
                <a:spcPts val="0"/>
              </a:spcBef>
              <a:spcAft>
                <a:spcPts val="0"/>
              </a:spcAft>
              <a:defRPr/>
            </a:pPr>
            <a:endParaRPr lang="it-IT" sz="3200" dirty="0">
              <a:solidFill>
                <a:srgbClr val="000099"/>
              </a:solidFill>
              <a:latin typeface="Calibri"/>
            </a:endParaRPr>
          </a:p>
        </p:txBody>
      </p:sp>
      <p:sp>
        <p:nvSpPr>
          <p:cNvPr id="5" name="Oval 4"/>
          <p:cNvSpPr/>
          <p:nvPr/>
        </p:nvSpPr>
        <p:spPr>
          <a:xfrm>
            <a:off x="2771775" y="5792788"/>
            <a:ext cx="1079500" cy="6477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6" name="Oval 5"/>
          <p:cNvSpPr/>
          <p:nvPr/>
        </p:nvSpPr>
        <p:spPr>
          <a:xfrm>
            <a:off x="6804025" y="5792788"/>
            <a:ext cx="1081088" cy="647700"/>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79388" y="2349500"/>
          <a:ext cx="8713787" cy="3959225"/>
        </p:xfrm>
        <a:graphic>
          <a:graphicData uri="http://schemas.openxmlformats.org/drawingml/2006/table">
            <a:tbl>
              <a:tblPr>
                <a:tableStyleId>{5C22544A-7EE6-4342-B048-85BDC9FD1C3A}</a:tableStyleId>
              </a:tblPr>
              <a:tblGrid>
                <a:gridCol w="2146812"/>
                <a:gridCol w="2101662"/>
                <a:gridCol w="1350647"/>
                <a:gridCol w="3113849"/>
              </a:tblGrid>
              <a:tr h="1728401">
                <a:tc gridSpan="2">
                  <a:txBody>
                    <a:bodyPr/>
                    <a:lstStyle/>
                    <a:p>
                      <a:pPr algn="ctr" fontAlgn="ctr"/>
                      <a:r>
                        <a:rPr lang="it-IT" sz="1400" u="none" strike="noStrike" dirty="0" smtClean="0">
                          <a:effectLst/>
                        </a:rPr>
                        <a:t>CLASSI V</a:t>
                      </a:r>
                    </a:p>
                    <a:p>
                      <a:pPr algn="ctr" fontAlgn="ctr"/>
                      <a:r>
                        <a:rPr lang="it-IT" sz="1400" u="none" strike="noStrike" dirty="0" smtClean="0">
                          <a:effectLst/>
                        </a:rPr>
                        <a:t>PRIMARIA</a:t>
                      </a:r>
                    </a:p>
                    <a:p>
                      <a:pPr algn="ctr" fontAlgn="ctr"/>
                      <a:endParaRPr lang="it-IT" sz="1400" b="0" i="0" u="none" strike="noStrike" dirty="0">
                        <a:solidFill>
                          <a:srgbClr val="000000"/>
                        </a:solidFill>
                        <a:effectLst/>
                        <a:latin typeface="Calibri"/>
                      </a:endParaRP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dirty="0" smtClean="0">
                          <a:effectLst/>
                        </a:rPr>
                        <a:t>ITALIANO</a:t>
                      </a:r>
                      <a:br>
                        <a:rPr lang="it-IT" sz="1400" u="none" strike="noStrike" dirty="0" smtClean="0">
                          <a:effectLst/>
                        </a:rPr>
                      </a:br>
                      <a:r>
                        <a:rPr lang="it-IT" sz="1400" u="none" strike="noStrike" kern="1200" dirty="0" smtClean="0">
                          <a:solidFill>
                            <a:schemeClr val="dk1"/>
                          </a:solidFill>
                          <a:effectLst/>
                          <a:latin typeface="+mn-lt"/>
                          <a:ea typeface="+mn-ea"/>
                          <a:cs typeface="+mn-cs"/>
                        </a:rPr>
                        <a:t>RILEVAZIONI 2014</a:t>
                      </a: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kern="1200" dirty="0" smtClean="0">
                          <a:solidFill>
                            <a:schemeClr val="dk1"/>
                          </a:solidFill>
                          <a:effectLst/>
                          <a:latin typeface="+mn-lt"/>
                          <a:ea typeface="+mn-ea"/>
                          <a:cs typeface="+mn-cs"/>
                        </a:rPr>
                        <a:t>PUNTEGGIO AL NETTO DEL CHEATING</a:t>
                      </a:r>
                    </a:p>
                  </a:txBody>
                  <a:tcPr marL="9525" marR="9525" marT="9525" marB="0" anchor="ct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it-IT" sz="1400" u="none" strike="noStrike" kern="1200" dirty="0" smtClean="0">
                        <a:solidFill>
                          <a:schemeClr val="dk1"/>
                        </a:solidFill>
                        <a:effectLst/>
                        <a:latin typeface="+mn-lt"/>
                        <a:ea typeface="+mn-ea"/>
                        <a:cs typeface="+mn-cs"/>
                      </a:endParaRPr>
                    </a:p>
                  </a:txBody>
                  <a:tcPr marL="9525" marR="9525" marT="9525" marB="0" anchor="ctr"/>
                </a:tc>
                <a:tc gridSpan="2">
                  <a:txBody>
                    <a:bodyPr/>
                    <a:lstStyle/>
                    <a:p>
                      <a:pPr algn="ctr" fontAlgn="ctr"/>
                      <a:endParaRPr lang="it-IT" sz="1400" u="none" strike="noStrike" dirty="0" smtClean="0">
                        <a:effectLst/>
                      </a:endParaRPr>
                    </a:p>
                    <a:p>
                      <a:pPr algn="ctr" fontAlgn="ctr"/>
                      <a:r>
                        <a:rPr lang="it-IT" sz="1400" u="none" strike="noStrike" dirty="0" smtClean="0">
                          <a:effectLst/>
                        </a:rPr>
                        <a:t>CLASSI III SECONDARIA</a:t>
                      </a:r>
                    </a:p>
                    <a:p>
                      <a:pPr algn="ctr" fontAlgn="ctr"/>
                      <a:r>
                        <a:rPr lang="it-IT" sz="1400" u="none" strike="noStrike" kern="1200" dirty="0" smtClean="0">
                          <a:solidFill>
                            <a:schemeClr val="dk1"/>
                          </a:solidFill>
                          <a:effectLst/>
                          <a:latin typeface="+mn-lt"/>
                          <a:ea typeface="+mn-ea"/>
                          <a:cs typeface="+mn-cs"/>
                        </a:rPr>
                        <a:t>COME ERANO FORMATE</a:t>
                      </a:r>
                      <a:r>
                        <a:rPr lang="it-IT" sz="1400" u="none" strike="noStrike" kern="1200" baseline="0" dirty="0" smtClean="0">
                          <a:solidFill>
                            <a:schemeClr val="dk1"/>
                          </a:solidFill>
                          <a:effectLst/>
                          <a:latin typeface="+mn-lt"/>
                          <a:ea typeface="+mn-ea"/>
                          <a:cs typeface="+mn-cs"/>
                        </a:rPr>
                        <a:t> </a:t>
                      </a:r>
                      <a:r>
                        <a:rPr lang="it-IT" sz="1400" u="none" strike="noStrike" kern="1200" dirty="0" smtClean="0">
                          <a:solidFill>
                            <a:schemeClr val="dk1"/>
                          </a:solidFill>
                          <a:effectLst/>
                          <a:latin typeface="+mn-lt"/>
                          <a:ea typeface="+mn-ea"/>
                          <a:cs typeface="+mn-cs"/>
                        </a:rPr>
                        <a:t>NEL 2014</a:t>
                      </a:r>
                    </a:p>
                    <a:p>
                      <a:pPr algn="ctr" fontAlgn="ctr"/>
                      <a:endParaRPr lang="it-IT" sz="1400" u="none" strike="noStrike" kern="1200" dirty="0" smtClean="0">
                        <a:solidFill>
                          <a:schemeClr val="dk1"/>
                        </a:solidFill>
                        <a:effectLst/>
                        <a:latin typeface="+mn-lt"/>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dirty="0" smtClean="0">
                          <a:effectLst/>
                        </a:rPr>
                        <a:t>ITALIANO</a:t>
                      </a:r>
                      <a:r>
                        <a:rPr lang="it-IT" sz="1400" u="none" strike="noStrike" dirty="0">
                          <a:effectLst/>
                        </a:rPr>
                        <a:t/>
                      </a:r>
                      <a:br>
                        <a:rPr lang="it-IT" sz="1400" u="none" strike="noStrike" dirty="0">
                          <a:effectLst/>
                        </a:rPr>
                      </a:br>
                      <a:r>
                        <a:rPr lang="it-IT" sz="1400" u="none" strike="noStrike" kern="1200" dirty="0" smtClean="0">
                          <a:solidFill>
                            <a:schemeClr val="dk1"/>
                          </a:solidFill>
                          <a:effectLst/>
                          <a:latin typeface="+mn-lt"/>
                          <a:ea typeface="+mn-ea"/>
                          <a:cs typeface="+mn-cs"/>
                        </a:rPr>
                        <a:t>RILEVAZIONI 2017</a:t>
                      </a: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kern="1200" dirty="0" smtClean="0">
                          <a:solidFill>
                            <a:schemeClr val="dk1"/>
                          </a:solidFill>
                          <a:effectLst/>
                          <a:latin typeface="+mn-lt"/>
                          <a:ea typeface="+mn-ea"/>
                          <a:cs typeface="+mn-cs"/>
                        </a:rPr>
                        <a:t>PUNTEGGIO AL NETTO DEL CHEATING</a:t>
                      </a:r>
                    </a:p>
                    <a:p>
                      <a:pPr algn="ctr" fontAlgn="ctr"/>
                      <a:endParaRPr lang="it-IT" sz="1400" b="0" i="0" u="none" strike="noStrike" dirty="0">
                        <a:solidFill>
                          <a:srgbClr val="000000"/>
                        </a:solidFill>
                        <a:effectLst/>
                        <a:latin typeface="Calibri"/>
                      </a:endParaRPr>
                    </a:p>
                  </a:txBody>
                  <a:tcPr marL="9525" marR="9525" marT="9525" marB="0" anchor="ctr"/>
                </a:tc>
                <a:tc hMerge="1">
                  <a:txBody>
                    <a:bodyPr/>
                    <a:lstStyle/>
                    <a:p>
                      <a:pPr algn="ctr" fontAlgn="ctr"/>
                      <a:endParaRPr lang="it-IT" sz="1400" b="0" i="0" u="none" strike="noStrike" dirty="0">
                        <a:solidFill>
                          <a:srgbClr val="000000"/>
                        </a:solidFill>
                        <a:effectLst/>
                        <a:latin typeface="Calibri"/>
                      </a:endParaRPr>
                    </a:p>
                  </a:txBody>
                  <a:tcPr marL="9525" marR="9525" marT="9525" marB="0" anchor="ctr"/>
                </a:tc>
              </a:tr>
              <a:tr h="446408">
                <a:tc>
                  <a:txBody>
                    <a:bodyPr/>
                    <a:lstStyle/>
                    <a:p>
                      <a:pPr marL="0" algn="ctr" defTabSz="914400" rtl="0" eaLnBrk="1" fontAlgn="ctr" latinLnBrk="0" hangingPunct="1"/>
                      <a:r>
                        <a:rPr lang="it-IT" sz="1400" u="none" strike="noStrike" kern="1200" dirty="0" smtClean="0">
                          <a:solidFill>
                            <a:schemeClr val="dk1"/>
                          </a:solidFill>
                          <a:effectLst/>
                          <a:latin typeface="+mn-lt"/>
                          <a:ea typeface="+mn-ea"/>
                          <a:cs typeface="+mn-cs"/>
                        </a:rPr>
                        <a:t>I</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dirty="0" smtClean="0">
                          <a:effectLst/>
                        </a:rPr>
                        <a:t>61,7</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a:effectLst/>
                        </a:rPr>
                        <a:t>59,5</a:t>
                      </a:r>
                      <a:endParaRPr lang="it-IT" sz="1400" b="0" i="0" u="none" strike="noStrike" dirty="0">
                        <a:solidFill>
                          <a:srgbClr val="000000"/>
                        </a:solidFill>
                        <a:effectLst/>
                        <a:latin typeface="Calibri"/>
                      </a:endParaRPr>
                    </a:p>
                  </a:txBody>
                  <a:tcPr marL="9525" marR="9525" marT="9525" marB="0" anchor="ctr"/>
                </a:tc>
              </a:tr>
              <a:tr h="446408">
                <a:tc>
                  <a:txBody>
                    <a:bodyPr/>
                    <a:lstStyle/>
                    <a:p>
                      <a:pPr marL="0" algn="ctr" defTabSz="914400" rtl="0" eaLnBrk="1" fontAlgn="ctr" latinLnBrk="0" hangingPunct="1"/>
                      <a:r>
                        <a:rPr lang="it-IT" sz="1400" u="none" strike="noStrike" kern="1200" dirty="0" smtClean="0">
                          <a:solidFill>
                            <a:schemeClr val="dk1"/>
                          </a:solidFill>
                          <a:effectLst/>
                          <a:latin typeface="+mn-lt"/>
                          <a:ea typeface="+mn-ea"/>
                          <a:cs typeface="+mn-cs"/>
                        </a:rPr>
                        <a:t>II</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dirty="0" smtClean="0">
                          <a:effectLst/>
                        </a:rPr>
                        <a:t>65,6</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a:effectLst/>
                        </a:rPr>
                        <a:t>68,2</a:t>
                      </a:r>
                      <a:endParaRPr lang="it-IT" sz="1400" b="0" i="0" u="none" strike="noStrike" dirty="0">
                        <a:solidFill>
                          <a:srgbClr val="000000"/>
                        </a:solidFill>
                        <a:effectLst/>
                        <a:latin typeface="Calibri"/>
                      </a:endParaRPr>
                    </a:p>
                  </a:txBody>
                  <a:tcPr marL="9525" marR="9525" marT="9525" marB="0" anchor="ctr"/>
                </a:tc>
              </a:tr>
              <a:tr h="446408">
                <a:tc>
                  <a:txBody>
                    <a:bodyPr/>
                    <a:lstStyle/>
                    <a:p>
                      <a:pPr marL="0" algn="ctr" defTabSz="914400" rtl="0" eaLnBrk="1" fontAlgn="ctr" latinLnBrk="0" hangingPunct="1"/>
                      <a:r>
                        <a:rPr lang="it-IT" sz="1400" u="none" strike="noStrike" kern="1200" dirty="0" smtClean="0">
                          <a:solidFill>
                            <a:schemeClr val="dk1"/>
                          </a:solidFill>
                          <a:effectLst/>
                          <a:latin typeface="+mn-lt"/>
                          <a:ea typeface="+mn-ea"/>
                          <a:cs typeface="+mn-cs"/>
                        </a:rPr>
                        <a:t>III</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dirty="0" smtClean="0">
                          <a:effectLst/>
                        </a:rPr>
                        <a:t>56,5</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III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a:effectLst/>
                        </a:rPr>
                        <a:t>59,4</a:t>
                      </a:r>
                      <a:endParaRPr lang="it-IT" sz="1400" b="0" i="0" u="none" strike="noStrike" dirty="0">
                        <a:solidFill>
                          <a:srgbClr val="000000"/>
                        </a:solidFill>
                        <a:effectLst/>
                        <a:latin typeface="Calibri"/>
                      </a:endParaRPr>
                    </a:p>
                  </a:txBody>
                  <a:tcPr marL="9525" marR="9525" marT="9525" marB="0" anchor="ctr"/>
                </a:tc>
              </a:tr>
              <a:tr h="446408">
                <a:tc>
                  <a:txBody>
                    <a:bodyPr/>
                    <a:lstStyle/>
                    <a:p>
                      <a:pPr marL="0" algn="ctr" defTabSz="914400" rtl="0" eaLnBrk="1" fontAlgn="ctr" latinLnBrk="0" hangingPunct="1"/>
                      <a:r>
                        <a:rPr lang="it-IT" sz="1400" u="none" strike="noStrike" kern="1200" dirty="0" smtClean="0">
                          <a:solidFill>
                            <a:schemeClr val="dk1"/>
                          </a:solidFill>
                          <a:effectLst/>
                          <a:latin typeface="+mn-lt"/>
                          <a:ea typeface="+mn-ea"/>
                          <a:cs typeface="+mn-cs"/>
                        </a:rPr>
                        <a:t>IV</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kern="1200" dirty="0" smtClean="0">
                          <a:solidFill>
                            <a:schemeClr val="dk1"/>
                          </a:solidFill>
                          <a:effectLst/>
                          <a:latin typeface="+mn-lt"/>
                          <a:ea typeface="+mn-ea"/>
                          <a:cs typeface="+mn-cs"/>
                        </a:rPr>
                        <a:t>MANCA</a:t>
                      </a:r>
                      <a:r>
                        <a:rPr lang="it-IT" sz="1400" b="0" i="0" u="none" strike="noStrike" dirty="0" smtClean="0">
                          <a:solidFill>
                            <a:srgbClr val="000000"/>
                          </a:solidFill>
                          <a:effectLst/>
                          <a:latin typeface="Calibri"/>
                        </a:rPr>
                        <a:t> LA RILEVAZIONE!!!</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IV</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a:effectLst/>
                        </a:rPr>
                        <a:t>64,6</a:t>
                      </a: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u="none" strike="noStrike" kern="1200" dirty="0" smtClean="0">
                          <a:solidFill>
                            <a:schemeClr val="dk1"/>
                          </a:solidFill>
                          <a:effectLst/>
                          <a:latin typeface="+mn-lt"/>
                          <a:ea typeface="+mn-ea"/>
                          <a:cs typeface="+mn-cs"/>
                        </a:rPr>
                        <a:t>PRIMARIA</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dirty="0" smtClean="0">
                          <a:effectLst/>
                        </a:rPr>
                        <a:t>62,3</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SECONDARIA</a:t>
                      </a:r>
                      <a:r>
                        <a:rPr lang="it-IT" sz="1400" u="none" strike="noStrike" dirty="0">
                          <a:effectLst/>
                        </a:rPr>
                        <a:t> </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a:effectLst/>
                        </a:rPr>
                        <a:t>63,3</a:t>
                      </a:r>
                      <a:endParaRPr lang="it-IT" sz="1400" b="0" i="0" u="none" strike="noStrike" dirty="0">
                        <a:solidFill>
                          <a:srgbClr val="000000"/>
                        </a:solidFill>
                        <a:effectLst/>
                        <a:latin typeface="Calibri"/>
                      </a:endParaRPr>
                    </a:p>
                  </a:txBody>
                  <a:tcPr marL="9525" marR="9525" marT="9525" marB="0" anchor="ctr"/>
                </a:tc>
              </a:tr>
            </a:tbl>
          </a:graphicData>
        </a:graphic>
      </p:graphicFrame>
      <p:sp>
        <p:nvSpPr>
          <p:cNvPr id="4" name="Titolo 1"/>
          <p:cNvSpPr txBox="1">
            <a:spLocks/>
          </p:cNvSpPr>
          <p:nvPr/>
        </p:nvSpPr>
        <p:spPr>
          <a:xfrm>
            <a:off x="0" y="142875"/>
            <a:ext cx="9144000" cy="1414463"/>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r>
              <a:rPr lang="it-IT" sz="3200" dirty="0" smtClean="0">
                <a:solidFill>
                  <a:srgbClr val="000099"/>
                </a:solidFill>
                <a:latin typeface="Calibri"/>
              </a:rPr>
              <a:t>RISULTATI A DISTANZA - ITALIANO</a:t>
            </a:r>
          </a:p>
          <a:p>
            <a:pPr algn="ctr" fontAlgn="auto">
              <a:spcBef>
                <a:spcPts val="0"/>
              </a:spcBef>
              <a:spcAft>
                <a:spcPts val="0"/>
              </a:spcAft>
              <a:defRPr/>
            </a:pPr>
            <a:r>
              <a:rPr lang="it-IT" sz="3200" dirty="0" smtClean="0">
                <a:solidFill>
                  <a:srgbClr val="000099"/>
                </a:solidFill>
                <a:latin typeface="Calibri"/>
              </a:rPr>
              <a:t>CONFRONTO PUNTEGGIO CONSEGUITO IN CLASSE III SECONDARIA NEL 2017 CON PUNTEGGIO CONSEGUITO IN V PRIMARIA NEL 2014</a:t>
            </a:r>
          </a:p>
          <a:p>
            <a:pPr algn="ctr" fontAlgn="auto">
              <a:spcBef>
                <a:spcPts val="0"/>
              </a:spcBef>
              <a:spcAft>
                <a:spcPts val="0"/>
              </a:spcAft>
              <a:defRPr/>
            </a:pPr>
            <a:endParaRPr lang="it-IT" sz="3200" dirty="0">
              <a:solidFill>
                <a:srgbClr val="000099"/>
              </a:solidFill>
              <a:latin typeface="Calibri"/>
            </a:endParaRPr>
          </a:p>
        </p:txBody>
      </p:sp>
      <p:sp>
        <p:nvSpPr>
          <p:cNvPr id="5" name="Oval 4"/>
          <p:cNvSpPr/>
          <p:nvPr/>
        </p:nvSpPr>
        <p:spPr>
          <a:xfrm>
            <a:off x="2771775" y="5792788"/>
            <a:ext cx="1079500" cy="6477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6" name="Oval 5"/>
          <p:cNvSpPr/>
          <p:nvPr/>
        </p:nvSpPr>
        <p:spPr>
          <a:xfrm>
            <a:off x="6804025" y="5792788"/>
            <a:ext cx="1081088" cy="647700"/>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06375" y="1052513"/>
          <a:ext cx="8731250" cy="4897437"/>
        </p:xfrm>
        <a:graphic>
          <a:graphicData uri="http://schemas.openxmlformats.org/drawingml/2006/table">
            <a:tbl>
              <a:tblPr>
                <a:tableStyleId>{5C22544A-7EE6-4342-B048-85BDC9FD1C3A}</a:tableStyleId>
              </a:tblPr>
              <a:tblGrid>
                <a:gridCol w="1280632"/>
                <a:gridCol w="1300914"/>
                <a:gridCol w="2061779"/>
                <a:gridCol w="2085896"/>
                <a:gridCol w="2001494"/>
              </a:tblGrid>
              <a:tr h="1462380">
                <a:tc>
                  <a:txBody>
                    <a:bodyPr/>
                    <a:lstStyle/>
                    <a:p>
                      <a:pPr algn="ctr" fontAlgn="ctr"/>
                      <a:r>
                        <a:rPr lang="it-IT" sz="1600" u="none" strike="noStrike" dirty="0">
                          <a:effectLst/>
                        </a:rPr>
                        <a:t>Classi/Istituto</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u="none" strike="noStrike" dirty="0">
                          <a:effectLst/>
                        </a:rPr>
                        <a:t>Media del punteggio</a:t>
                      </a:r>
                      <a:br>
                        <a:rPr lang="it-IT" sz="1600" u="none" strike="noStrike" dirty="0">
                          <a:effectLst/>
                        </a:rPr>
                      </a:br>
                      <a:r>
                        <a:rPr lang="it-IT" sz="1600" u="none" strike="noStrike" dirty="0">
                          <a:effectLst/>
                        </a:rPr>
                        <a:t>percentuale</a:t>
                      </a:r>
                      <a:br>
                        <a:rPr lang="it-IT" sz="1600" u="none" strike="noStrike" dirty="0">
                          <a:effectLst/>
                        </a:rPr>
                      </a:br>
                      <a:r>
                        <a:rPr lang="it-IT" sz="1600" u="none" strike="noStrike" dirty="0">
                          <a:effectLst/>
                        </a:rPr>
                        <a:t>al netto del cheating </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800" b="1" u="none" strike="noStrike" dirty="0" smtClean="0">
                          <a:solidFill>
                            <a:srgbClr val="FF0000"/>
                          </a:solidFill>
                          <a:effectLst/>
                        </a:rPr>
                        <a:t>Piemonte</a:t>
                      </a:r>
                    </a:p>
                    <a:p>
                      <a:pPr algn="ctr" fontAlgn="ctr"/>
                      <a:r>
                        <a:rPr lang="it-IT" sz="1800" b="1" u="none" strike="noStrike" smtClean="0">
                          <a:solidFill>
                            <a:srgbClr val="FF0000"/>
                          </a:solidFill>
                          <a:effectLst/>
                        </a:rPr>
                        <a:t>43,8 </a:t>
                      </a:r>
                      <a:endParaRPr lang="it-IT" sz="1800" b="1" i="0" u="none" strike="noStrike" dirty="0">
                        <a:solidFill>
                          <a:srgbClr val="FF0000"/>
                        </a:solidFill>
                        <a:effectLst/>
                        <a:latin typeface="Calibri"/>
                      </a:endParaRP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Nord ovest</a:t>
                      </a:r>
                    </a:p>
                    <a:p>
                      <a:pPr algn="ctr" fontAlgn="ctr"/>
                      <a:r>
                        <a:rPr lang="it-IT" sz="1800" b="1" u="none" strike="noStrike" dirty="0" smtClean="0">
                          <a:solidFill>
                            <a:srgbClr val="FF0000"/>
                          </a:solidFill>
                          <a:effectLst/>
                        </a:rPr>
                        <a:t>44,0</a:t>
                      </a:r>
                      <a:endParaRPr lang="it-IT" sz="1800" b="1" i="0" u="none" strike="noStrike" dirty="0">
                        <a:solidFill>
                          <a:srgbClr val="FF0000"/>
                        </a:solidFill>
                        <a:effectLst/>
                        <a:latin typeface="Calibri"/>
                      </a:endParaRP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Italia</a:t>
                      </a:r>
                    </a:p>
                    <a:p>
                      <a:pPr algn="ctr" fontAlgn="ctr"/>
                      <a:r>
                        <a:rPr lang="it-IT" sz="1800" b="1" u="none" strike="noStrike" dirty="0" smtClean="0">
                          <a:solidFill>
                            <a:srgbClr val="FF0000"/>
                          </a:solidFill>
                          <a:effectLst/>
                        </a:rPr>
                        <a:t>41,8</a:t>
                      </a:r>
                      <a:endParaRPr lang="it-IT" sz="1800" b="1" i="0" u="none" strike="noStrike" dirty="0">
                        <a:solidFill>
                          <a:srgbClr val="FF0000"/>
                        </a:solidFill>
                        <a:effectLst/>
                        <a:latin typeface="Calibri"/>
                      </a:endParaRPr>
                    </a:p>
                  </a:txBody>
                  <a:tcPr marL="4509" marR="4509" marT="4509" marB="0" anchor="ctr"/>
                </a:tc>
              </a:tr>
              <a:tr h="491450">
                <a:tc>
                  <a:txBody>
                    <a:bodyPr/>
                    <a:lstStyle/>
                    <a:p>
                      <a:pPr algn="ctr" fontAlgn="ctr"/>
                      <a:r>
                        <a:rPr lang="it-IT" sz="1600" b="0" i="0" u="none" strike="noStrike" dirty="0" smtClean="0">
                          <a:solidFill>
                            <a:srgbClr val="000000"/>
                          </a:solidFill>
                          <a:effectLst/>
                          <a:latin typeface="Calibri"/>
                        </a:rPr>
                        <a:t>I</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a:solidFill>
                            <a:schemeClr val="bg2"/>
                          </a:solidFill>
                          <a:effectLst/>
                        </a:rPr>
                        <a:t>47,8</a:t>
                      </a:r>
                      <a:endParaRPr lang="it-IT" sz="1600" b="0" i="0" u="none" strike="noStrike" dirty="0">
                        <a:solidFill>
                          <a:schemeClr val="bg2"/>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734183">
                <a:tc>
                  <a:txBody>
                    <a:bodyPr/>
                    <a:lstStyle/>
                    <a:p>
                      <a:pPr algn="ctr" fontAlgn="ctr"/>
                      <a:r>
                        <a:rPr lang="it-IT" sz="1600" b="0" i="0" u="none" strike="noStrike" dirty="0" smtClean="0">
                          <a:solidFill>
                            <a:srgbClr val="000000"/>
                          </a:solidFill>
                          <a:effectLst/>
                          <a:latin typeface="Calibri"/>
                        </a:rPr>
                        <a:t>II</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u="none" strike="noStrike" dirty="0">
                          <a:effectLst/>
                        </a:rPr>
                        <a:t>45,3</a:t>
                      </a: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491450">
                <a:tc>
                  <a:txBody>
                    <a:bodyPr/>
                    <a:lstStyle/>
                    <a:p>
                      <a:pPr algn="ctr" fontAlgn="ctr"/>
                      <a:r>
                        <a:rPr lang="it-IT" sz="1600" b="0" i="0" u="none" strike="noStrike" dirty="0" smtClean="0">
                          <a:solidFill>
                            <a:schemeClr val="dk1"/>
                          </a:solidFill>
                          <a:effectLst/>
                          <a:latin typeface="+mn-lt"/>
                        </a:rPr>
                        <a:t>III</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a:solidFill>
                            <a:schemeClr val="bg1"/>
                          </a:solidFill>
                          <a:effectLst/>
                        </a:rPr>
                        <a:t>51,3</a:t>
                      </a:r>
                      <a:endParaRPr lang="it-IT" sz="1600" b="0" i="0" u="none" strike="noStrike" dirty="0">
                        <a:solidFill>
                          <a:schemeClr val="bg1"/>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491450">
                <a:tc>
                  <a:txBody>
                    <a:bodyPr/>
                    <a:lstStyle/>
                    <a:p>
                      <a:pPr algn="ctr" fontAlgn="ctr"/>
                      <a:r>
                        <a:rPr lang="it-IT" sz="1600" b="0" i="0" u="none" strike="noStrike" dirty="0" smtClean="0">
                          <a:solidFill>
                            <a:schemeClr val="dk1"/>
                          </a:solidFill>
                          <a:effectLst/>
                          <a:latin typeface="+mn-lt"/>
                        </a:rPr>
                        <a:t>IV</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1"/>
                          </a:solidFill>
                          <a:effectLst/>
                        </a:rPr>
                        <a:t>39,2</a:t>
                      </a:r>
                      <a:endParaRPr lang="it-IT" sz="1600" b="0" i="0" u="none" strike="noStrike" dirty="0">
                        <a:solidFill>
                          <a:schemeClr val="bg1"/>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491450">
                <a:tc>
                  <a:txBody>
                    <a:bodyPr/>
                    <a:lstStyle/>
                    <a:p>
                      <a:pPr algn="ctr" fontAlgn="ctr"/>
                      <a:r>
                        <a:rPr lang="it-IT" sz="1600" b="0" i="0" u="none" strike="noStrike" dirty="0" smtClean="0">
                          <a:solidFill>
                            <a:schemeClr val="dk1"/>
                          </a:solidFill>
                          <a:effectLst/>
                          <a:latin typeface="+mn-lt"/>
                        </a:rPr>
                        <a:t>V</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u="none" strike="noStrike" dirty="0">
                          <a:effectLst/>
                        </a:rPr>
                        <a:t>40,5</a:t>
                      </a: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734183">
                <a:tc>
                  <a:txBody>
                    <a:bodyPr/>
                    <a:lstStyle/>
                    <a:p>
                      <a:pPr algn="ctr" fontAlgn="ctr"/>
                      <a:r>
                        <a:rPr lang="it-IT" sz="1800" b="1" u="none" strike="noStrike" dirty="0" smtClean="0">
                          <a:solidFill>
                            <a:srgbClr val="FF0000"/>
                          </a:solidFill>
                          <a:effectLst/>
                        </a:rPr>
                        <a:t>SCUOLA</a:t>
                      </a:r>
                      <a:endParaRPr lang="it-IT" sz="1800" b="1" i="0" u="none" strike="noStrike" dirty="0">
                        <a:solidFill>
                          <a:srgbClr val="FF0000"/>
                        </a:solidFill>
                        <a:effectLst/>
                        <a:latin typeface="Calibri"/>
                      </a:endParaRPr>
                    </a:p>
                  </a:txBody>
                  <a:tcPr marL="4509" marR="4509" marT="4509" marB="0" anchor="ctr"/>
                </a:tc>
                <a:tc>
                  <a:txBody>
                    <a:bodyPr/>
                    <a:lstStyle/>
                    <a:p>
                      <a:pPr algn="ctr" fontAlgn="ctr"/>
                      <a:r>
                        <a:rPr lang="it-IT" sz="1800" b="1" u="none" strike="noStrike" dirty="0">
                          <a:solidFill>
                            <a:srgbClr val="FF0000"/>
                          </a:solidFill>
                          <a:effectLst/>
                        </a:rPr>
                        <a:t>45,1</a:t>
                      </a:r>
                      <a:endParaRPr lang="it-IT" sz="1800" b="1" i="0" u="none" strike="noStrike" dirty="0">
                        <a:solidFill>
                          <a:srgbClr val="FF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r>
            </a:tbl>
          </a:graphicData>
        </a:graphic>
      </p:graphicFrame>
      <p:sp>
        <p:nvSpPr>
          <p:cNvPr id="12" name="Titolo 1"/>
          <p:cNvSpPr>
            <a:spLocks noGrp="1"/>
          </p:cNvSpPr>
          <p:nvPr>
            <p:ph type="title"/>
          </p:nvPr>
        </p:nvSpPr>
        <p:spPr>
          <a:xfrm>
            <a:off x="0" y="142875"/>
            <a:ext cx="9144000" cy="838200"/>
          </a:xfrm>
        </p:spPr>
        <p:txBody>
          <a:bodyPr/>
          <a:lstStyle/>
          <a:p>
            <a:pPr algn="ctr" eaLnBrk="1" fontAlgn="auto" hangingPunct="1">
              <a:spcBef>
                <a:spcPts val="0"/>
              </a:spcBef>
              <a:spcAft>
                <a:spcPts val="0"/>
              </a:spcAft>
              <a:defRPr/>
            </a:pPr>
            <a:r>
              <a:rPr lang="it-IT" sz="3200" dirty="0">
                <a:solidFill>
                  <a:srgbClr val="000099"/>
                </a:solidFill>
                <a:latin typeface="Calibri"/>
              </a:rPr>
              <a:t>DATI 2017</a:t>
            </a:r>
            <a:br>
              <a:rPr lang="it-IT" sz="3200" dirty="0">
                <a:solidFill>
                  <a:srgbClr val="000099"/>
                </a:solidFill>
                <a:latin typeface="Calibri"/>
              </a:rPr>
            </a:br>
            <a:r>
              <a:rPr lang="it-IT" sz="3200" dirty="0">
                <a:solidFill>
                  <a:srgbClr val="000099"/>
                </a:solidFill>
                <a:latin typeface="Calibri"/>
              </a:rPr>
              <a:t>CLASSI SECONDE PRIMARIA - </a:t>
            </a:r>
            <a:r>
              <a:rPr lang="it-IT" sz="3200" dirty="0" smtClean="0">
                <a:solidFill>
                  <a:srgbClr val="000099"/>
                </a:solidFill>
                <a:latin typeface="Calibri"/>
              </a:rPr>
              <a:t>ITALIANO</a:t>
            </a:r>
            <a:endParaRPr lang="it-IT" sz="3200" dirty="0">
              <a:solidFill>
                <a:srgbClr val="000099"/>
              </a:solidFill>
              <a:latin typeface="Calibri"/>
            </a:endParaRPr>
          </a:p>
        </p:txBody>
      </p:sp>
      <p:pic>
        <p:nvPicPr>
          <p:cNvPr id="18484" name="Picture 3" descr="superiore"/>
          <p:cNvPicPr>
            <a:picLocks noChangeAspect="1" noChangeArrowheads="1"/>
          </p:cNvPicPr>
          <p:nvPr/>
        </p:nvPicPr>
        <p:blipFill>
          <a:blip r:embed="rId2"/>
          <a:srcRect/>
          <a:stretch>
            <a:fillRect/>
          </a:stretch>
        </p:blipFill>
        <p:spPr bwMode="auto">
          <a:xfrm>
            <a:off x="3635375" y="2565400"/>
            <a:ext cx="238125" cy="334963"/>
          </a:xfrm>
          <a:prstGeom prst="rect">
            <a:avLst/>
          </a:prstGeom>
          <a:noFill/>
          <a:ln w="9525">
            <a:noFill/>
            <a:miter lim="800000"/>
            <a:headEnd/>
            <a:tailEnd/>
          </a:ln>
        </p:spPr>
      </p:pic>
      <p:pic>
        <p:nvPicPr>
          <p:cNvPr id="18485" name="Picture 3" descr="superiore"/>
          <p:cNvPicPr>
            <a:picLocks noChangeAspect="1" noChangeArrowheads="1"/>
          </p:cNvPicPr>
          <p:nvPr/>
        </p:nvPicPr>
        <p:blipFill>
          <a:blip r:embed="rId2"/>
          <a:srcRect/>
          <a:stretch>
            <a:fillRect/>
          </a:stretch>
        </p:blipFill>
        <p:spPr bwMode="auto">
          <a:xfrm>
            <a:off x="5795963" y="2565400"/>
            <a:ext cx="238125" cy="334963"/>
          </a:xfrm>
          <a:prstGeom prst="rect">
            <a:avLst/>
          </a:prstGeom>
          <a:noFill/>
          <a:ln w="9525">
            <a:noFill/>
            <a:miter lim="800000"/>
            <a:headEnd/>
            <a:tailEnd/>
          </a:ln>
        </p:spPr>
      </p:pic>
      <p:pic>
        <p:nvPicPr>
          <p:cNvPr id="18486" name="Picture 3" descr="superiore"/>
          <p:cNvPicPr>
            <a:picLocks noChangeAspect="1" noChangeArrowheads="1"/>
          </p:cNvPicPr>
          <p:nvPr/>
        </p:nvPicPr>
        <p:blipFill>
          <a:blip r:embed="rId2"/>
          <a:srcRect/>
          <a:stretch>
            <a:fillRect/>
          </a:stretch>
        </p:blipFill>
        <p:spPr bwMode="auto">
          <a:xfrm>
            <a:off x="7729538" y="2565400"/>
            <a:ext cx="238125" cy="334963"/>
          </a:xfrm>
          <a:prstGeom prst="rect">
            <a:avLst/>
          </a:prstGeom>
          <a:noFill/>
          <a:ln w="9525">
            <a:noFill/>
            <a:miter lim="800000"/>
            <a:headEnd/>
            <a:tailEnd/>
          </a:ln>
        </p:spPr>
      </p:pic>
      <p:pic>
        <p:nvPicPr>
          <p:cNvPr id="18487" name="Picture 3" descr="superiore"/>
          <p:cNvPicPr>
            <a:picLocks noChangeAspect="1" noChangeArrowheads="1"/>
          </p:cNvPicPr>
          <p:nvPr/>
        </p:nvPicPr>
        <p:blipFill>
          <a:blip r:embed="rId2"/>
          <a:srcRect/>
          <a:stretch>
            <a:fillRect/>
          </a:stretch>
        </p:blipFill>
        <p:spPr bwMode="auto">
          <a:xfrm>
            <a:off x="7737475" y="5421313"/>
            <a:ext cx="238125" cy="336550"/>
          </a:xfrm>
          <a:prstGeom prst="rect">
            <a:avLst/>
          </a:prstGeom>
          <a:noFill/>
          <a:ln w="9525">
            <a:noFill/>
            <a:miter lim="800000"/>
            <a:headEnd/>
            <a:tailEnd/>
          </a:ln>
        </p:spPr>
      </p:pic>
      <p:pic>
        <p:nvPicPr>
          <p:cNvPr id="18488" name="Picture 3" descr="superiore"/>
          <p:cNvPicPr>
            <a:picLocks noChangeAspect="1" noChangeArrowheads="1"/>
          </p:cNvPicPr>
          <p:nvPr/>
        </p:nvPicPr>
        <p:blipFill>
          <a:blip r:embed="rId2"/>
          <a:srcRect/>
          <a:stretch>
            <a:fillRect/>
          </a:stretch>
        </p:blipFill>
        <p:spPr bwMode="auto">
          <a:xfrm>
            <a:off x="7737475" y="3817938"/>
            <a:ext cx="238125" cy="336550"/>
          </a:xfrm>
          <a:prstGeom prst="rect">
            <a:avLst/>
          </a:prstGeom>
          <a:noFill/>
          <a:ln w="9525">
            <a:noFill/>
            <a:miter lim="800000"/>
            <a:headEnd/>
            <a:tailEnd/>
          </a:ln>
        </p:spPr>
      </p:pic>
      <p:pic>
        <p:nvPicPr>
          <p:cNvPr id="18489" name="Picture 3" descr="superiore"/>
          <p:cNvPicPr>
            <a:picLocks noChangeAspect="1" noChangeArrowheads="1"/>
          </p:cNvPicPr>
          <p:nvPr/>
        </p:nvPicPr>
        <p:blipFill>
          <a:blip r:embed="rId2"/>
          <a:srcRect/>
          <a:stretch>
            <a:fillRect/>
          </a:stretch>
        </p:blipFill>
        <p:spPr bwMode="auto">
          <a:xfrm>
            <a:off x="5786438" y="3817938"/>
            <a:ext cx="236537" cy="336550"/>
          </a:xfrm>
          <a:prstGeom prst="rect">
            <a:avLst/>
          </a:prstGeom>
          <a:noFill/>
          <a:ln w="9525">
            <a:noFill/>
            <a:miter lim="800000"/>
            <a:headEnd/>
            <a:tailEnd/>
          </a:ln>
        </p:spPr>
      </p:pic>
      <p:pic>
        <p:nvPicPr>
          <p:cNvPr id="18490" name="Picture 3" descr="superiore"/>
          <p:cNvPicPr>
            <a:picLocks noChangeAspect="1" noChangeArrowheads="1"/>
          </p:cNvPicPr>
          <p:nvPr/>
        </p:nvPicPr>
        <p:blipFill>
          <a:blip r:embed="rId2"/>
          <a:srcRect/>
          <a:stretch>
            <a:fillRect/>
          </a:stretch>
        </p:blipFill>
        <p:spPr bwMode="auto">
          <a:xfrm>
            <a:off x="3635375" y="3817938"/>
            <a:ext cx="238125" cy="336550"/>
          </a:xfrm>
          <a:prstGeom prst="rect">
            <a:avLst/>
          </a:prstGeom>
          <a:noFill/>
          <a:ln w="9525">
            <a:noFill/>
            <a:miter lim="800000"/>
            <a:headEnd/>
            <a:tailEnd/>
          </a:ln>
        </p:spPr>
      </p:pic>
      <p:pic>
        <p:nvPicPr>
          <p:cNvPr id="18491" name="Picture 5" descr="inferiore"/>
          <p:cNvPicPr>
            <a:picLocks noChangeAspect="1" noChangeArrowheads="1"/>
          </p:cNvPicPr>
          <p:nvPr/>
        </p:nvPicPr>
        <p:blipFill>
          <a:blip r:embed="rId3"/>
          <a:srcRect/>
          <a:stretch>
            <a:fillRect/>
          </a:stretch>
        </p:blipFill>
        <p:spPr bwMode="auto">
          <a:xfrm>
            <a:off x="5789613" y="4292600"/>
            <a:ext cx="254000" cy="360363"/>
          </a:xfrm>
          <a:prstGeom prst="rect">
            <a:avLst/>
          </a:prstGeom>
          <a:noFill/>
          <a:ln w="9525">
            <a:noFill/>
            <a:miter lim="800000"/>
            <a:headEnd/>
            <a:tailEnd/>
          </a:ln>
        </p:spPr>
      </p:pic>
      <p:pic>
        <p:nvPicPr>
          <p:cNvPr id="18492" name="Picture 5" descr="inferiore"/>
          <p:cNvPicPr>
            <a:picLocks noChangeAspect="1" noChangeArrowheads="1"/>
          </p:cNvPicPr>
          <p:nvPr/>
        </p:nvPicPr>
        <p:blipFill>
          <a:blip r:embed="rId3"/>
          <a:srcRect/>
          <a:stretch>
            <a:fillRect/>
          </a:stretch>
        </p:blipFill>
        <p:spPr bwMode="auto">
          <a:xfrm>
            <a:off x="7737475" y="4292600"/>
            <a:ext cx="254000" cy="360363"/>
          </a:xfrm>
          <a:prstGeom prst="rect">
            <a:avLst/>
          </a:prstGeom>
          <a:noFill/>
          <a:ln w="9525">
            <a:noFill/>
            <a:miter lim="800000"/>
            <a:headEnd/>
            <a:tailEnd/>
          </a:ln>
        </p:spPr>
      </p:pic>
      <p:pic>
        <p:nvPicPr>
          <p:cNvPr id="18493" name="Picture 5" descr="inferiore"/>
          <p:cNvPicPr>
            <a:picLocks noChangeAspect="1" noChangeArrowheads="1"/>
          </p:cNvPicPr>
          <p:nvPr/>
        </p:nvPicPr>
        <p:blipFill>
          <a:blip r:embed="rId3"/>
          <a:srcRect/>
          <a:stretch>
            <a:fillRect/>
          </a:stretch>
        </p:blipFill>
        <p:spPr bwMode="auto">
          <a:xfrm>
            <a:off x="7740650" y="4795838"/>
            <a:ext cx="254000" cy="360362"/>
          </a:xfrm>
          <a:prstGeom prst="rect">
            <a:avLst/>
          </a:prstGeom>
          <a:noFill/>
          <a:ln w="9525">
            <a:noFill/>
            <a:miter lim="800000"/>
            <a:headEnd/>
            <a:tailEnd/>
          </a:ln>
        </p:spPr>
      </p:pic>
      <p:pic>
        <p:nvPicPr>
          <p:cNvPr id="18494" name="Picture 5" descr="inferiore"/>
          <p:cNvPicPr>
            <a:picLocks noChangeAspect="1" noChangeArrowheads="1"/>
          </p:cNvPicPr>
          <p:nvPr/>
        </p:nvPicPr>
        <p:blipFill>
          <a:blip r:embed="rId3"/>
          <a:srcRect/>
          <a:stretch>
            <a:fillRect/>
          </a:stretch>
        </p:blipFill>
        <p:spPr bwMode="auto">
          <a:xfrm>
            <a:off x="5802313" y="4795838"/>
            <a:ext cx="254000" cy="360362"/>
          </a:xfrm>
          <a:prstGeom prst="rect">
            <a:avLst/>
          </a:prstGeom>
          <a:noFill/>
          <a:ln w="9525">
            <a:noFill/>
            <a:miter lim="800000"/>
            <a:headEnd/>
            <a:tailEnd/>
          </a:ln>
        </p:spPr>
      </p:pic>
      <p:pic>
        <p:nvPicPr>
          <p:cNvPr id="18495" name="Picture 5" descr="inferiore"/>
          <p:cNvPicPr>
            <a:picLocks noChangeAspect="1" noChangeArrowheads="1"/>
          </p:cNvPicPr>
          <p:nvPr/>
        </p:nvPicPr>
        <p:blipFill>
          <a:blip r:embed="rId3"/>
          <a:srcRect/>
          <a:stretch>
            <a:fillRect/>
          </a:stretch>
        </p:blipFill>
        <p:spPr bwMode="auto">
          <a:xfrm>
            <a:off x="3635375" y="4830763"/>
            <a:ext cx="254000" cy="360362"/>
          </a:xfrm>
          <a:prstGeom prst="rect">
            <a:avLst/>
          </a:prstGeom>
          <a:noFill/>
          <a:ln w="9525">
            <a:noFill/>
            <a:miter lim="800000"/>
            <a:headEnd/>
            <a:tailEnd/>
          </a:ln>
        </p:spPr>
      </p:pic>
      <p:pic>
        <p:nvPicPr>
          <p:cNvPr id="18496" name="Picture 5" descr="inferiore"/>
          <p:cNvPicPr>
            <a:picLocks noChangeAspect="1" noChangeArrowheads="1"/>
          </p:cNvPicPr>
          <p:nvPr/>
        </p:nvPicPr>
        <p:blipFill>
          <a:blip r:embed="rId3"/>
          <a:srcRect/>
          <a:stretch>
            <a:fillRect/>
          </a:stretch>
        </p:blipFill>
        <p:spPr bwMode="auto">
          <a:xfrm>
            <a:off x="3635375" y="4292600"/>
            <a:ext cx="254000" cy="360363"/>
          </a:xfrm>
          <a:prstGeom prst="rect">
            <a:avLst/>
          </a:prstGeom>
          <a:noFill/>
          <a:ln w="9525">
            <a:noFill/>
            <a:miter lim="800000"/>
            <a:headEnd/>
            <a:tailEnd/>
          </a:ln>
        </p:spPr>
      </p:pic>
      <p:pic>
        <p:nvPicPr>
          <p:cNvPr id="18497" name="Picture 3" descr="superiore"/>
          <p:cNvPicPr>
            <a:picLocks noChangeAspect="1" noChangeArrowheads="1"/>
          </p:cNvPicPr>
          <p:nvPr/>
        </p:nvPicPr>
        <p:blipFill>
          <a:blip r:embed="rId2"/>
          <a:srcRect/>
          <a:stretch>
            <a:fillRect/>
          </a:stretch>
        </p:blipFill>
        <p:spPr bwMode="auto">
          <a:xfrm>
            <a:off x="7729538" y="3213100"/>
            <a:ext cx="238125" cy="336550"/>
          </a:xfrm>
          <a:prstGeom prst="rect">
            <a:avLst/>
          </a:prstGeom>
          <a:noFill/>
          <a:ln w="9525">
            <a:noFill/>
            <a:miter lim="800000"/>
            <a:headEnd/>
            <a:tailEnd/>
          </a:ln>
        </p:spPr>
      </p:pic>
      <p:pic>
        <p:nvPicPr>
          <p:cNvPr id="18498" name="Picture 3" descr="superiore"/>
          <p:cNvPicPr>
            <a:picLocks noChangeAspect="1" noChangeArrowheads="1"/>
          </p:cNvPicPr>
          <p:nvPr/>
        </p:nvPicPr>
        <p:blipFill>
          <a:blip r:embed="rId2"/>
          <a:srcRect/>
          <a:stretch>
            <a:fillRect/>
          </a:stretch>
        </p:blipFill>
        <p:spPr bwMode="auto">
          <a:xfrm>
            <a:off x="5819775" y="3213100"/>
            <a:ext cx="236538" cy="336550"/>
          </a:xfrm>
          <a:prstGeom prst="rect">
            <a:avLst/>
          </a:prstGeom>
          <a:noFill/>
          <a:ln w="9525">
            <a:noFill/>
            <a:miter lim="800000"/>
            <a:headEnd/>
            <a:tailEnd/>
          </a:ln>
        </p:spPr>
      </p:pic>
      <p:sp>
        <p:nvSpPr>
          <p:cNvPr id="25" name="Oval 24"/>
          <p:cNvSpPr/>
          <p:nvPr/>
        </p:nvSpPr>
        <p:spPr>
          <a:xfrm>
            <a:off x="1331913" y="5091113"/>
            <a:ext cx="1584325" cy="9398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ln>
                <a:solidFill>
                  <a:srgbClr val="FF0000"/>
                </a:solidFill>
              </a:ln>
              <a:solidFill>
                <a:srgbClr val="FF0000"/>
              </a:solidFill>
            </a:endParaRPr>
          </a:p>
        </p:txBody>
      </p:sp>
      <p:sp>
        <p:nvSpPr>
          <p:cNvPr id="27" name="Oval 26"/>
          <p:cNvSpPr/>
          <p:nvPr/>
        </p:nvSpPr>
        <p:spPr>
          <a:xfrm>
            <a:off x="2916238" y="1268413"/>
            <a:ext cx="1763712" cy="10080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ln>
                <a:solidFill>
                  <a:srgbClr val="FF0000"/>
                </a:solidFill>
              </a:ln>
              <a:solidFill>
                <a:srgbClr val="FF0000"/>
              </a:solidFill>
            </a:endParaRPr>
          </a:p>
        </p:txBody>
      </p:sp>
      <p:sp>
        <p:nvSpPr>
          <p:cNvPr id="28" name="Oval 27"/>
          <p:cNvSpPr/>
          <p:nvPr/>
        </p:nvSpPr>
        <p:spPr>
          <a:xfrm>
            <a:off x="5022850" y="1239838"/>
            <a:ext cx="1763713" cy="10080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ln>
                <a:solidFill>
                  <a:srgbClr val="FF0000"/>
                </a:solidFill>
              </a:ln>
              <a:solidFill>
                <a:srgbClr val="FF0000"/>
              </a:solidFill>
            </a:endParaRPr>
          </a:p>
        </p:txBody>
      </p:sp>
      <p:sp>
        <p:nvSpPr>
          <p:cNvPr id="29" name="Oval 28"/>
          <p:cNvSpPr/>
          <p:nvPr/>
        </p:nvSpPr>
        <p:spPr>
          <a:xfrm>
            <a:off x="7085013" y="1284288"/>
            <a:ext cx="1763712" cy="10080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ln>
                <a:solidFill>
                  <a:srgbClr val="FF0000"/>
                </a:solidFill>
              </a:ln>
              <a:solidFill>
                <a:srgbClr val="FF0000"/>
              </a:solidFill>
            </a:endParaRPr>
          </a:p>
        </p:txBody>
      </p:sp>
      <p:pic>
        <p:nvPicPr>
          <p:cNvPr id="18503" name="Picture 9" descr="pari"/>
          <p:cNvPicPr>
            <a:picLocks noChangeAspect="1" noChangeArrowheads="1"/>
          </p:cNvPicPr>
          <p:nvPr/>
        </p:nvPicPr>
        <p:blipFill>
          <a:blip r:embed="rId4"/>
          <a:srcRect/>
          <a:stretch>
            <a:fillRect/>
          </a:stretch>
        </p:blipFill>
        <p:spPr bwMode="auto">
          <a:xfrm>
            <a:off x="3498850" y="3248025"/>
            <a:ext cx="528638" cy="265113"/>
          </a:xfrm>
          <a:prstGeom prst="rect">
            <a:avLst/>
          </a:prstGeom>
          <a:noFill/>
          <a:ln w="9525">
            <a:noFill/>
            <a:miter lim="800000"/>
            <a:headEnd/>
            <a:tailEnd/>
          </a:ln>
        </p:spPr>
      </p:pic>
      <p:pic>
        <p:nvPicPr>
          <p:cNvPr id="18504" name="Picture 9" descr="pari"/>
          <p:cNvPicPr>
            <a:picLocks noChangeAspect="1" noChangeArrowheads="1"/>
          </p:cNvPicPr>
          <p:nvPr/>
        </p:nvPicPr>
        <p:blipFill>
          <a:blip r:embed="rId4"/>
          <a:srcRect/>
          <a:stretch>
            <a:fillRect/>
          </a:stretch>
        </p:blipFill>
        <p:spPr bwMode="auto">
          <a:xfrm>
            <a:off x="3538538" y="5456238"/>
            <a:ext cx="528637" cy="265112"/>
          </a:xfrm>
          <a:prstGeom prst="rect">
            <a:avLst/>
          </a:prstGeom>
          <a:noFill/>
          <a:ln w="9525">
            <a:noFill/>
            <a:miter lim="800000"/>
            <a:headEnd/>
            <a:tailEnd/>
          </a:ln>
        </p:spPr>
      </p:pic>
      <p:pic>
        <p:nvPicPr>
          <p:cNvPr id="18505" name="Picture 9" descr="pari"/>
          <p:cNvPicPr>
            <a:picLocks noChangeAspect="1" noChangeArrowheads="1"/>
          </p:cNvPicPr>
          <p:nvPr/>
        </p:nvPicPr>
        <p:blipFill>
          <a:blip r:embed="rId4"/>
          <a:srcRect/>
          <a:stretch>
            <a:fillRect/>
          </a:stretch>
        </p:blipFill>
        <p:spPr bwMode="auto">
          <a:xfrm>
            <a:off x="5673725" y="5421313"/>
            <a:ext cx="530225" cy="26511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arn(inVertical)">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arn(inVertical)">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barn(inVertical)">
                                      <p:cBhvr>
                                        <p:cTn id="2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28" grpId="0" animBg="1"/>
      <p:bldP spid="2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79388" y="2349500"/>
          <a:ext cx="8713787" cy="3959225"/>
        </p:xfrm>
        <a:graphic>
          <a:graphicData uri="http://schemas.openxmlformats.org/drawingml/2006/table">
            <a:tbl>
              <a:tblPr>
                <a:tableStyleId>{5C22544A-7EE6-4342-B048-85BDC9FD1C3A}</a:tableStyleId>
              </a:tblPr>
              <a:tblGrid>
                <a:gridCol w="2146812"/>
                <a:gridCol w="2029654"/>
                <a:gridCol w="1422655"/>
                <a:gridCol w="3113849"/>
              </a:tblGrid>
              <a:tr h="1728401">
                <a:tc gridSpan="2">
                  <a:txBody>
                    <a:bodyPr/>
                    <a:lstStyle/>
                    <a:p>
                      <a:pPr algn="ctr" fontAlgn="ctr"/>
                      <a:r>
                        <a:rPr lang="it-IT" sz="1400" u="none" strike="noStrike" dirty="0" smtClean="0">
                          <a:effectLst/>
                        </a:rPr>
                        <a:t>CLASSI V</a:t>
                      </a:r>
                    </a:p>
                    <a:p>
                      <a:pPr algn="ctr" fontAlgn="ctr"/>
                      <a:r>
                        <a:rPr lang="it-IT" sz="1400" u="none" strike="noStrike" dirty="0" smtClean="0">
                          <a:effectLst/>
                        </a:rPr>
                        <a:t>PRIMARIA</a:t>
                      </a:r>
                    </a:p>
                    <a:p>
                      <a:pPr algn="ctr" fontAlgn="ctr"/>
                      <a:endParaRPr lang="it-IT" sz="1400" b="0" i="0" u="none" strike="noStrike" dirty="0">
                        <a:solidFill>
                          <a:srgbClr val="000000"/>
                        </a:solidFill>
                        <a:effectLst/>
                        <a:latin typeface="Calibri"/>
                      </a:endParaRP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dirty="0" smtClean="0">
                          <a:effectLst/>
                        </a:rPr>
                        <a:t>MATEMATICA</a:t>
                      </a:r>
                      <a:br>
                        <a:rPr lang="it-IT" sz="1400" u="none" strike="noStrike" dirty="0" smtClean="0">
                          <a:effectLst/>
                        </a:rPr>
                      </a:br>
                      <a:r>
                        <a:rPr lang="it-IT" sz="1400" u="none" strike="noStrike" kern="1200" dirty="0" smtClean="0">
                          <a:solidFill>
                            <a:schemeClr val="dk1"/>
                          </a:solidFill>
                          <a:effectLst/>
                          <a:latin typeface="+mn-lt"/>
                          <a:ea typeface="+mn-ea"/>
                          <a:cs typeface="+mn-cs"/>
                        </a:rPr>
                        <a:t>RILEVAZIONI 2014</a:t>
                      </a: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kern="1200" dirty="0" smtClean="0">
                          <a:solidFill>
                            <a:schemeClr val="dk1"/>
                          </a:solidFill>
                          <a:effectLst/>
                          <a:latin typeface="+mn-lt"/>
                          <a:ea typeface="+mn-ea"/>
                          <a:cs typeface="+mn-cs"/>
                        </a:rPr>
                        <a:t>PUNTEGGIO AL NETTO DEL CHEATING</a:t>
                      </a:r>
                    </a:p>
                  </a:txBody>
                  <a:tcPr marL="9525" marR="9525" marT="9525" marB="0" anchor="ct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it-IT" sz="1400" u="none" strike="noStrike" kern="1200" dirty="0" smtClean="0">
                        <a:solidFill>
                          <a:schemeClr val="dk1"/>
                        </a:solidFill>
                        <a:effectLst/>
                        <a:latin typeface="+mn-lt"/>
                        <a:ea typeface="+mn-ea"/>
                        <a:cs typeface="+mn-cs"/>
                      </a:endParaRPr>
                    </a:p>
                  </a:txBody>
                  <a:tcPr marL="9525" marR="9525" marT="9525" marB="0" anchor="ctr"/>
                </a:tc>
                <a:tc gridSpan="2">
                  <a:txBody>
                    <a:bodyPr/>
                    <a:lstStyle/>
                    <a:p>
                      <a:pPr algn="ctr" fontAlgn="ctr"/>
                      <a:endParaRPr lang="it-IT" sz="1400" u="none" strike="noStrike" dirty="0" smtClean="0">
                        <a:effectLst/>
                      </a:endParaRPr>
                    </a:p>
                    <a:p>
                      <a:pPr algn="ctr" fontAlgn="ctr"/>
                      <a:r>
                        <a:rPr lang="it-IT" sz="1400" u="none" strike="noStrike" dirty="0" smtClean="0">
                          <a:effectLst/>
                        </a:rPr>
                        <a:t>CLASSI III SECONDARIA</a:t>
                      </a:r>
                    </a:p>
                    <a:p>
                      <a:pPr algn="ctr" fontAlgn="ctr"/>
                      <a:r>
                        <a:rPr lang="it-IT" sz="1400" u="none" strike="noStrike" kern="1200" dirty="0" smtClean="0">
                          <a:solidFill>
                            <a:schemeClr val="dk1"/>
                          </a:solidFill>
                          <a:effectLst/>
                          <a:latin typeface="+mn-lt"/>
                          <a:ea typeface="+mn-ea"/>
                          <a:cs typeface="+mn-cs"/>
                        </a:rPr>
                        <a:t>COME ERANO FORMATE</a:t>
                      </a:r>
                      <a:r>
                        <a:rPr lang="it-IT" sz="1400" u="none" strike="noStrike" kern="1200" baseline="0" dirty="0" smtClean="0">
                          <a:solidFill>
                            <a:schemeClr val="dk1"/>
                          </a:solidFill>
                          <a:effectLst/>
                          <a:latin typeface="+mn-lt"/>
                          <a:ea typeface="+mn-ea"/>
                          <a:cs typeface="+mn-cs"/>
                        </a:rPr>
                        <a:t> </a:t>
                      </a:r>
                      <a:r>
                        <a:rPr lang="it-IT" sz="1400" u="none" strike="noStrike" kern="1200" dirty="0" smtClean="0">
                          <a:solidFill>
                            <a:schemeClr val="dk1"/>
                          </a:solidFill>
                          <a:effectLst/>
                          <a:latin typeface="+mn-lt"/>
                          <a:ea typeface="+mn-ea"/>
                          <a:cs typeface="+mn-cs"/>
                        </a:rPr>
                        <a:t>NEL 2014</a:t>
                      </a:r>
                    </a:p>
                    <a:p>
                      <a:pPr algn="ctr" fontAlgn="ctr"/>
                      <a:endParaRPr lang="it-IT" sz="1400" u="none" strike="noStrike" kern="1200" dirty="0" smtClean="0">
                        <a:solidFill>
                          <a:schemeClr val="dk1"/>
                        </a:solidFill>
                        <a:effectLst/>
                        <a:latin typeface="+mn-lt"/>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dirty="0" smtClean="0">
                          <a:effectLst/>
                        </a:rPr>
                        <a:t>MATEMATICA</a:t>
                      </a:r>
                      <a:r>
                        <a:rPr lang="it-IT" sz="1400" u="none" strike="noStrike" dirty="0">
                          <a:effectLst/>
                        </a:rPr>
                        <a:t/>
                      </a:r>
                      <a:br>
                        <a:rPr lang="it-IT" sz="1400" u="none" strike="noStrike" dirty="0">
                          <a:effectLst/>
                        </a:rPr>
                      </a:br>
                      <a:r>
                        <a:rPr lang="it-IT" sz="1400" u="none" strike="noStrike" kern="1200" dirty="0" smtClean="0">
                          <a:solidFill>
                            <a:schemeClr val="dk1"/>
                          </a:solidFill>
                          <a:effectLst/>
                          <a:latin typeface="+mn-lt"/>
                          <a:ea typeface="+mn-ea"/>
                          <a:cs typeface="+mn-cs"/>
                        </a:rPr>
                        <a:t>RILEVAZIONI 2017</a:t>
                      </a: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kern="1200" dirty="0" smtClean="0">
                          <a:solidFill>
                            <a:schemeClr val="dk1"/>
                          </a:solidFill>
                          <a:effectLst/>
                          <a:latin typeface="+mn-lt"/>
                          <a:ea typeface="+mn-ea"/>
                          <a:cs typeface="+mn-cs"/>
                        </a:rPr>
                        <a:t>PUNTEGGIO AL NETTO DEL CHEATING</a:t>
                      </a:r>
                    </a:p>
                    <a:p>
                      <a:pPr algn="ctr" fontAlgn="ctr"/>
                      <a:endParaRPr lang="it-IT" sz="1400" b="0" i="0" u="none" strike="noStrike" dirty="0">
                        <a:solidFill>
                          <a:srgbClr val="000000"/>
                        </a:solidFill>
                        <a:effectLst/>
                        <a:latin typeface="Calibri"/>
                      </a:endParaRPr>
                    </a:p>
                  </a:txBody>
                  <a:tcPr marL="9525" marR="9525" marT="9525" marB="0" anchor="ctr"/>
                </a:tc>
                <a:tc hMerge="1">
                  <a:txBody>
                    <a:bodyPr/>
                    <a:lstStyle/>
                    <a:p>
                      <a:pPr algn="ctr" fontAlgn="ct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b="0" i="0" u="none" strike="noStrike" dirty="0" smtClean="0">
                          <a:solidFill>
                            <a:srgbClr val="000000"/>
                          </a:solidFill>
                          <a:effectLst/>
                          <a:latin typeface="Calibri"/>
                        </a:rPr>
                        <a:t>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58,6</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a:effectLst/>
                        </a:rPr>
                        <a:t>50,9</a:t>
                      </a: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b="0" i="0" u="none" strike="noStrike" dirty="0" smtClean="0">
                          <a:solidFill>
                            <a:srgbClr val="000000"/>
                          </a:solidFill>
                          <a:effectLst/>
                          <a:latin typeface="Calibri"/>
                        </a:rPr>
                        <a:t>II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69,2</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a:effectLst/>
                        </a:rPr>
                        <a:t>63,5</a:t>
                      </a: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b="0" i="0" u="none" strike="noStrike" dirty="0" smtClean="0">
                          <a:solidFill>
                            <a:srgbClr val="000000"/>
                          </a:solidFill>
                          <a:effectLst/>
                          <a:latin typeface="Calibri"/>
                        </a:rPr>
                        <a:t>III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58,4</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III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a:effectLst/>
                        </a:rPr>
                        <a:t>50,4</a:t>
                      </a: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b="0" i="0" u="none" strike="noStrike" dirty="0" smtClean="0">
                          <a:solidFill>
                            <a:srgbClr val="000000"/>
                          </a:solidFill>
                          <a:effectLst/>
                          <a:latin typeface="Calibri"/>
                        </a:rPr>
                        <a:t>IV</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b="0" i="0" u="none" strike="noStrike" dirty="0" smtClean="0">
                          <a:solidFill>
                            <a:srgbClr val="000000"/>
                          </a:solidFill>
                          <a:effectLst/>
                          <a:latin typeface="Calibri"/>
                        </a:rPr>
                        <a:t>MANCA LA RILEVAZIONE!!!</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IV</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a:effectLst/>
                        </a:rPr>
                        <a:t>55,5</a:t>
                      </a: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b="0" i="0" u="none" strike="noStrike" dirty="0" smtClean="0">
                          <a:solidFill>
                            <a:srgbClr val="000000"/>
                          </a:solidFill>
                          <a:effectLst/>
                          <a:latin typeface="Calibri"/>
                        </a:rPr>
                        <a:t>PRIMARIA</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63,2</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SECONDARIA</a:t>
                      </a:r>
                      <a:r>
                        <a:rPr lang="it-IT" sz="1400" u="none" strike="noStrike" dirty="0">
                          <a:effectLst/>
                        </a:rPr>
                        <a:t> </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a:effectLst/>
                        </a:rPr>
                        <a:t>55,3</a:t>
                      </a:r>
                      <a:endParaRPr lang="it-IT" sz="1400" b="0" i="0" u="none" strike="noStrike" dirty="0">
                        <a:solidFill>
                          <a:srgbClr val="000000"/>
                        </a:solidFill>
                        <a:effectLst/>
                        <a:latin typeface="Calibri"/>
                      </a:endParaRPr>
                    </a:p>
                  </a:txBody>
                  <a:tcPr marL="9525" marR="9525" marT="9525" marB="0" anchor="ctr"/>
                </a:tc>
              </a:tr>
            </a:tbl>
          </a:graphicData>
        </a:graphic>
      </p:graphicFrame>
      <p:sp>
        <p:nvSpPr>
          <p:cNvPr id="4" name="Titolo 1"/>
          <p:cNvSpPr txBox="1">
            <a:spLocks/>
          </p:cNvSpPr>
          <p:nvPr/>
        </p:nvSpPr>
        <p:spPr>
          <a:xfrm>
            <a:off x="0" y="142875"/>
            <a:ext cx="9144000" cy="1414463"/>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r>
              <a:rPr lang="it-IT" sz="3200" dirty="0" smtClean="0">
                <a:solidFill>
                  <a:srgbClr val="000099"/>
                </a:solidFill>
                <a:latin typeface="Calibri"/>
              </a:rPr>
              <a:t>RISULTATI A DISTANZA - MATEMATICA</a:t>
            </a:r>
          </a:p>
          <a:p>
            <a:pPr algn="ctr" fontAlgn="auto">
              <a:spcBef>
                <a:spcPts val="0"/>
              </a:spcBef>
              <a:spcAft>
                <a:spcPts val="0"/>
              </a:spcAft>
              <a:defRPr/>
            </a:pPr>
            <a:r>
              <a:rPr lang="it-IT" sz="3200" dirty="0" smtClean="0">
                <a:solidFill>
                  <a:srgbClr val="000099"/>
                </a:solidFill>
                <a:latin typeface="Calibri"/>
              </a:rPr>
              <a:t>CONFRONTO PUNTEGGIO CONSEGUITO IN CLASSE III SECONDARIA NEL 2017 CON PUNTEGGIO CONSEGUITO IN V PRIMARIA NEL 2014</a:t>
            </a:r>
          </a:p>
          <a:p>
            <a:pPr algn="ctr" fontAlgn="auto">
              <a:spcBef>
                <a:spcPts val="0"/>
              </a:spcBef>
              <a:spcAft>
                <a:spcPts val="0"/>
              </a:spcAft>
              <a:defRPr/>
            </a:pPr>
            <a:endParaRPr lang="it-IT" sz="3200" dirty="0">
              <a:solidFill>
                <a:srgbClr val="000099"/>
              </a:solidFill>
              <a:latin typeface="Calibri"/>
            </a:endParaRPr>
          </a:p>
        </p:txBody>
      </p:sp>
      <p:sp>
        <p:nvSpPr>
          <p:cNvPr id="5" name="Oval 4"/>
          <p:cNvSpPr/>
          <p:nvPr/>
        </p:nvSpPr>
        <p:spPr>
          <a:xfrm>
            <a:off x="2771775" y="5792788"/>
            <a:ext cx="1079500" cy="647700"/>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6" name="Oval 5"/>
          <p:cNvSpPr/>
          <p:nvPr/>
        </p:nvSpPr>
        <p:spPr>
          <a:xfrm>
            <a:off x="6804025" y="5792788"/>
            <a:ext cx="1081088" cy="6477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79388" y="2349500"/>
          <a:ext cx="8713787" cy="3959225"/>
        </p:xfrm>
        <a:graphic>
          <a:graphicData uri="http://schemas.openxmlformats.org/drawingml/2006/table">
            <a:tbl>
              <a:tblPr>
                <a:tableStyleId>{5C22544A-7EE6-4342-B048-85BDC9FD1C3A}</a:tableStyleId>
              </a:tblPr>
              <a:tblGrid>
                <a:gridCol w="2146812"/>
                <a:gridCol w="2029654"/>
                <a:gridCol w="1422655"/>
                <a:gridCol w="3113849"/>
              </a:tblGrid>
              <a:tr h="1728401">
                <a:tc gridSpan="2">
                  <a:txBody>
                    <a:bodyPr/>
                    <a:lstStyle/>
                    <a:p>
                      <a:pPr algn="ctr" fontAlgn="ctr"/>
                      <a:r>
                        <a:rPr lang="it-IT" sz="1400" u="none" strike="noStrike" dirty="0" smtClean="0">
                          <a:effectLst/>
                        </a:rPr>
                        <a:t>CLASSI III</a:t>
                      </a:r>
                    </a:p>
                    <a:p>
                      <a:pPr algn="ctr" fontAlgn="ctr"/>
                      <a:r>
                        <a:rPr lang="it-IT" sz="1400" u="none" strike="noStrike" dirty="0" smtClean="0">
                          <a:effectLst/>
                        </a:rPr>
                        <a:t>SECONDARIA</a:t>
                      </a:r>
                    </a:p>
                    <a:p>
                      <a:pPr algn="ctr" fontAlgn="ctr"/>
                      <a:endParaRPr lang="it-IT" sz="1400" b="0" i="0" u="none" strike="noStrike" dirty="0">
                        <a:solidFill>
                          <a:srgbClr val="000000"/>
                        </a:solidFill>
                        <a:effectLst/>
                        <a:latin typeface="Calibri"/>
                      </a:endParaRP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dirty="0" smtClean="0">
                          <a:effectLst/>
                        </a:rPr>
                        <a:t>ITALIANO</a:t>
                      </a:r>
                      <a:br>
                        <a:rPr lang="it-IT" sz="1400" u="none" strike="noStrike" dirty="0" smtClean="0">
                          <a:effectLst/>
                        </a:rPr>
                      </a:br>
                      <a:r>
                        <a:rPr lang="it-IT" sz="1400" u="none" strike="noStrike" kern="1200" dirty="0" smtClean="0">
                          <a:solidFill>
                            <a:schemeClr val="dk1"/>
                          </a:solidFill>
                          <a:effectLst/>
                          <a:latin typeface="+mn-lt"/>
                          <a:ea typeface="+mn-ea"/>
                          <a:cs typeface="+mn-cs"/>
                        </a:rPr>
                        <a:t>RILEVAZIONI 2014</a:t>
                      </a: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kern="1200" dirty="0" smtClean="0">
                          <a:solidFill>
                            <a:schemeClr val="dk1"/>
                          </a:solidFill>
                          <a:effectLst/>
                          <a:latin typeface="+mn-lt"/>
                          <a:ea typeface="+mn-ea"/>
                          <a:cs typeface="+mn-cs"/>
                        </a:rPr>
                        <a:t>PUNTEGGIO AL NETTO DEL CHEATING</a:t>
                      </a:r>
                    </a:p>
                  </a:txBody>
                  <a:tcPr marL="9525" marR="9525" marT="9525" marB="0" anchor="ct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it-IT" sz="1400" u="none" strike="noStrike" kern="1200" dirty="0" smtClean="0">
                        <a:solidFill>
                          <a:schemeClr val="dk1"/>
                        </a:solidFill>
                        <a:effectLst/>
                        <a:latin typeface="+mn-lt"/>
                        <a:ea typeface="+mn-ea"/>
                        <a:cs typeface="+mn-cs"/>
                      </a:endParaRPr>
                    </a:p>
                  </a:txBody>
                  <a:tcPr marL="9525" marR="9525" marT="9525" marB="0" anchor="ctr"/>
                </a:tc>
                <a:tc gridSpan="2">
                  <a:txBody>
                    <a:bodyPr/>
                    <a:lstStyle/>
                    <a:p>
                      <a:pPr algn="ctr" fontAlgn="ctr"/>
                      <a:endParaRPr lang="it-IT" sz="1400" u="none" strike="noStrike" dirty="0" smtClean="0">
                        <a:effectLst/>
                      </a:endParaRPr>
                    </a:p>
                    <a:p>
                      <a:pPr algn="ctr" fontAlgn="ctr"/>
                      <a:r>
                        <a:rPr lang="it-IT" sz="1400" u="none" strike="noStrike" dirty="0" smtClean="0">
                          <a:effectLst/>
                        </a:rPr>
                        <a:t>CLASSI II SECONDARIA II GRADO</a:t>
                      </a:r>
                    </a:p>
                    <a:p>
                      <a:pPr algn="ctr" fontAlgn="ctr"/>
                      <a:r>
                        <a:rPr lang="it-IT" sz="1400" u="none" strike="noStrike" kern="1200" dirty="0" smtClean="0">
                          <a:solidFill>
                            <a:schemeClr val="dk1"/>
                          </a:solidFill>
                          <a:effectLst/>
                          <a:latin typeface="+mn-lt"/>
                          <a:ea typeface="+mn-ea"/>
                          <a:cs typeface="+mn-cs"/>
                        </a:rPr>
                        <a:t>COME ERANO FORMATE</a:t>
                      </a:r>
                      <a:r>
                        <a:rPr lang="it-IT" sz="1400" u="none" strike="noStrike" kern="1200" baseline="0" dirty="0" smtClean="0">
                          <a:solidFill>
                            <a:schemeClr val="dk1"/>
                          </a:solidFill>
                          <a:effectLst/>
                          <a:latin typeface="+mn-lt"/>
                          <a:ea typeface="+mn-ea"/>
                          <a:cs typeface="+mn-cs"/>
                        </a:rPr>
                        <a:t> </a:t>
                      </a:r>
                      <a:r>
                        <a:rPr lang="it-IT" sz="1400" u="none" strike="noStrike" kern="1200" dirty="0" smtClean="0">
                          <a:solidFill>
                            <a:schemeClr val="dk1"/>
                          </a:solidFill>
                          <a:effectLst/>
                          <a:latin typeface="+mn-lt"/>
                          <a:ea typeface="+mn-ea"/>
                          <a:cs typeface="+mn-cs"/>
                        </a:rPr>
                        <a:t>NEL 2014</a:t>
                      </a:r>
                    </a:p>
                    <a:p>
                      <a:pPr algn="ctr" fontAlgn="ctr"/>
                      <a:endParaRPr lang="it-IT" sz="1400" u="none" strike="noStrike" kern="1200" dirty="0" smtClean="0">
                        <a:solidFill>
                          <a:schemeClr val="dk1"/>
                        </a:solidFill>
                        <a:effectLst/>
                        <a:latin typeface="+mn-lt"/>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dirty="0" smtClean="0">
                          <a:effectLst/>
                        </a:rPr>
                        <a:t>ITALIANO</a:t>
                      </a:r>
                      <a:r>
                        <a:rPr lang="it-IT" sz="1400" u="none" strike="noStrike" dirty="0">
                          <a:effectLst/>
                        </a:rPr>
                        <a:t/>
                      </a:r>
                      <a:br>
                        <a:rPr lang="it-IT" sz="1400" u="none" strike="noStrike" dirty="0">
                          <a:effectLst/>
                        </a:rPr>
                      </a:br>
                      <a:r>
                        <a:rPr lang="it-IT" sz="1400" u="none" strike="noStrike" kern="1200" dirty="0" smtClean="0">
                          <a:solidFill>
                            <a:schemeClr val="dk1"/>
                          </a:solidFill>
                          <a:effectLst/>
                          <a:latin typeface="+mn-lt"/>
                          <a:ea typeface="+mn-ea"/>
                          <a:cs typeface="+mn-cs"/>
                        </a:rPr>
                        <a:t>RILEVAZIONI 2017</a:t>
                      </a: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kern="1200" dirty="0" smtClean="0">
                          <a:solidFill>
                            <a:schemeClr val="dk1"/>
                          </a:solidFill>
                          <a:effectLst/>
                          <a:latin typeface="+mn-lt"/>
                          <a:ea typeface="+mn-ea"/>
                          <a:cs typeface="+mn-cs"/>
                        </a:rPr>
                        <a:t>PUNTEGGIO AL NETTO DEL CHEATING</a:t>
                      </a:r>
                    </a:p>
                    <a:p>
                      <a:pPr algn="ctr" fontAlgn="ctr"/>
                      <a:endParaRPr lang="it-IT" sz="1400" b="0" i="0" u="none" strike="noStrike" dirty="0">
                        <a:solidFill>
                          <a:srgbClr val="000000"/>
                        </a:solidFill>
                        <a:effectLst/>
                        <a:latin typeface="Calibri"/>
                      </a:endParaRPr>
                    </a:p>
                  </a:txBody>
                  <a:tcPr marL="9525" marR="9525" marT="9525" marB="0" anchor="ctr"/>
                </a:tc>
                <a:tc hMerge="1">
                  <a:txBody>
                    <a:bodyPr/>
                    <a:lstStyle/>
                    <a:p>
                      <a:pPr algn="ctr" fontAlgn="ctr"/>
                      <a:endParaRPr lang="it-IT" sz="1400" b="0" i="0" u="none" strike="noStrike" dirty="0">
                        <a:solidFill>
                          <a:srgbClr val="000000"/>
                        </a:solidFill>
                        <a:effectLst/>
                        <a:latin typeface="Calibri"/>
                      </a:endParaRPr>
                    </a:p>
                  </a:txBody>
                  <a:tcPr marL="9525" marR="9525" marT="9525" marB="0" anchor="ctr"/>
                </a:tc>
              </a:tr>
              <a:tr h="446408">
                <a:tc>
                  <a:txBody>
                    <a:bodyPr/>
                    <a:lstStyle/>
                    <a:p>
                      <a:pPr marL="0" algn="ctr" defTabSz="914400" rtl="0" eaLnBrk="1" fontAlgn="ctr" latinLnBrk="0" hangingPunct="1"/>
                      <a:r>
                        <a:rPr lang="it-IT" sz="1400" u="none" strike="noStrike" kern="1200" dirty="0" smtClean="0">
                          <a:solidFill>
                            <a:schemeClr val="dk1"/>
                          </a:solidFill>
                          <a:effectLst/>
                          <a:latin typeface="+mn-lt"/>
                          <a:ea typeface="+mn-ea"/>
                          <a:cs typeface="+mn-cs"/>
                        </a:rPr>
                        <a:t>I</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dirty="0" smtClean="0">
                          <a:effectLst/>
                        </a:rPr>
                        <a:t>67,0</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62,9</a:t>
                      </a:r>
                      <a:endParaRPr lang="it-IT" sz="1400" b="0" i="0" u="none" strike="noStrike" dirty="0">
                        <a:solidFill>
                          <a:srgbClr val="000000"/>
                        </a:solidFill>
                        <a:effectLst/>
                        <a:latin typeface="Calibri"/>
                      </a:endParaRPr>
                    </a:p>
                  </a:txBody>
                  <a:tcPr marL="9525" marR="9525" marT="9525" marB="0" anchor="ctr"/>
                </a:tc>
              </a:tr>
              <a:tr h="446408">
                <a:tc>
                  <a:txBody>
                    <a:bodyPr/>
                    <a:lstStyle/>
                    <a:p>
                      <a:pPr marL="0" algn="ctr" defTabSz="914400" rtl="0" eaLnBrk="1" fontAlgn="ctr" latinLnBrk="0" hangingPunct="1"/>
                      <a:r>
                        <a:rPr lang="it-IT" sz="1400" u="none" strike="noStrike" kern="1200" dirty="0" smtClean="0">
                          <a:solidFill>
                            <a:schemeClr val="dk1"/>
                          </a:solidFill>
                          <a:effectLst/>
                          <a:latin typeface="+mn-lt"/>
                          <a:ea typeface="+mn-ea"/>
                          <a:cs typeface="+mn-cs"/>
                        </a:rPr>
                        <a:t>II</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dirty="0" smtClean="0">
                          <a:effectLst/>
                        </a:rPr>
                        <a:t>66,5</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60,0</a:t>
                      </a:r>
                      <a:endParaRPr lang="it-IT" sz="1400" b="0" i="0" u="none" strike="noStrike" dirty="0">
                        <a:solidFill>
                          <a:srgbClr val="000000"/>
                        </a:solidFill>
                        <a:effectLst/>
                        <a:latin typeface="Calibri"/>
                      </a:endParaRPr>
                    </a:p>
                  </a:txBody>
                  <a:tcPr marL="9525" marR="9525" marT="9525" marB="0" anchor="ctr"/>
                </a:tc>
              </a:tr>
              <a:tr h="446408">
                <a:tc>
                  <a:txBody>
                    <a:bodyPr/>
                    <a:lstStyle/>
                    <a:p>
                      <a:pPr marL="0" algn="ctr" defTabSz="914400" rtl="0" eaLnBrk="1" fontAlgn="ctr" latinLnBrk="0" hangingPunct="1"/>
                      <a:r>
                        <a:rPr lang="it-IT" sz="1400" u="none" strike="noStrike" kern="1200" dirty="0" smtClean="0">
                          <a:solidFill>
                            <a:schemeClr val="dk1"/>
                          </a:solidFill>
                          <a:effectLst/>
                          <a:latin typeface="+mn-lt"/>
                          <a:ea typeface="+mn-ea"/>
                          <a:cs typeface="+mn-cs"/>
                        </a:rPr>
                        <a:t>III</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dirty="0" smtClean="0">
                          <a:effectLst/>
                        </a:rPr>
                        <a:t>58,3</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III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53,5</a:t>
                      </a:r>
                      <a:endParaRPr lang="it-IT" sz="1400" b="0" i="0" u="none" strike="noStrike" dirty="0">
                        <a:solidFill>
                          <a:srgbClr val="000000"/>
                        </a:solidFill>
                        <a:effectLst/>
                        <a:latin typeface="Calibri"/>
                      </a:endParaRPr>
                    </a:p>
                  </a:txBody>
                  <a:tcPr marL="9525" marR="9525" marT="9525" marB="0" anchor="ctr"/>
                </a:tc>
              </a:tr>
              <a:tr h="446408">
                <a:tc>
                  <a:txBody>
                    <a:bodyPr/>
                    <a:lstStyle/>
                    <a:p>
                      <a:pPr marL="0" algn="ctr" defTabSz="914400" rtl="0" eaLnBrk="1" fontAlgn="ctr" latinLnBrk="0" hangingPunct="1"/>
                      <a:r>
                        <a:rPr lang="it-IT" sz="1400" u="none" strike="noStrike" kern="1200" dirty="0" smtClean="0">
                          <a:solidFill>
                            <a:schemeClr val="dk1"/>
                          </a:solidFill>
                          <a:effectLst/>
                          <a:latin typeface="+mn-lt"/>
                          <a:ea typeface="+mn-ea"/>
                          <a:cs typeface="+mn-cs"/>
                        </a:rPr>
                        <a:t>IV</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kern="1200" dirty="0" smtClean="0">
                          <a:solidFill>
                            <a:schemeClr val="dk1"/>
                          </a:solidFill>
                          <a:effectLst/>
                          <a:latin typeface="+mn-lt"/>
                          <a:ea typeface="+mn-ea"/>
                          <a:cs typeface="+mn-cs"/>
                        </a:rPr>
                        <a:t>67,1</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IV</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60,6</a:t>
                      </a:r>
                      <a:endParaRPr lang="it-IT" sz="1400" b="0" i="0" u="none" strike="noStrike" dirty="0">
                        <a:solidFill>
                          <a:srgbClr val="000000"/>
                        </a:solidFill>
                        <a:effectLst/>
                        <a:latin typeface="Calibri"/>
                      </a:endParaRPr>
                    </a:p>
                  </a:txBody>
                  <a:tcPr marL="9525" marR="9525" marT="9525" marB="0" anchor="ctr"/>
                </a:tc>
              </a:tr>
              <a:tr h="446408">
                <a:tc>
                  <a:txBody>
                    <a:bodyPr/>
                    <a:lstStyle/>
                    <a:p>
                      <a:pPr marL="0" algn="ctr" defTabSz="914400" rtl="0" eaLnBrk="1" fontAlgn="ctr" latinLnBrk="0" hangingPunct="1"/>
                      <a:r>
                        <a:rPr lang="it-IT" sz="1400" u="none" strike="noStrike" kern="1200" dirty="0" smtClean="0">
                          <a:solidFill>
                            <a:schemeClr val="dk1"/>
                          </a:solidFill>
                          <a:effectLst/>
                          <a:latin typeface="+mn-lt"/>
                          <a:ea typeface="+mn-ea"/>
                          <a:cs typeface="+mn-cs"/>
                        </a:rPr>
                        <a:t>SECONDARIA I GRADO</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dirty="0" smtClean="0">
                          <a:effectLst/>
                        </a:rPr>
                        <a:t>64,7</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SECONDARIA II GRADO</a:t>
                      </a:r>
                      <a:r>
                        <a:rPr lang="it-IT" sz="1400" u="none" strike="noStrike" dirty="0">
                          <a:effectLst/>
                        </a:rPr>
                        <a:t> </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59,3</a:t>
                      </a:r>
                      <a:endParaRPr lang="it-IT" sz="1400" b="0" i="0" u="none" strike="noStrike" dirty="0">
                        <a:solidFill>
                          <a:srgbClr val="000000"/>
                        </a:solidFill>
                        <a:effectLst/>
                        <a:latin typeface="Calibri"/>
                      </a:endParaRPr>
                    </a:p>
                  </a:txBody>
                  <a:tcPr marL="9525" marR="9525" marT="9525" marB="0" anchor="ctr"/>
                </a:tc>
              </a:tr>
            </a:tbl>
          </a:graphicData>
        </a:graphic>
      </p:graphicFrame>
      <p:sp>
        <p:nvSpPr>
          <p:cNvPr id="4" name="Titolo 1"/>
          <p:cNvSpPr txBox="1">
            <a:spLocks/>
          </p:cNvSpPr>
          <p:nvPr/>
        </p:nvSpPr>
        <p:spPr>
          <a:xfrm>
            <a:off x="0" y="142875"/>
            <a:ext cx="9144000" cy="1414463"/>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r>
              <a:rPr lang="it-IT" sz="3200" dirty="0" smtClean="0">
                <a:solidFill>
                  <a:srgbClr val="000099"/>
                </a:solidFill>
                <a:latin typeface="Calibri"/>
              </a:rPr>
              <a:t>RISULTATI A DISTANZA - ITALIANO</a:t>
            </a:r>
          </a:p>
          <a:p>
            <a:pPr algn="ctr" fontAlgn="auto">
              <a:spcBef>
                <a:spcPts val="0"/>
              </a:spcBef>
              <a:spcAft>
                <a:spcPts val="0"/>
              </a:spcAft>
              <a:defRPr/>
            </a:pPr>
            <a:r>
              <a:rPr lang="it-IT" sz="3200" dirty="0" smtClean="0">
                <a:solidFill>
                  <a:srgbClr val="000099"/>
                </a:solidFill>
                <a:latin typeface="Calibri"/>
              </a:rPr>
              <a:t>CONFRONTO PUNTEGGIO CONSEGUITO IN CLASSE II SECONDARIA NEL 2017 CON PUNTEGGIO CONSEGUITO IN III SECONDARIA NEL 2015</a:t>
            </a:r>
          </a:p>
          <a:p>
            <a:pPr algn="ctr" fontAlgn="auto">
              <a:spcBef>
                <a:spcPts val="0"/>
              </a:spcBef>
              <a:spcAft>
                <a:spcPts val="0"/>
              </a:spcAft>
              <a:defRPr/>
            </a:pPr>
            <a:endParaRPr lang="it-IT" sz="3200" dirty="0">
              <a:solidFill>
                <a:srgbClr val="000099"/>
              </a:solidFill>
              <a:latin typeface="Calibri"/>
            </a:endParaRPr>
          </a:p>
        </p:txBody>
      </p:sp>
      <p:sp>
        <p:nvSpPr>
          <p:cNvPr id="5" name="Oval 4"/>
          <p:cNvSpPr/>
          <p:nvPr/>
        </p:nvSpPr>
        <p:spPr>
          <a:xfrm>
            <a:off x="2771775" y="5792788"/>
            <a:ext cx="1079500" cy="647700"/>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6" name="Oval 5"/>
          <p:cNvSpPr/>
          <p:nvPr/>
        </p:nvSpPr>
        <p:spPr>
          <a:xfrm>
            <a:off x="6804025" y="5792788"/>
            <a:ext cx="1081088" cy="6477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79388" y="2349500"/>
          <a:ext cx="8713787" cy="3959225"/>
        </p:xfrm>
        <a:graphic>
          <a:graphicData uri="http://schemas.openxmlformats.org/drawingml/2006/table">
            <a:tbl>
              <a:tblPr>
                <a:tableStyleId>{5C22544A-7EE6-4342-B048-85BDC9FD1C3A}</a:tableStyleId>
              </a:tblPr>
              <a:tblGrid>
                <a:gridCol w="2146812"/>
                <a:gridCol w="2029654"/>
                <a:gridCol w="1422655"/>
                <a:gridCol w="3113849"/>
              </a:tblGrid>
              <a:tr h="1728401">
                <a:tc gridSpan="2">
                  <a:txBody>
                    <a:bodyPr/>
                    <a:lstStyle/>
                    <a:p>
                      <a:pPr algn="ctr" fontAlgn="ctr"/>
                      <a:r>
                        <a:rPr lang="it-IT" sz="1400" u="none" strike="noStrike" dirty="0" smtClean="0">
                          <a:effectLst/>
                        </a:rPr>
                        <a:t>CLASSI III</a:t>
                      </a:r>
                    </a:p>
                    <a:p>
                      <a:pPr algn="ctr" fontAlgn="ctr"/>
                      <a:r>
                        <a:rPr lang="it-IT" sz="1400" u="none" strike="noStrike" dirty="0" smtClean="0">
                          <a:effectLst/>
                        </a:rPr>
                        <a:t>SECONDARIA</a:t>
                      </a:r>
                    </a:p>
                    <a:p>
                      <a:pPr algn="ctr" fontAlgn="ctr"/>
                      <a:endParaRPr lang="it-IT" sz="1400" b="0" i="0" u="none" strike="noStrike" dirty="0">
                        <a:solidFill>
                          <a:srgbClr val="000000"/>
                        </a:solidFill>
                        <a:effectLst/>
                        <a:latin typeface="Calibri"/>
                      </a:endParaRP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dirty="0" smtClean="0">
                          <a:effectLst/>
                        </a:rPr>
                        <a:t>MATEMATICA</a:t>
                      </a:r>
                      <a:br>
                        <a:rPr lang="it-IT" sz="1400" u="none" strike="noStrike" dirty="0" smtClean="0">
                          <a:effectLst/>
                        </a:rPr>
                      </a:br>
                      <a:r>
                        <a:rPr lang="it-IT" sz="1400" u="none" strike="noStrike" kern="1200" dirty="0" smtClean="0">
                          <a:solidFill>
                            <a:schemeClr val="dk1"/>
                          </a:solidFill>
                          <a:effectLst/>
                          <a:latin typeface="+mn-lt"/>
                          <a:ea typeface="+mn-ea"/>
                          <a:cs typeface="+mn-cs"/>
                        </a:rPr>
                        <a:t>RILEVAZIONI 2014</a:t>
                      </a: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kern="1200" dirty="0" smtClean="0">
                          <a:solidFill>
                            <a:schemeClr val="dk1"/>
                          </a:solidFill>
                          <a:effectLst/>
                          <a:latin typeface="+mn-lt"/>
                          <a:ea typeface="+mn-ea"/>
                          <a:cs typeface="+mn-cs"/>
                        </a:rPr>
                        <a:t>PUNTEGGIO AL NETTO DEL CHEATING</a:t>
                      </a:r>
                    </a:p>
                  </a:txBody>
                  <a:tcPr marL="9525" marR="9525" marT="9525" marB="0" anchor="ct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it-IT" sz="1400" u="none" strike="noStrike" kern="1200" dirty="0" smtClean="0">
                        <a:solidFill>
                          <a:schemeClr val="dk1"/>
                        </a:solidFill>
                        <a:effectLst/>
                        <a:latin typeface="+mn-lt"/>
                        <a:ea typeface="+mn-ea"/>
                        <a:cs typeface="+mn-cs"/>
                      </a:endParaRPr>
                    </a:p>
                  </a:txBody>
                  <a:tcPr marL="9525" marR="9525" marT="9525" marB="0" anchor="ctr"/>
                </a:tc>
                <a:tc gridSpan="2">
                  <a:txBody>
                    <a:bodyPr/>
                    <a:lstStyle/>
                    <a:p>
                      <a:pPr algn="ctr" fontAlgn="ctr"/>
                      <a:endParaRPr lang="it-IT" sz="1400" u="none" strike="noStrike" dirty="0" smtClean="0">
                        <a:effectLst/>
                      </a:endParaRPr>
                    </a:p>
                    <a:p>
                      <a:pPr algn="ctr" fontAlgn="ctr"/>
                      <a:r>
                        <a:rPr lang="it-IT" sz="1400" u="none" strike="noStrike" dirty="0" smtClean="0">
                          <a:effectLst/>
                        </a:rPr>
                        <a:t>CLASSI II SECONDARIA II GRADO</a:t>
                      </a:r>
                    </a:p>
                    <a:p>
                      <a:pPr algn="ctr" fontAlgn="ctr"/>
                      <a:r>
                        <a:rPr lang="it-IT" sz="1400" u="none" strike="noStrike" kern="1200" dirty="0" smtClean="0">
                          <a:solidFill>
                            <a:schemeClr val="dk1"/>
                          </a:solidFill>
                          <a:effectLst/>
                          <a:latin typeface="+mn-lt"/>
                          <a:ea typeface="+mn-ea"/>
                          <a:cs typeface="+mn-cs"/>
                        </a:rPr>
                        <a:t>COME ERANO FORMATE</a:t>
                      </a:r>
                      <a:r>
                        <a:rPr lang="it-IT" sz="1400" u="none" strike="noStrike" kern="1200" baseline="0" dirty="0" smtClean="0">
                          <a:solidFill>
                            <a:schemeClr val="dk1"/>
                          </a:solidFill>
                          <a:effectLst/>
                          <a:latin typeface="+mn-lt"/>
                          <a:ea typeface="+mn-ea"/>
                          <a:cs typeface="+mn-cs"/>
                        </a:rPr>
                        <a:t> </a:t>
                      </a:r>
                      <a:r>
                        <a:rPr lang="it-IT" sz="1400" u="none" strike="noStrike" kern="1200" dirty="0" smtClean="0">
                          <a:solidFill>
                            <a:schemeClr val="dk1"/>
                          </a:solidFill>
                          <a:effectLst/>
                          <a:latin typeface="+mn-lt"/>
                          <a:ea typeface="+mn-ea"/>
                          <a:cs typeface="+mn-cs"/>
                        </a:rPr>
                        <a:t>NEL 2014</a:t>
                      </a:r>
                    </a:p>
                    <a:p>
                      <a:pPr algn="ctr" fontAlgn="ctr"/>
                      <a:endParaRPr lang="it-IT" sz="1400" u="none" strike="noStrike" kern="1200" dirty="0" smtClean="0">
                        <a:solidFill>
                          <a:schemeClr val="dk1"/>
                        </a:solidFill>
                        <a:effectLst/>
                        <a:latin typeface="+mn-lt"/>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dirty="0" smtClean="0">
                          <a:effectLst/>
                        </a:rPr>
                        <a:t>MATEMATICA</a:t>
                      </a:r>
                      <a:r>
                        <a:rPr lang="it-IT" sz="1400" u="none" strike="noStrike" dirty="0">
                          <a:effectLst/>
                        </a:rPr>
                        <a:t/>
                      </a:r>
                      <a:br>
                        <a:rPr lang="it-IT" sz="1400" u="none" strike="noStrike" dirty="0">
                          <a:effectLst/>
                        </a:rPr>
                      </a:br>
                      <a:r>
                        <a:rPr lang="it-IT" sz="1400" u="none" strike="noStrike" kern="1200" dirty="0" smtClean="0">
                          <a:solidFill>
                            <a:schemeClr val="dk1"/>
                          </a:solidFill>
                          <a:effectLst/>
                          <a:latin typeface="+mn-lt"/>
                          <a:ea typeface="+mn-ea"/>
                          <a:cs typeface="+mn-cs"/>
                        </a:rPr>
                        <a:t>RILEVAZIONI 2017</a:t>
                      </a:r>
                    </a:p>
                    <a:p>
                      <a:pPr marL="0" marR="0" indent="0" algn="ctr" defTabSz="914400" rtl="0" eaLnBrk="1" fontAlgn="ctr" latinLnBrk="0" hangingPunct="1">
                        <a:lnSpc>
                          <a:spcPct val="100000"/>
                        </a:lnSpc>
                        <a:spcBef>
                          <a:spcPts val="0"/>
                        </a:spcBef>
                        <a:spcAft>
                          <a:spcPts val="0"/>
                        </a:spcAft>
                        <a:buClrTx/>
                        <a:buSzTx/>
                        <a:buFontTx/>
                        <a:buNone/>
                        <a:tabLst/>
                        <a:defRPr/>
                      </a:pPr>
                      <a:r>
                        <a:rPr lang="it-IT" sz="1400" u="none" strike="noStrike" kern="1200" dirty="0" smtClean="0">
                          <a:solidFill>
                            <a:schemeClr val="dk1"/>
                          </a:solidFill>
                          <a:effectLst/>
                          <a:latin typeface="+mn-lt"/>
                          <a:ea typeface="+mn-ea"/>
                          <a:cs typeface="+mn-cs"/>
                        </a:rPr>
                        <a:t>PUNTEGGIO AL NETTO DEL CHEATING</a:t>
                      </a:r>
                    </a:p>
                    <a:p>
                      <a:pPr algn="ctr" fontAlgn="ctr"/>
                      <a:endParaRPr lang="it-IT" sz="1400" b="0" i="0" u="none" strike="noStrike" dirty="0">
                        <a:solidFill>
                          <a:srgbClr val="000000"/>
                        </a:solidFill>
                        <a:effectLst/>
                        <a:latin typeface="Calibri"/>
                      </a:endParaRPr>
                    </a:p>
                  </a:txBody>
                  <a:tcPr marL="9525" marR="9525" marT="9525" marB="0" anchor="ctr"/>
                </a:tc>
                <a:tc hMerge="1">
                  <a:txBody>
                    <a:bodyPr/>
                    <a:lstStyle/>
                    <a:p>
                      <a:pPr algn="ctr" fontAlgn="ct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u="none" strike="noStrike" kern="1200" dirty="0" smtClean="0">
                          <a:solidFill>
                            <a:schemeClr val="dk1"/>
                          </a:solidFill>
                          <a:effectLst/>
                          <a:latin typeface="+mn-lt"/>
                          <a:ea typeface="+mn-ea"/>
                          <a:cs typeface="+mn-cs"/>
                        </a:rPr>
                        <a:t>I</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r>
                        <a:rPr lang="it-IT" sz="1400" u="none" strike="noStrike" kern="1200" dirty="0" smtClean="0">
                          <a:solidFill>
                            <a:schemeClr val="dk1"/>
                          </a:solidFill>
                          <a:effectLst/>
                          <a:latin typeface="+mn-lt"/>
                          <a:ea typeface="+mn-ea"/>
                          <a:cs typeface="+mn-cs"/>
                        </a:rPr>
                        <a:t>61,3</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58,6</a:t>
                      </a: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u="none" strike="noStrike" kern="1200" dirty="0" smtClean="0">
                          <a:solidFill>
                            <a:schemeClr val="dk1"/>
                          </a:solidFill>
                          <a:effectLst/>
                          <a:latin typeface="+mn-lt"/>
                          <a:ea typeface="+mn-ea"/>
                          <a:cs typeface="+mn-cs"/>
                        </a:rPr>
                        <a:t>II</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r>
                        <a:rPr lang="it-IT" sz="1400" u="none" strike="noStrike" kern="1200" dirty="0" smtClean="0">
                          <a:solidFill>
                            <a:schemeClr val="dk1"/>
                          </a:solidFill>
                          <a:effectLst/>
                          <a:latin typeface="+mn-lt"/>
                          <a:ea typeface="+mn-ea"/>
                          <a:cs typeface="+mn-cs"/>
                        </a:rPr>
                        <a:t>66,1</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57,4</a:t>
                      </a: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u="none" strike="noStrike" kern="1200" dirty="0" smtClean="0">
                          <a:solidFill>
                            <a:schemeClr val="dk1"/>
                          </a:solidFill>
                          <a:effectLst/>
                          <a:latin typeface="+mn-lt"/>
                          <a:ea typeface="+mn-ea"/>
                          <a:cs typeface="+mn-cs"/>
                        </a:rPr>
                        <a:t>III</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r>
                        <a:rPr lang="it-IT" sz="1400" u="none" strike="noStrike" kern="1200" dirty="0" smtClean="0">
                          <a:solidFill>
                            <a:schemeClr val="dk1"/>
                          </a:solidFill>
                          <a:effectLst/>
                          <a:latin typeface="+mn-lt"/>
                          <a:ea typeface="+mn-ea"/>
                          <a:cs typeface="+mn-cs"/>
                        </a:rPr>
                        <a:t>57,6</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III</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53,6</a:t>
                      </a: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u="none" strike="noStrike" kern="1200" dirty="0" smtClean="0">
                          <a:solidFill>
                            <a:schemeClr val="dk1"/>
                          </a:solidFill>
                          <a:effectLst/>
                          <a:latin typeface="+mn-lt"/>
                          <a:ea typeface="+mn-ea"/>
                          <a:cs typeface="+mn-cs"/>
                        </a:rPr>
                        <a:t>IV</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r>
                        <a:rPr lang="it-IT" sz="1400" u="none" strike="noStrike" kern="1200" dirty="0" smtClean="0">
                          <a:solidFill>
                            <a:schemeClr val="dk1"/>
                          </a:solidFill>
                          <a:effectLst/>
                          <a:latin typeface="+mn-lt"/>
                          <a:ea typeface="+mn-ea"/>
                          <a:cs typeface="+mn-cs"/>
                        </a:rPr>
                        <a:t>67,0</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b="0" i="0" u="none" strike="noStrike" dirty="0" smtClean="0">
                          <a:solidFill>
                            <a:schemeClr val="dk1"/>
                          </a:solidFill>
                          <a:effectLst/>
                          <a:latin typeface="+mn-lt"/>
                        </a:rPr>
                        <a:t>IV</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58,6</a:t>
                      </a:r>
                      <a:endParaRPr lang="it-IT" sz="1400" b="0" i="0" u="none" strike="noStrike" dirty="0">
                        <a:solidFill>
                          <a:srgbClr val="000000"/>
                        </a:solidFill>
                        <a:effectLst/>
                        <a:latin typeface="Calibri"/>
                      </a:endParaRPr>
                    </a:p>
                  </a:txBody>
                  <a:tcPr marL="9525" marR="9525" marT="9525" marB="0" anchor="ctr"/>
                </a:tc>
              </a:tr>
              <a:tr h="446408">
                <a:tc>
                  <a:txBody>
                    <a:bodyPr/>
                    <a:lstStyle/>
                    <a:p>
                      <a:pPr algn="ctr" fontAlgn="ctr"/>
                      <a:r>
                        <a:rPr lang="it-IT" sz="1400" u="none" strike="noStrike" kern="1200" dirty="0" smtClean="0">
                          <a:solidFill>
                            <a:schemeClr val="dk1"/>
                          </a:solidFill>
                          <a:effectLst/>
                          <a:latin typeface="+mn-lt"/>
                          <a:ea typeface="+mn-ea"/>
                          <a:cs typeface="+mn-cs"/>
                        </a:rPr>
                        <a:t>SECONDARIA I GRADO</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r>
                        <a:rPr lang="it-IT" sz="1400" u="none" strike="noStrike" kern="1200" dirty="0" smtClean="0">
                          <a:solidFill>
                            <a:schemeClr val="dk1"/>
                          </a:solidFill>
                          <a:effectLst/>
                          <a:latin typeface="+mn-lt"/>
                          <a:ea typeface="+mn-ea"/>
                          <a:cs typeface="+mn-cs"/>
                        </a:rPr>
                        <a:t>62,9</a:t>
                      </a:r>
                      <a:endParaRPr lang="it-IT"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it-IT" sz="1400" u="none" strike="noStrike" dirty="0" smtClean="0">
                          <a:effectLst/>
                        </a:rPr>
                        <a:t>SECONDARIA II GRADO</a:t>
                      </a:r>
                      <a:r>
                        <a:rPr lang="it-IT" sz="1400" u="none" strike="noStrike" dirty="0">
                          <a:effectLst/>
                        </a:rPr>
                        <a:t> </a:t>
                      </a:r>
                      <a:endParaRPr lang="it-IT" sz="1400" b="0" i="0" u="none" strike="noStrike" dirty="0">
                        <a:solidFill>
                          <a:srgbClr val="000000"/>
                        </a:solidFill>
                        <a:effectLst/>
                        <a:latin typeface="Calibri"/>
                      </a:endParaRPr>
                    </a:p>
                  </a:txBody>
                  <a:tcPr marL="9525" marR="9525" marT="9525" marB="0" anchor="ctr"/>
                </a:tc>
                <a:tc>
                  <a:txBody>
                    <a:bodyPr/>
                    <a:lstStyle/>
                    <a:p>
                      <a:pPr algn="ctr" fontAlgn="ctr"/>
                      <a:r>
                        <a:rPr lang="it-IT" sz="1400" u="none" strike="noStrike" dirty="0" smtClean="0">
                          <a:effectLst/>
                        </a:rPr>
                        <a:t>57,2</a:t>
                      </a:r>
                      <a:endParaRPr lang="it-IT" sz="1400" b="0" i="0" u="none" strike="noStrike" dirty="0">
                        <a:solidFill>
                          <a:srgbClr val="000000"/>
                        </a:solidFill>
                        <a:effectLst/>
                        <a:latin typeface="Calibri"/>
                      </a:endParaRPr>
                    </a:p>
                  </a:txBody>
                  <a:tcPr marL="9525" marR="9525" marT="9525" marB="0" anchor="ctr"/>
                </a:tc>
              </a:tr>
            </a:tbl>
          </a:graphicData>
        </a:graphic>
      </p:graphicFrame>
      <p:sp>
        <p:nvSpPr>
          <p:cNvPr id="4" name="Titolo 1"/>
          <p:cNvSpPr txBox="1">
            <a:spLocks/>
          </p:cNvSpPr>
          <p:nvPr/>
        </p:nvSpPr>
        <p:spPr>
          <a:xfrm>
            <a:off x="0" y="142875"/>
            <a:ext cx="9144000" cy="1414463"/>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r>
              <a:rPr lang="it-IT" sz="3200" dirty="0" smtClean="0">
                <a:solidFill>
                  <a:srgbClr val="000099"/>
                </a:solidFill>
                <a:latin typeface="Calibri"/>
              </a:rPr>
              <a:t>RISULTATI A DISTANZA - MATEMATICA</a:t>
            </a:r>
          </a:p>
          <a:p>
            <a:pPr algn="ctr" fontAlgn="auto">
              <a:spcBef>
                <a:spcPts val="0"/>
              </a:spcBef>
              <a:spcAft>
                <a:spcPts val="0"/>
              </a:spcAft>
              <a:defRPr/>
            </a:pPr>
            <a:r>
              <a:rPr lang="it-IT" sz="3200" dirty="0" smtClean="0">
                <a:solidFill>
                  <a:srgbClr val="000099"/>
                </a:solidFill>
                <a:latin typeface="Calibri"/>
              </a:rPr>
              <a:t>CONFRONTO PUNTEGGIO CONSEGUITO IN CLASSE II SECONDARIA NEL 2017 CON PUNTEGGIO CONSEGUITO IN III SECONDARIA NEL 2015</a:t>
            </a:r>
          </a:p>
          <a:p>
            <a:pPr algn="ctr" fontAlgn="auto">
              <a:spcBef>
                <a:spcPts val="0"/>
              </a:spcBef>
              <a:spcAft>
                <a:spcPts val="0"/>
              </a:spcAft>
              <a:defRPr/>
            </a:pPr>
            <a:endParaRPr lang="it-IT" sz="3200" dirty="0">
              <a:solidFill>
                <a:srgbClr val="000099"/>
              </a:solidFill>
              <a:latin typeface="Calibri"/>
            </a:endParaRPr>
          </a:p>
        </p:txBody>
      </p:sp>
      <p:sp>
        <p:nvSpPr>
          <p:cNvPr id="5" name="Oval 4"/>
          <p:cNvSpPr/>
          <p:nvPr/>
        </p:nvSpPr>
        <p:spPr>
          <a:xfrm>
            <a:off x="2771775" y="5792788"/>
            <a:ext cx="1079500" cy="647700"/>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6" name="Oval 5"/>
          <p:cNvSpPr/>
          <p:nvPr/>
        </p:nvSpPr>
        <p:spPr>
          <a:xfrm>
            <a:off x="6762750" y="5792788"/>
            <a:ext cx="1079500" cy="6477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88913"/>
            <a:ext cx="8712200" cy="5724525"/>
          </a:xfrm>
          <a:prstGeom prst="rect">
            <a:avLst/>
          </a:prstGeom>
        </p:spPr>
        <p:txBody>
          <a:bodyPr>
            <a:spAutoFit/>
          </a:bodyPr>
          <a:lstStyle/>
          <a:p>
            <a:pPr>
              <a:defRPr/>
            </a:pPr>
            <a:r>
              <a:rPr lang="it-IT" sz="2400" b="1" i="1" dirty="0">
                <a:solidFill>
                  <a:srgbClr val="000099"/>
                </a:solidFill>
                <a:latin typeface="Bookman Old Style" pitchFamily="18" charset="0"/>
                <a:cs typeface="+mn-cs"/>
              </a:rPr>
              <a:t>Le </a:t>
            </a:r>
            <a:r>
              <a:rPr lang="it-IT" sz="2400" b="1" i="1" dirty="0">
                <a:solidFill>
                  <a:srgbClr val="000099"/>
                </a:solidFill>
                <a:latin typeface="Bookman Old Style" pitchFamily="18" charset="0"/>
                <a:cs typeface="+mn-cs"/>
              </a:rPr>
              <a:t>rilevazioni INVALSI 2017 </a:t>
            </a:r>
            <a:endParaRPr lang="it-IT" sz="2400" b="1" i="1" dirty="0">
              <a:solidFill>
                <a:srgbClr val="000099"/>
              </a:solidFill>
              <a:latin typeface="Bookman Old Style" pitchFamily="18" charset="0"/>
              <a:cs typeface="+mn-cs"/>
            </a:endParaRPr>
          </a:p>
          <a:p>
            <a:pPr>
              <a:defRPr/>
            </a:pPr>
            <a:endParaRPr lang="it-IT" sz="24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r>
              <a:rPr lang="it-IT" sz="3600" b="1" dirty="0">
                <a:solidFill>
                  <a:srgbClr val="FF0000"/>
                </a:solidFill>
                <a:cs typeface="+mn-cs"/>
              </a:rPr>
              <a:t>6-PEGGIORAMENTO DEL LIVELLO </a:t>
            </a:r>
          </a:p>
          <a:p>
            <a:pPr algn="ctr">
              <a:defRPr/>
            </a:pPr>
            <a:r>
              <a:rPr lang="it-IT" sz="3600" b="1" dirty="0">
                <a:solidFill>
                  <a:srgbClr val="FF0000"/>
                </a:solidFill>
                <a:cs typeface="+mn-cs"/>
              </a:rPr>
              <a:t>DI PREPARAZIONE NELLO STESSO ORDINE DI SCUOLA</a:t>
            </a:r>
          </a:p>
          <a:p>
            <a:pPr algn="ctr">
              <a:defRPr/>
            </a:pPr>
            <a:r>
              <a:rPr lang="it-IT" sz="3600" b="1" dirty="0">
                <a:solidFill>
                  <a:srgbClr val="FF0000"/>
                </a:solidFill>
                <a:cs typeface="+mn-cs"/>
              </a:rPr>
              <a:t>COL PASSARE DEGLI ANNI</a:t>
            </a:r>
            <a:endParaRPr lang="it-IT" b="1" dirty="0">
              <a:solidFill>
                <a:srgbClr val="FF0000"/>
              </a:solidFill>
              <a:cs typeface="+mn-cs"/>
            </a:endParaRPr>
          </a:p>
          <a:p>
            <a:pPr>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70C0"/>
              </a:solidFill>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79388" y="1368425"/>
          <a:ext cx="8856662" cy="4275138"/>
        </p:xfrm>
        <a:graphic>
          <a:graphicData uri="http://schemas.openxmlformats.org/drawingml/2006/table">
            <a:tbl>
              <a:tblPr>
                <a:tableStyleId>{5C22544A-7EE6-4342-B048-85BDC9FD1C3A}</a:tableStyleId>
              </a:tblPr>
              <a:tblGrid>
                <a:gridCol w="1152128"/>
                <a:gridCol w="1368151"/>
                <a:gridCol w="1152129"/>
                <a:gridCol w="720080"/>
                <a:gridCol w="648071"/>
                <a:gridCol w="1296144"/>
                <a:gridCol w="1080120"/>
                <a:gridCol w="720080"/>
                <a:gridCol w="720081"/>
              </a:tblGrid>
              <a:tr h="1397863">
                <a:tc>
                  <a:txBody>
                    <a:bodyPr/>
                    <a:lstStyle/>
                    <a:p>
                      <a:pPr algn="ctr" fontAlgn="ctr"/>
                      <a:r>
                        <a:rPr lang="it-IT" sz="1600" b="0" i="0" u="none" strike="noStrike" dirty="0" smtClean="0">
                          <a:solidFill>
                            <a:schemeClr val="dk1"/>
                          </a:solidFill>
                          <a:effectLst/>
                          <a:latin typeface="+mn-lt"/>
                        </a:rPr>
                        <a:t>ANNI</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u="none" strike="noStrike" dirty="0" smtClean="0">
                          <a:effectLst/>
                        </a:rPr>
                        <a:t>PUNTEGGIO</a:t>
                      </a:r>
                    </a:p>
                    <a:p>
                      <a:pPr algn="ctr" fontAlgn="ctr"/>
                      <a:r>
                        <a:rPr lang="it-IT" sz="1600" b="0" i="0" u="none" strike="noStrike" dirty="0" smtClean="0">
                          <a:solidFill>
                            <a:srgbClr val="000000"/>
                          </a:solidFill>
                          <a:effectLst/>
                          <a:latin typeface="Calibri"/>
                        </a:rPr>
                        <a:t>ITALIANO</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800" b="1" u="none" strike="noStrike" dirty="0" smtClean="0">
                          <a:solidFill>
                            <a:srgbClr val="FF0000"/>
                          </a:solidFill>
                          <a:effectLst/>
                        </a:rPr>
                        <a:t>Piemonte</a:t>
                      </a: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Nord ovest</a:t>
                      </a: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Italia</a:t>
                      </a:r>
                    </a:p>
                  </a:txBody>
                  <a:tcPr marL="4509" marR="4509" marT="4509" marB="0" anchor="ctr"/>
                </a:tc>
                <a:tc>
                  <a:txBody>
                    <a:bodyPr/>
                    <a:lstStyle/>
                    <a:p>
                      <a:pPr algn="ctr" fontAlgn="ctr"/>
                      <a:r>
                        <a:rPr lang="it-IT" sz="1600" u="none" strike="noStrike" dirty="0" smtClean="0">
                          <a:effectLst/>
                        </a:rPr>
                        <a:t>PUNTEGGIO</a:t>
                      </a:r>
                    </a:p>
                    <a:p>
                      <a:pPr algn="ctr" fontAlgn="ctr"/>
                      <a:r>
                        <a:rPr lang="it-IT" sz="1600" b="0" i="0" u="none" strike="noStrike" dirty="0" smtClean="0">
                          <a:solidFill>
                            <a:srgbClr val="000000"/>
                          </a:solidFill>
                          <a:effectLst/>
                          <a:latin typeface="Calibri"/>
                        </a:rPr>
                        <a:t>MATEMATICA</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800" b="1" u="none" strike="noStrike" dirty="0" smtClean="0">
                          <a:solidFill>
                            <a:srgbClr val="FF0000"/>
                          </a:solidFill>
                          <a:effectLst/>
                        </a:rPr>
                        <a:t>Piemonte</a:t>
                      </a: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Nord ovest</a:t>
                      </a: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Italia</a:t>
                      </a:r>
                    </a:p>
                  </a:txBody>
                  <a:tcPr marL="4509" marR="4509" marT="4509" marB="0" anchor="ctr"/>
                </a:tc>
              </a:tr>
              <a:tr h="618360">
                <a:tc>
                  <a:txBody>
                    <a:bodyPr/>
                    <a:lstStyle/>
                    <a:p>
                      <a:pPr algn="ctr" fontAlgn="ctr"/>
                      <a:r>
                        <a:rPr lang="it-IT" sz="1600" u="none" strike="noStrike" dirty="0" smtClean="0">
                          <a:effectLst/>
                        </a:rPr>
                        <a:t>2012-2013</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2"/>
                          </a:solidFill>
                          <a:effectLst/>
                        </a:rPr>
                        <a:t>62,4</a:t>
                      </a:r>
                      <a:endParaRPr lang="it-IT" sz="1600" b="0" i="0" u="none" strike="noStrike" dirty="0">
                        <a:solidFill>
                          <a:schemeClr val="bg2"/>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marL="0" algn="ctr" defTabSz="914400" rtl="0" eaLnBrk="1" fontAlgn="ctr" latinLnBrk="0" hangingPunct="1"/>
                      <a:r>
                        <a:rPr lang="it-IT" sz="1600" u="none" strike="noStrike" kern="1200" dirty="0" smtClean="0">
                          <a:solidFill>
                            <a:schemeClr val="dk1"/>
                          </a:solidFill>
                          <a:effectLst/>
                          <a:latin typeface="+mn-lt"/>
                          <a:ea typeface="+mn-ea"/>
                          <a:cs typeface="+mn-cs"/>
                        </a:rPr>
                        <a:t>51,0</a:t>
                      </a:r>
                      <a:endParaRPr lang="it-IT" sz="160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548285">
                <a:tc>
                  <a:txBody>
                    <a:bodyPr/>
                    <a:lstStyle/>
                    <a:p>
                      <a:pPr algn="ctr" fontAlgn="ctr"/>
                      <a:r>
                        <a:rPr lang="it-IT" sz="1600" b="0" i="0" u="none" strike="noStrike" dirty="0" smtClean="0">
                          <a:solidFill>
                            <a:schemeClr val="dk1"/>
                          </a:solidFill>
                          <a:effectLst/>
                          <a:latin typeface="+mn-lt"/>
                        </a:rPr>
                        <a:t>2013-2014</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u="none" strike="noStrike" dirty="0" smtClean="0">
                          <a:effectLst/>
                        </a:rPr>
                        <a:t>64,4</a:t>
                      </a: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marL="0" algn="ctr" defTabSz="914400" rtl="0" eaLnBrk="1" fontAlgn="ctr" latinLnBrk="0" hangingPunct="1"/>
                      <a:r>
                        <a:rPr lang="it-IT" sz="1600" u="none" strike="noStrike" kern="1200" dirty="0" smtClean="0">
                          <a:solidFill>
                            <a:schemeClr val="dk1"/>
                          </a:solidFill>
                          <a:effectLst/>
                          <a:latin typeface="+mn-lt"/>
                          <a:ea typeface="+mn-ea"/>
                          <a:cs typeface="+mn-cs"/>
                        </a:rPr>
                        <a:t>54,5</a:t>
                      </a:r>
                      <a:endParaRPr lang="it-IT" sz="160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469768">
                <a:tc>
                  <a:txBody>
                    <a:bodyPr/>
                    <a:lstStyle/>
                    <a:p>
                      <a:pPr algn="ctr" fontAlgn="ctr"/>
                      <a:r>
                        <a:rPr lang="it-IT" sz="1600" b="0" i="0" u="none" strike="noStrike" dirty="0" smtClean="0">
                          <a:solidFill>
                            <a:schemeClr val="dk1"/>
                          </a:solidFill>
                          <a:effectLst/>
                          <a:latin typeface="+mn-lt"/>
                        </a:rPr>
                        <a:t>2014-2015</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1"/>
                          </a:solidFill>
                          <a:effectLst/>
                        </a:rPr>
                        <a:t>56,1</a:t>
                      </a:r>
                      <a:endParaRPr lang="it-IT" sz="1600" b="0" i="0" u="none" strike="noStrike" dirty="0">
                        <a:solidFill>
                          <a:schemeClr val="bg1"/>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marL="0" algn="ctr" defTabSz="914400" rtl="0" eaLnBrk="1" fontAlgn="ctr" latinLnBrk="0" hangingPunct="1"/>
                      <a:r>
                        <a:rPr lang="it-IT" sz="1600" u="none" strike="noStrike" kern="1200" dirty="0" smtClean="0">
                          <a:solidFill>
                            <a:schemeClr val="dk1"/>
                          </a:solidFill>
                          <a:effectLst/>
                          <a:latin typeface="+mn-lt"/>
                          <a:ea typeface="+mn-ea"/>
                          <a:cs typeface="+mn-cs"/>
                        </a:rPr>
                        <a:t>46,8</a:t>
                      </a:r>
                      <a:endParaRPr lang="it-IT" sz="160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538344">
                <a:tc>
                  <a:txBody>
                    <a:bodyPr/>
                    <a:lstStyle/>
                    <a:p>
                      <a:pPr algn="ctr" fontAlgn="ctr"/>
                      <a:r>
                        <a:rPr lang="it-IT" sz="1600" b="0" i="0" u="none" strike="noStrike" dirty="0" smtClean="0">
                          <a:solidFill>
                            <a:schemeClr val="dk1"/>
                          </a:solidFill>
                          <a:effectLst/>
                          <a:latin typeface="+mn-lt"/>
                        </a:rPr>
                        <a:t>2015-2016</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1"/>
                          </a:solidFill>
                          <a:effectLst/>
                        </a:rPr>
                        <a:t>50,3</a:t>
                      </a:r>
                      <a:endParaRPr lang="it-IT" sz="1600" b="0" i="0" u="none" strike="noStrike" dirty="0">
                        <a:solidFill>
                          <a:schemeClr val="bg1"/>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marL="0" algn="ctr" defTabSz="914400" rtl="0" eaLnBrk="1" fontAlgn="ctr" latinLnBrk="0" hangingPunct="1"/>
                      <a:r>
                        <a:rPr lang="it-IT" sz="1600" u="none" strike="noStrike" kern="1200" dirty="0" smtClean="0">
                          <a:solidFill>
                            <a:schemeClr val="dk1"/>
                          </a:solidFill>
                          <a:effectLst/>
                          <a:latin typeface="+mn-lt"/>
                          <a:ea typeface="+mn-ea"/>
                          <a:cs typeface="+mn-cs"/>
                        </a:rPr>
                        <a:t>50,0</a:t>
                      </a:r>
                      <a:endParaRPr lang="it-IT" sz="160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701793">
                <a:tc>
                  <a:txBody>
                    <a:bodyPr/>
                    <a:lstStyle/>
                    <a:p>
                      <a:pPr algn="ctr" fontAlgn="ctr"/>
                      <a:r>
                        <a:rPr lang="it-IT" sz="1600" b="0" i="0" u="none" strike="noStrike" kern="1200" dirty="0" smtClean="0">
                          <a:solidFill>
                            <a:schemeClr val="dk1"/>
                          </a:solidFill>
                          <a:effectLst/>
                          <a:latin typeface="+mn-lt"/>
                          <a:ea typeface="+mn-ea"/>
                          <a:cs typeface="+mn-cs"/>
                        </a:rPr>
                        <a:t>2016-2017</a:t>
                      </a:r>
                      <a:endParaRPr lang="it-IT" sz="1600" b="0" i="0" u="none" strike="noStrike" kern="1200" dirty="0">
                        <a:solidFill>
                          <a:schemeClr val="dk1"/>
                        </a:solidFill>
                        <a:effectLst/>
                        <a:latin typeface="+mn-lt"/>
                        <a:ea typeface="+mn-ea"/>
                        <a:cs typeface="+mn-cs"/>
                      </a:endParaRPr>
                    </a:p>
                  </a:txBody>
                  <a:tcPr marL="4509" marR="4509" marT="4509" marB="0" anchor="ctr"/>
                </a:tc>
                <a:tc>
                  <a:txBody>
                    <a:bodyPr/>
                    <a:lstStyle/>
                    <a:p>
                      <a:pPr algn="ctr" fontAlgn="ctr"/>
                      <a:r>
                        <a:rPr lang="it-IT" sz="1600" b="0" i="0" u="none" strike="noStrike" kern="1200" dirty="0" smtClean="0">
                          <a:solidFill>
                            <a:schemeClr val="dk1"/>
                          </a:solidFill>
                          <a:effectLst/>
                          <a:latin typeface="+mn-lt"/>
                          <a:ea typeface="+mn-ea"/>
                          <a:cs typeface="+mn-cs"/>
                        </a:rPr>
                        <a:t>45,1</a:t>
                      </a:r>
                      <a:endParaRPr lang="it-IT" sz="1600" b="0" i="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c>
                  <a:txBody>
                    <a:bodyPr/>
                    <a:lstStyle/>
                    <a:p>
                      <a:pPr marL="0" algn="ctr" defTabSz="914400" rtl="0" eaLnBrk="1" fontAlgn="ctr" latinLnBrk="0" hangingPunct="1"/>
                      <a:r>
                        <a:rPr lang="it-IT" sz="1600" u="none" strike="noStrike" kern="1200" dirty="0" smtClean="0">
                          <a:solidFill>
                            <a:schemeClr val="dk1"/>
                          </a:solidFill>
                          <a:effectLst/>
                          <a:latin typeface="+mn-lt"/>
                          <a:ea typeface="+mn-ea"/>
                          <a:cs typeface="+mn-cs"/>
                        </a:rPr>
                        <a:t>55,1</a:t>
                      </a:r>
                      <a:endParaRPr lang="it-IT" sz="160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r>
            </a:tbl>
          </a:graphicData>
        </a:graphic>
      </p:graphicFrame>
      <p:sp>
        <p:nvSpPr>
          <p:cNvPr id="4" name="Titolo 1"/>
          <p:cNvSpPr txBox="1">
            <a:spLocks/>
          </p:cNvSpPr>
          <p:nvPr/>
        </p:nvSpPr>
        <p:spPr>
          <a:xfrm>
            <a:off x="0" y="142875"/>
            <a:ext cx="9144000" cy="1054100"/>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r>
              <a:rPr lang="it-IT" sz="3200" dirty="0" smtClean="0">
                <a:solidFill>
                  <a:srgbClr val="000099"/>
                </a:solidFill>
                <a:latin typeface="Calibri"/>
              </a:rPr>
              <a:t>ANDAMENTO NEGLI ULTIMI ANNI SCOLASTICI</a:t>
            </a:r>
          </a:p>
          <a:p>
            <a:pPr algn="ctr" fontAlgn="auto">
              <a:spcBef>
                <a:spcPts val="0"/>
              </a:spcBef>
              <a:spcAft>
                <a:spcPts val="0"/>
              </a:spcAft>
              <a:defRPr/>
            </a:pPr>
            <a:r>
              <a:rPr lang="it-IT" sz="3200" dirty="0" smtClean="0">
                <a:solidFill>
                  <a:srgbClr val="000099"/>
                </a:solidFill>
                <a:latin typeface="Calibri"/>
              </a:rPr>
              <a:t>CLASSI SECONDE PRIMARIA</a:t>
            </a:r>
            <a:endParaRPr lang="it-IT" sz="3200" dirty="0">
              <a:solidFill>
                <a:srgbClr val="000099"/>
              </a:solidFill>
              <a:latin typeface="Calibri"/>
            </a:endParaRPr>
          </a:p>
        </p:txBody>
      </p:sp>
      <p:pic>
        <p:nvPicPr>
          <p:cNvPr id="70730" name="Picture 3" descr="superiore"/>
          <p:cNvPicPr>
            <a:picLocks noChangeAspect="1" noChangeArrowheads="1"/>
          </p:cNvPicPr>
          <p:nvPr/>
        </p:nvPicPr>
        <p:blipFill>
          <a:blip r:embed="rId2"/>
          <a:srcRect/>
          <a:stretch>
            <a:fillRect/>
          </a:stretch>
        </p:blipFill>
        <p:spPr bwMode="auto">
          <a:xfrm>
            <a:off x="4813300" y="2905125"/>
            <a:ext cx="236538" cy="336550"/>
          </a:xfrm>
          <a:prstGeom prst="rect">
            <a:avLst/>
          </a:prstGeom>
          <a:noFill/>
          <a:ln w="9525">
            <a:noFill/>
            <a:miter lim="800000"/>
            <a:headEnd/>
            <a:tailEnd/>
          </a:ln>
        </p:spPr>
      </p:pic>
      <p:pic>
        <p:nvPicPr>
          <p:cNvPr id="70731" name="Picture 3" descr="superiore"/>
          <p:cNvPicPr>
            <a:picLocks noChangeAspect="1" noChangeArrowheads="1"/>
          </p:cNvPicPr>
          <p:nvPr/>
        </p:nvPicPr>
        <p:blipFill>
          <a:blip r:embed="rId2"/>
          <a:srcRect/>
          <a:stretch>
            <a:fillRect/>
          </a:stretch>
        </p:blipFill>
        <p:spPr bwMode="auto">
          <a:xfrm>
            <a:off x="4033838" y="2925763"/>
            <a:ext cx="236537" cy="336550"/>
          </a:xfrm>
          <a:prstGeom prst="rect">
            <a:avLst/>
          </a:prstGeom>
          <a:noFill/>
          <a:ln w="9525">
            <a:noFill/>
            <a:miter lim="800000"/>
            <a:headEnd/>
            <a:tailEnd/>
          </a:ln>
        </p:spPr>
      </p:pic>
      <p:pic>
        <p:nvPicPr>
          <p:cNvPr id="70732" name="Picture 3" descr="superiore"/>
          <p:cNvPicPr>
            <a:picLocks noChangeAspect="1" noChangeArrowheads="1"/>
          </p:cNvPicPr>
          <p:nvPr/>
        </p:nvPicPr>
        <p:blipFill>
          <a:blip r:embed="rId2"/>
          <a:srcRect/>
          <a:stretch>
            <a:fillRect/>
          </a:stretch>
        </p:blipFill>
        <p:spPr bwMode="auto">
          <a:xfrm>
            <a:off x="4819650" y="3481388"/>
            <a:ext cx="236538" cy="336550"/>
          </a:xfrm>
          <a:prstGeom prst="rect">
            <a:avLst/>
          </a:prstGeom>
          <a:noFill/>
          <a:ln w="9525">
            <a:noFill/>
            <a:miter lim="800000"/>
            <a:headEnd/>
            <a:tailEnd/>
          </a:ln>
        </p:spPr>
      </p:pic>
      <p:pic>
        <p:nvPicPr>
          <p:cNvPr id="70733" name="Picture 3" descr="superiore"/>
          <p:cNvPicPr>
            <a:picLocks noChangeAspect="1" noChangeArrowheads="1"/>
          </p:cNvPicPr>
          <p:nvPr/>
        </p:nvPicPr>
        <p:blipFill>
          <a:blip r:embed="rId2"/>
          <a:srcRect/>
          <a:stretch>
            <a:fillRect/>
          </a:stretch>
        </p:blipFill>
        <p:spPr bwMode="auto">
          <a:xfrm>
            <a:off x="4033838" y="3516313"/>
            <a:ext cx="236537" cy="336550"/>
          </a:xfrm>
          <a:prstGeom prst="rect">
            <a:avLst/>
          </a:prstGeom>
          <a:noFill/>
          <a:ln w="9525">
            <a:noFill/>
            <a:miter lim="800000"/>
            <a:headEnd/>
            <a:tailEnd/>
          </a:ln>
        </p:spPr>
      </p:pic>
      <p:pic>
        <p:nvPicPr>
          <p:cNvPr id="70734" name="Picture 3" descr="superiore"/>
          <p:cNvPicPr>
            <a:picLocks noChangeAspect="1" noChangeArrowheads="1"/>
          </p:cNvPicPr>
          <p:nvPr/>
        </p:nvPicPr>
        <p:blipFill>
          <a:blip r:embed="rId2"/>
          <a:srcRect/>
          <a:stretch>
            <a:fillRect/>
          </a:stretch>
        </p:blipFill>
        <p:spPr bwMode="auto">
          <a:xfrm>
            <a:off x="4806950" y="5070475"/>
            <a:ext cx="236538" cy="334963"/>
          </a:xfrm>
          <a:prstGeom prst="rect">
            <a:avLst/>
          </a:prstGeom>
          <a:noFill/>
          <a:ln w="9525">
            <a:noFill/>
            <a:miter lim="800000"/>
            <a:headEnd/>
            <a:tailEnd/>
          </a:ln>
        </p:spPr>
      </p:pic>
      <p:pic>
        <p:nvPicPr>
          <p:cNvPr id="70735" name="Picture 9" descr="pari"/>
          <p:cNvPicPr>
            <a:picLocks noChangeAspect="1" noChangeArrowheads="1"/>
          </p:cNvPicPr>
          <p:nvPr/>
        </p:nvPicPr>
        <p:blipFill>
          <a:blip r:embed="rId3"/>
          <a:srcRect/>
          <a:stretch>
            <a:fillRect/>
          </a:stretch>
        </p:blipFill>
        <p:spPr bwMode="auto">
          <a:xfrm>
            <a:off x="2984500" y="4556125"/>
            <a:ext cx="530225" cy="265113"/>
          </a:xfrm>
          <a:prstGeom prst="rect">
            <a:avLst/>
          </a:prstGeom>
          <a:noFill/>
          <a:ln w="9525">
            <a:noFill/>
            <a:miter lim="800000"/>
            <a:headEnd/>
            <a:tailEnd/>
          </a:ln>
        </p:spPr>
      </p:pic>
      <p:pic>
        <p:nvPicPr>
          <p:cNvPr id="70736" name="Picture 9" descr="pari"/>
          <p:cNvPicPr>
            <a:picLocks noChangeAspect="1" noChangeArrowheads="1"/>
          </p:cNvPicPr>
          <p:nvPr/>
        </p:nvPicPr>
        <p:blipFill>
          <a:blip r:embed="rId3"/>
          <a:srcRect/>
          <a:stretch>
            <a:fillRect/>
          </a:stretch>
        </p:blipFill>
        <p:spPr bwMode="auto">
          <a:xfrm>
            <a:off x="2987675" y="5192713"/>
            <a:ext cx="530225" cy="265112"/>
          </a:xfrm>
          <a:prstGeom prst="rect">
            <a:avLst/>
          </a:prstGeom>
          <a:noFill/>
          <a:ln w="9525">
            <a:noFill/>
            <a:miter lim="800000"/>
            <a:headEnd/>
            <a:tailEnd/>
          </a:ln>
        </p:spPr>
      </p:pic>
      <p:pic>
        <p:nvPicPr>
          <p:cNvPr id="70737" name="Picture 9" descr="pari"/>
          <p:cNvPicPr>
            <a:picLocks noChangeAspect="1" noChangeArrowheads="1"/>
          </p:cNvPicPr>
          <p:nvPr/>
        </p:nvPicPr>
        <p:blipFill>
          <a:blip r:embed="rId3"/>
          <a:srcRect/>
          <a:stretch>
            <a:fillRect/>
          </a:stretch>
        </p:blipFill>
        <p:spPr bwMode="auto">
          <a:xfrm>
            <a:off x="3917950" y="5173663"/>
            <a:ext cx="528638" cy="263525"/>
          </a:xfrm>
          <a:prstGeom prst="rect">
            <a:avLst/>
          </a:prstGeom>
          <a:noFill/>
          <a:ln w="9525">
            <a:noFill/>
            <a:miter lim="800000"/>
            <a:headEnd/>
            <a:tailEnd/>
          </a:ln>
        </p:spPr>
      </p:pic>
      <p:pic>
        <p:nvPicPr>
          <p:cNvPr id="70738" name="Picture 3" descr="superiore"/>
          <p:cNvPicPr>
            <a:picLocks noChangeAspect="1" noChangeArrowheads="1"/>
          </p:cNvPicPr>
          <p:nvPr/>
        </p:nvPicPr>
        <p:blipFill>
          <a:blip r:embed="rId2"/>
          <a:srcRect/>
          <a:stretch>
            <a:fillRect/>
          </a:stretch>
        </p:blipFill>
        <p:spPr bwMode="auto">
          <a:xfrm>
            <a:off x="4819650" y="4513263"/>
            <a:ext cx="236538" cy="336550"/>
          </a:xfrm>
          <a:prstGeom prst="rect">
            <a:avLst/>
          </a:prstGeom>
          <a:noFill/>
          <a:ln w="9525">
            <a:noFill/>
            <a:miter lim="800000"/>
            <a:headEnd/>
            <a:tailEnd/>
          </a:ln>
        </p:spPr>
      </p:pic>
      <p:pic>
        <p:nvPicPr>
          <p:cNvPr id="70739" name="Picture 9" descr="pari"/>
          <p:cNvPicPr>
            <a:picLocks noChangeAspect="1" noChangeArrowheads="1"/>
          </p:cNvPicPr>
          <p:nvPr/>
        </p:nvPicPr>
        <p:blipFill>
          <a:blip r:embed="rId3"/>
          <a:srcRect/>
          <a:stretch>
            <a:fillRect/>
          </a:stretch>
        </p:blipFill>
        <p:spPr bwMode="auto">
          <a:xfrm>
            <a:off x="2957513" y="2946400"/>
            <a:ext cx="530225" cy="263525"/>
          </a:xfrm>
          <a:prstGeom prst="rect">
            <a:avLst/>
          </a:prstGeom>
          <a:noFill/>
          <a:ln w="9525">
            <a:noFill/>
            <a:miter lim="800000"/>
            <a:headEnd/>
            <a:tailEnd/>
          </a:ln>
        </p:spPr>
      </p:pic>
      <p:pic>
        <p:nvPicPr>
          <p:cNvPr id="70740" name="Picture 9" descr="pari"/>
          <p:cNvPicPr>
            <a:picLocks noChangeAspect="1" noChangeArrowheads="1"/>
          </p:cNvPicPr>
          <p:nvPr/>
        </p:nvPicPr>
        <p:blipFill>
          <a:blip r:embed="rId3"/>
          <a:srcRect/>
          <a:stretch>
            <a:fillRect/>
          </a:stretch>
        </p:blipFill>
        <p:spPr bwMode="auto">
          <a:xfrm>
            <a:off x="2957513" y="3536950"/>
            <a:ext cx="530225" cy="265113"/>
          </a:xfrm>
          <a:prstGeom prst="rect">
            <a:avLst/>
          </a:prstGeom>
          <a:noFill/>
          <a:ln w="9525">
            <a:noFill/>
            <a:miter lim="800000"/>
            <a:headEnd/>
            <a:tailEnd/>
          </a:ln>
        </p:spPr>
      </p:pic>
      <p:pic>
        <p:nvPicPr>
          <p:cNvPr id="70741" name="Picture 5" descr="inferiore"/>
          <p:cNvPicPr>
            <a:picLocks noChangeAspect="1" noChangeArrowheads="1"/>
          </p:cNvPicPr>
          <p:nvPr/>
        </p:nvPicPr>
        <p:blipFill>
          <a:blip r:embed="rId4"/>
          <a:srcRect/>
          <a:stretch>
            <a:fillRect/>
          </a:stretch>
        </p:blipFill>
        <p:spPr bwMode="auto">
          <a:xfrm>
            <a:off x="4033838" y="4021138"/>
            <a:ext cx="254000" cy="360362"/>
          </a:xfrm>
          <a:prstGeom prst="rect">
            <a:avLst/>
          </a:prstGeom>
          <a:noFill/>
          <a:ln w="9525">
            <a:noFill/>
            <a:miter lim="800000"/>
            <a:headEnd/>
            <a:tailEnd/>
          </a:ln>
        </p:spPr>
      </p:pic>
      <p:pic>
        <p:nvPicPr>
          <p:cNvPr id="70742" name="Picture 9" descr="pari"/>
          <p:cNvPicPr>
            <a:picLocks noChangeAspect="1" noChangeArrowheads="1"/>
          </p:cNvPicPr>
          <p:nvPr/>
        </p:nvPicPr>
        <p:blipFill>
          <a:blip r:embed="rId3"/>
          <a:srcRect/>
          <a:stretch>
            <a:fillRect/>
          </a:stretch>
        </p:blipFill>
        <p:spPr bwMode="auto">
          <a:xfrm>
            <a:off x="4660900" y="4081463"/>
            <a:ext cx="528638" cy="263525"/>
          </a:xfrm>
          <a:prstGeom prst="rect">
            <a:avLst/>
          </a:prstGeom>
          <a:noFill/>
          <a:ln w="9525">
            <a:noFill/>
            <a:miter lim="800000"/>
            <a:headEnd/>
            <a:tailEnd/>
          </a:ln>
        </p:spPr>
      </p:pic>
      <p:pic>
        <p:nvPicPr>
          <p:cNvPr id="70743" name="Picture 5" descr="inferiore"/>
          <p:cNvPicPr>
            <a:picLocks noChangeAspect="1" noChangeArrowheads="1"/>
          </p:cNvPicPr>
          <p:nvPr/>
        </p:nvPicPr>
        <p:blipFill>
          <a:blip r:embed="rId4"/>
          <a:srcRect/>
          <a:stretch>
            <a:fillRect/>
          </a:stretch>
        </p:blipFill>
        <p:spPr bwMode="auto">
          <a:xfrm>
            <a:off x="3095625" y="4005263"/>
            <a:ext cx="254000" cy="360362"/>
          </a:xfrm>
          <a:prstGeom prst="rect">
            <a:avLst/>
          </a:prstGeom>
          <a:noFill/>
          <a:ln w="9525">
            <a:noFill/>
            <a:miter lim="800000"/>
            <a:headEnd/>
            <a:tailEnd/>
          </a:ln>
        </p:spPr>
      </p:pic>
      <p:pic>
        <p:nvPicPr>
          <p:cNvPr id="70744" name="Picture 3" descr="superiore"/>
          <p:cNvPicPr>
            <a:picLocks noChangeAspect="1" noChangeArrowheads="1"/>
          </p:cNvPicPr>
          <p:nvPr/>
        </p:nvPicPr>
        <p:blipFill>
          <a:blip r:embed="rId2"/>
          <a:srcRect/>
          <a:stretch>
            <a:fillRect/>
          </a:stretch>
        </p:blipFill>
        <p:spPr bwMode="auto">
          <a:xfrm>
            <a:off x="4049713" y="4540250"/>
            <a:ext cx="238125" cy="336550"/>
          </a:xfrm>
          <a:prstGeom prst="rect">
            <a:avLst/>
          </a:prstGeom>
          <a:noFill/>
          <a:ln w="9525">
            <a:noFill/>
            <a:miter lim="800000"/>
            <a:headEnd/>
            <a:tailEnd/>
          </a:ln>
        </p:spPr>
      </p:pic>
      <p:pic>
        <p:nvPicPr>
          <p:cNvPr id="70745" name="Picture 5" descr="inferiore"/>
          <p:cNvPicPr>
            <a:picLocks noChangeAspect="1" noChangeArrowheads="1"/>
          </p:cNvPicPr>
          <p:nvPr/>
        </p:nvPicPr>
        <p:blipFill>
          <a:blip r:embed="rId4"/>
          <a:srcRect/>
          <a:stretch>
            <a:fillRect/>
          </a:stretch>
        </p:blipFill>
        <p:spPr bwMode="auto">
          <a:xfrm>
            <a:off x="8604250" y="2938463"/>
            <a:ext cx="254000" cy="360362"/>
          </a:xfrm>
          <a:prstGeom prst="rect">
            <a:avLst/>
          </a:prstGeom>
          <a:noFill/>
          <a:ln w="9525">
            <a:noFill/>
            <a:miter lim="800000"/>
            <a:headEnd/>
            <a:tailEnd/>
          </a:ln>
        </p:spPr>
      </p:pic>
      <p:pic>
        <p:nvPicPr>
          <p:cNvPr id="70746" name="Picture 5" descr="inferiore"/>
          <p:cNvPicPr>
            <a:picLocks noChangeAspect="1" noChangeArrowheads="1"/>
          </p:cNvPicPr>
          <p:nvPr/>
        </p:nvPicPr>
        <p:blipFill>
          <a:blip r:embed="rId4"/>
          <a:srcRect/>
          <a:stretch>
            <a:fillRect/>
          </a:stretch>
        </p:blipFill>
        <p:spPr bwMode="auto">
          <a:xfrm>
            <a:off x="7835900" y="4521200"/>
            <a:ext cx="254000" cy="358775"/>
          </a:xfrm>
          <a:prstGeom prst="rect">
            <a:avLst/>
          </a:prstGeom>
          <a:noFill/>
          <a:ln w="9525">
            <a:noFill/>
            <a:miter lim="800000"/>
            <a:headEnd/>
            <a:tailEnd/>
          </a:ln>
        </p:spPr>
      </p:pic>
      <p:pic>
        <p:nvPicPr>
          <p:cNvPr id="70747" name="Picture 5" descr="inferiore"/>
          <p:cNvPicPr>
            <a:picLocks noChangeAspect="1" noChangeArrowheads="1"/>
          </p:cNvPicPr>
          <p:nvPr/>
        </p:nvPicPr>
        <p:blipFill>
          <a:blip r:embed="rId4"/>
          <a:srcRect/>
          <a:stretch>
            <a:fillRect/>
          </a:stretch>
        </p:blipFill>
        <p:spPr bwMode="auto">
          <a:xfrm>
            <a:off x="7813675" y="2938463"/>
            <a:ext cx="254000" cy="360362"/>
          </a:xfrm>
          <a:prstGeom prst="rect">
            <a:avLst/>
          </a:prstGeom>
          <a:noFill/>
          <a:ln w="9525">
            <a:noFill/>
            <a:miter lim="800000"/>
            <a:headEnd/>
            <a:tailEnd/>
          </a:ln>
        </p:spPr>
      </p:pic>
      <p:pic>
        <p:nvPicPr>
          <p:cNvPr id="70748" name="Picture 5" descr="inferiore"/>
          <p:cNvPicPr>
            <a:picLocks noChangeAspect="1" noChangeArrowheads="1"/>
          </p:cNvPicPr>
          <p:nvPr/>
        </p:nvPicPr>
        <p:blipFill>
          <a:blip r:embed="rId4"/>
          <a:srcRect/>
          <a:stretch>
            <a:fillRect/>
          </a:stretch>
        </p:blipFill>
        <p:spPr bwMode="auto">
          <a:xfrm>
            <a:off x="6875463" y="2922588"/>
            <a:ext cx="255587" cy="360362"/>
          </a:xfrm>
          <a:prstGeom prst="rect">
            <a:avLst/>
          </a:prstGeom>
          <a:noFill/>
          <a:ln w="9525">
            <a:noFill/>
            <a:miter lim="800000"/>
            <a:headEnd/>
            <a:tailEnd/>
          </a:ln>
        </p:spPr>
      </p:pic>
      <p:pic>
        <p:nvPicPr>
          <p:cNvPr id="70749" name="Picture 9" descr="pari"/>
          <p:cNvPicPr>
            <a:picLocks noChangeAspect="1" noChangeArrowheads="1"/>
          </p:cNvPicPr>
          <p:nvPr/>
        </p:nvPicPr>
        <p:blipFill>
          <a:blip r:embed="rId3"/>
          <a:srcRect/>
          <a:stretch>
            <a:fillRect/>
          </a:stretch>
        </p:blipFill>
        <p:spPr bwMode="auto">
          <a:xfrm>
            <a:off x="6738938" y="3538538"/>
            <a:ext cx="528637" cy="265112"/>
          </a:xfrm>
          <a:prstGeom prst="rect">
            <a:avLst/>
          </a:prstGeom>
          <a:noFill/>
          <a:ln w="9525">
            <a:noFill/>
            <a:miter lim="800000"/>
            <a:headEnd/>
            <a:tailEnd/>
          </a:ln>
        </p:spPr>
      </p:pic>
      <p:pic>
        <p:nvPicPr>
          <p:cNvPr id="70750" name="Picture 9" descr="pari"/>
          <p:cNvPicPr>
            <a:picLocks noChangeAspect="1" noChangeArrowheads="1"/>
          </p:cNvPicPr>
          <p:nvPr/>
        </p:nvPicPr>
        <p:blipFill>
          <a:blip r:embed="rId3"/>
          <a:srcRect/>
          <a:stretch>
            <a:fillRect/>
          </a:stretch>
        </p:blipFill>
        <p:spPr bwMode="auto">
          <a:xfrm>
            <a:off x="7677150" y="3538538"/>
            <a:ext cx="528638" cy="265112"/>
          </a:xfrm>
          <a:prstGeom prst="rect">
            <a:avLst/>
          </a:prstGeom>
          <a:noFill/>
          <a:ln w="9525">
            <a:noFill/>
            <a:miter lim="800000"/>
            <a:headEnd/>
            <a:tailEnd/>
          </a:ln>
        </p:spPr>
      </p:pic>
      <p:pic>
        <p:nvPicPr>
          <p:cNvPr id="70751" name="Picture 9" descr="pari"/>
          <p:cNvPicPr>
            <a:picLocks noChangeAspect="1" noChangeArrowheads="1"/>
          </p:cNvPicPr>
          <p:nvPr/>
        </p:nvPicPr>
        <p:blipFill>
          <a:blip r:embed="rId3"/>
          <a:srcRect/>
          <a:stretch>
            <a:fillRect/>
          </a:stretch>
        </p:blipFill>
        <p:spPr bwMode="auto">
          <a:xfrm>
            <a:off x="8393113" y="3559175"/>
            <a:ext cx="528637" cy="263525"/>
          </a:xfrm>
          <a:prstGeom prst="rect">
            <a:avLst/>
          </a:prstGeom>
          <a:noFill/>
          <a:ln w="9525">
            <a:noFill/>
            <a:miter lim="800000"/>
            <a:headEnd/>
            <a:tailEnd/>
          </a:ln>
        </p:spPr>
      </p:pic>
      <p:pic>
        <p:nvPicPr>
          <p:cNvPr id="70752" name="Picture 5" descr="inferiore"/>
          <p:cNvPicPr>
            <a:picLocks noChangeAspect="1" noChangeArrowheads="1"/>
          </p:cNvPicPr>
          <p:nvPr/>
        </p:nvPicPr>
        <p:blipFill>
          <a:blip r:embed="rId4"/>
          <a:srcRect/>
          <a:stretch>
            <a:fillRect/>
          </a:stretch>
        </p:blipFill>
        <p:spPr bwMode="auto">
          <a:xfrm>
            <a:off x="8599488" y="4000500"/>
            <a:ext cx="254000" cy="360363"/>
          </a:xfrm>
          <a:prstGeom prst="rect">
            <a:avLst/>
          </a:prstGeom>
          <a:noFill/>
          <a:ln w="9525">
            <a:noFill/>
            <a:miter lim="800000"/>
            <a:headEnd/>
            <a:tailEnd/>
          </a:ln>
        </p:spPr>
      </p:pic>
      <p:pic>
        <p:nvPicPr>
          <p:cNvPr id="70753" name="Picture 5" descr="inferiore"/>
          <p:cNvPicPr>
            <a:picLocks noChangeAspect="1" noChangeArrowheads="1"/>
          </p:cNvPicPr>
          <p:nvPr/>
        </p:nvPicPr>
        <p:blipFill>
          <a:blip r:embed="rId4"/>
          <a:srcRect/>
          <a:stretch>
            <a:fillRect/>
          </a:stretch>
        </p:blipFill>
        <p:spPr bwMode="auto">
          <a:xfrm>
            <a:off x="7808913" y="4000500"/>
            <a:ext cx="254000" cy="360363"/>
          </a:xfrm>
          <a:prstGeom prst="rect">
            <a:avLst/>
          </a:prstGeom>
          <a:noFill/>
          <a:ln w="9525">
            <a:noFill/>
            <a:miter lim="800000"/>
            <a:headEnd/>
            <a:tailEnd/>
          </a:ln>
        </p:spPr>
      </p:pic>
      <p:pic>
        <p:nvPicPr>
          <p:cNvPr id="70754" name="Picture 5" descr="inferiore"/>
          <p:cNvPicPr>
            <a:picLocks noChangeAspect="1" noChangeArrowheads="1"/>
          </p:cNvPicPr>
          <p:nvPr/>
        </p:nvPicPr>
        <p:blipFill>
          <a:blip r:embed="rId4"/>
          <a:srcRect/>
          <a:stretch>
            <a:fillRect/>
          </a:stretch>
        </p:blipFill>
        <p:spPr bwMode="auto">
          <a:xfrm>
            <a:off x="6870700" y="3984625"/>
            <a:ext cx="254000" cy="360363"/>
          </a:xfrm>
          <a:prstGeom prst="rect">
            <a:avLst/>
          </a:prstGeom>
          <a:noFill/>
          <a:ln w="9525">
            <a:noFill/>
            <a:miter lim="800000"/>
            <a:headEnd/>
            <a:tailEnd/>
          </a:ln>
        </p:spPr>
      </p:pic>
      <p:pic>
        <p:nvPicPr>
          <p:cNvPr id="70755" name="Picture 9" descr="pari"/>
          <p:cNvPicPr>
            <a:picLocks noChangeAspect="1" noChangeArrowheads="1"/>
          </p:cNvPicPr>
          <p:nvPr/>
        </p:nvPicPr>
        <p:blipFill>
          <a:blip r:embed="rId3"/>
          <a:srcRect/>
          <a:stretch>
            <a:fillRect/>
          </a:stretch>
        </p:blipFill>
        <p:spPr bwMode="auto">
          <a:xfrm>
            <a:off x="6751638" y="4575175"/>
            <a:ext cx="528637" cy="265113"/>
          </a:xfrm>
          <a:prstGeom prst="rect">
            <a:avLst/>
          </a:prstGeom>
          <a:noFill/>
          <a:ln w="9525">
            <a:noFill/>
            <a:miter lim="800000"/>
            <a:headEnd/>
            <a:tailEnd/>
          </a:ln>
        </p:spPr>
      </p:pic>
      <p:pic>
        <p:nvPicPr>
          <p:cNvPr id="70756" name="Picture 5" descr="inferiore"/>
          <p:cNvPicPr>
            <a:picLocks noChangeAspect="1" noChangeArrowheads="1"/>
          </p:cNvPicPr>
          <p:nvPr/>
        </p:nvPicPr>
        <p:blipFill>
          <a:blip r:embed="rId4"/>
          <a:srcRect/>
          <a:stretch>
            <a:fillRect/>
          </a:stretch>
        </p:blipFill>
        <p:spPr bwMode="auto">
          <a:xfrm>
            <a:off x="8599488" y="4557713"/>
            <a:ext cx="254000" cy="360362"/>
          </a:xfrm>
          <a:prstGeom prst="rect">
            <a:avLst/>
          </a:prstGeom>
          <a:noFill/>
          <a:ln w="9525">
            <a:noFill/>
            <a:miter lim="800000"/>
            <a:headEnd/>
            <a:tailEnd/>
          </a:ln>
        </p:spPr>
      </p:pic>
      <p:pic>
        <p:nvPicPr>
          <p:cNvPr id="70757" name="Picture 3" descr="superiore"/>
          <p:cNvPicPr>
            <a:picLocks noChangeAspect="1" noChangeArrowheads="1"/>
          </p:cNvPicPr>
          <p:nvPr/>
        </p:nvPicPr>
        <p:blipFill>
          <a:blip r:embed="rId2"/>
          <a:srcRect/>
          <a:stretch>
            <a:fillRect/>
          </a:stretch>
        </p:blipFill>
        <p:spPr bwMode="auto">
          <a:xfrm>
            <a:off x="8570913" y="5070475"/>
            <a:ext cx="236537" cy="334963"/>
          </a:xfrm>
          <a:prstGeom prst="rect">
            <a:avLst/>
          </a:prstGeom>
          <a:noFill/>
          <a:ln w="9525">
            <a:noFill/>
            <a:miter lim="800000"/>
            <a:headEnd/>
            <a:tailEnd/>
          </a:ln>
        </p:spPr>
      </p:pic>
      <p:pic>
        <p:nvPicPr>
          <p:cNvPr id="70758" name="Picture 9" descr="pari"/>
          <p:cNvPicPr>
            <a:picLocks noChangeAspect="1" noChangeArrowheads="1"/>
          </p:cNvPicPr>
          <p:nvPr/>
        </p:nvPicPr>
        <p:blipFill>
          <a:blip r:embed="rId3"/>
          <a:srcRect/>
          <a:stretch>
            <a:fillRect/>
          </a:stretch>
        </p:blipFill>
        <p:spPr bwMode="auto">
          <a:xfrm>
            <a:off x="6751638" y="5192713"/>
            <a:ext cx="528637" cy="265112"/>
          </a:xfrm>
          <a:prstGeom prst="rect">
            <a:avLst/>
          </a:prstGeom>
          <a:noFill/>
          <a:ln w="9525">
            <a:noFill/>
            <a:miter lim="800000"/>
            <a:headEnd/>
            <a:tailEnd/>
          </a:ln>
        </p:spPr>
      </p:pic>
      <p:pic>
        <p:nvPicPr>
          <p:cNvPr id="70759" name="Picture 9" descr="pari"/>
          <p:cNvPicPr>
            <a:picLocks noChangeAspect="1" noChangeArrowheads="1"/>
          </p:cNvPicPr>
          <p:nvPr/>
        </p:nvPicPr>
        <p:blipFill>
          <a:blip r:embed="rId3"/>
          <a:srcRect/>
          <a:stretch>
            <a:fillRect/>
          </a:stretch>
        </p:blipFill>
        <p:spPr bwMode="auto">
          <a:xfrm>
            <a:off x="7680325" y="5173663"/>
            <a:ext cx="530225" cy="263525"/>
          </a:xfrm>
          <a:prstGeom prst="rect">
            <a:avLst/>
          </a:prstGeom>
          <a:noFill/>
          <a:ln w="9525">
            <a:noFill/>
            <a:miter lim="800000"/>
            <a:headEnd/>
            <a:tailEnd/>
          </a:ln>
        </p:spPr>
      </p:pic>
      <p:sp>
        <p:nvSpPr>
          <p:cNvPr id="53" name="Oval 52"/>
          <p:cNvSpPr/>
          <p:nvPr/>
        </p:nvSpPr>
        <p:spPr>
          <a:xfrm>
            <a:off x="1403350" y="2584450"/>
            <a:ext cx="1223963" cy="316071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54" name="Oval 53"/>
          <p:cNvSpPr/>
          <p:nvPr/>
        </p:nvSpPr>
        <p:spPr>
          <a:xfrm>
            <a:off x="5292725" y="3802063"/>
            <a:ext cx="1223963" cy="1903412"/>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barn(inVertical)">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barn(inVertical)">
                                      <p:cBhvr>
                                        <p:cTn id="1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79388" y="1368425"/>
          <a:ext cx="8856662" cy="4275138"/>
        </p:xfrm>
        <a:graphic>
          <a:graphicData uri="http://schemas.openxmlformats.org/drawingml/2006/table">
            <a:tbl>
              <a:tblPr>
                <a:tableStyleId>{5C22544A-7EE6-4342-B048-85BDC9FD1C3A}</a:tableStyleId>
              </a:tblPr>
              <a:tblGrid>
                <a:gridCol w="1152128"/>
                <a:gridCol w="1368151"/>
                <a:gridCol w="1152129"/>
                <a:gridCol w="720080"/>
                <a:gridCol w="648071"/>
                <a:gridCol w="1296144"/>
                <a:gridCol w="1080120"/>
                <a:gridCol w="720080"/>
                <a:gridCol w="720081"/>
              </a:tblGrid>
              <a:tr h="1397863">
                <a:tc>
                  <a:txBody>
                    <a:bodyPr/>
                    <a:lstStyle/>
                    <a:p>
                      <a:pPr algn="ctr" fontAlgn="ctr"/>
                      <a:r>
                        <a:rPr lang="it-IT" sz="1600" b="0" i="0" u="none" strike="noStrike" dirty="0" smtClean="0">
                          <a:solidFill>
                            <a:schemeClr val="dk1"/>
                          </a:solidFill>
                          <a:effectLst/>
                          <a:latin typeface="+mn-lt"/>
                        </a:rPr>
                        <a:t>ANNI</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u="none" strike="noStrike" dirty="0" smtClean="0">
                          <a:effectLst/>
                        </a:rPr>
                        <a:t>PUNTEGGIO</a:t>
                      </a:r>
                    </a:p>
                    <a:p>
                      <a:pPr algn="ctr" fontAlgn="ctr"/>
                      <a:r>
                        <a:rPr lang="it-IT" sz="1600" b="0" i="0" u="none" strike="noStrike" dirty="0" smtClean="0">
                          <a:solidFill>
                            <a:srgbClr val="000000"/>
                          </a:solidFill>
                          <a:effectLst/>
                          <a:latin typeface="Calibri"/>
                        </a:rPr>
                        <a:t>ITALIANO</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800" b="1" u="none" strike="noStrike" dirty="0" smtClean="0">
                          <a:solidFill>
                            <a:srgbClr val="FF0000"/>
                          </a:solidFill>
                          <a:effectLst/>
                        </a:rPr>
                        <a:t>Piemonte</a:t>
                      </a: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Nord ovest</a:t>
                      </a: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Italia</a:t>
                      </a:r>
                    </a:p>
                  </a:txBody>
                  <a:tcPr marL="4509" marR="4509" marT="4509" marB="0" anchor="ctr"/>
                </a:tc>
                <a:tc>
                  <a:txBody>
                    <a:bodyPr/>
                    <a:lstStyle/>
                    <a:p>
                      <a:pPr algn="ctr" fontAlgn="ctr"/>
                      <a:r>
                        <a:rPr lang="it-IT" sz="1600" u="none" strike="noStrike" dirty="0" smtClean="0">
                          <a:effectLst/>
                        </a:rPr>
                        <a:t>PUNTEGGIO</a:t>
                      </a:r>
                    </a:p>
                    <a:p>
                      <a:pPr algn="ctr" fontAlgn="ctr"/>
                      <a:r>
                        <a:rPr lang="it-IT" sz="1600" b="0" i="0" u="none" strike="noStrike" dirty="0" smtClean="0">
                          <a:solidFill>
                            <a:srgbClr val="000000"/>
                          </a:solidFill>
                          <a:effectLst/>
                          <a:latin typeface="Calibri"/>
                        </a:rPr>
                        <a:t>MATEMATICA</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800" b="1" u="none" strike="noStrike" dirty="0" smtClean="0">
                          <a:solidFill>
                            <a:srgbClr val="FF0000"/>
                          </a:solidFill>
                          <a:effectLst/>
                        </a:rPr>
                        <a:t>Piemonte</a:t>
                      </a: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Nord ovest</a:t>
                      </a: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Italia</a:t>
                      </a:r>
                    </a:p>
                  </a:txBody>
                  <a:tcPr marL="4509" marR="4509" marT="4509" marB="0" anchor="ctr"/>
                </a:tc>
              </a:tr>
              <a:tr h="618360">
                <a:tc>
                  <a:txBody>
                    <a:bodyPr/>
                    <a:lstStyle/>
                    <a:p>
                      <a:pPr algn="ctr" fontAlgn="ctr"/>
                      <a:r>
                        <a:rPr lang="it-IT" sz="1600" u="none" strike="noStrike" dirty="0" smtClean="0">
                          <a:effectLst/>
                        </a:rPr>
                        <a:t>2012-2013</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i="0" u="none" strike="noStrike" dirty="0" smtClean="0">
                          <a:solidFill>
                            <a:schemeClr val="bg2"/>
                          </a:solidFill>
                          <a:effectLst/>
                          <a:latin typeface="+mn-lt"/>
                        </a:rPr>
                        <a:t>77,3</a:t>
                      </a:r>
                      <a:endParaRPr lang="it-IT" sz="1600" b="0" i="0" u="none" strike="noStrike" dirty="0">
                        <a:solidFill>
                          <a:schemeClr val="bg2"/>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marL="0" algn="ctr" defTabSz="914400" rtl="0" eaLnBrk="1" fontAlgn="ctr" latinLnBrk="0" hangingPunct="1"/>
                      <a:r>
                        <a:rPr lang="it-IT" sz="1600" u="none" strike="noStrike" kern="1200" dirty="0" smtClean="0">
                          <a:solidFill>
                            <a:schemeClr val="dk1"/>
                          </a:solidFill>
                          <a:effectLst/>
                          <a:latin typeface="+mn-lt"/>
                          <a:ea typeface="+mn-ea"/>
                          <a:cs typeface="+mn-cs"/>
                        </a:rPr>
                        <a:t>57,7</a:t>
                      </a:r>
                      <a:endParaRPr lang="it-IT" sz="160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548285">
                <a:tc>
                  <a:txBody>
                    <a:bodyPr/>
                    <a:lstStyle/>
                    <a:p>
                      <a:pPr algn="ctr" fontAlgn="ctr"/>
                      <a:r>
                        <a:rPr lang="it-IT" sz="1600" b="0" i="0" u="none" strike="noStrike" dirty="0" smtClean="0">
                          <a:solidFill>
                            <a:schemeClr val="dk1"/>
                          </a:solidFill>
                          <a:effectLst/>
                          <a:latin typeface="+mn-lt"/>
                        </a:rPr>
                        <a:t>2013-2014</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u="none" strike="noStrike" dirty="0" smtClean="0">
                          <a:effectLst/>
                        </a:rPr>
                        <a:t>62,3</a:t>
                      </a: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marL="0" algn="ctr" defTabSz="914400" rtl="0" eaLnBrk="1" fontAlgn="ctr" latinLnBrk="0" hangingPunct="1"/>
                      <a:r>
                        <a:rPr lang="it-IT" sz="1600" u="none" strike="noStrike" kern="1200" dirty="0" smtClean="0">
                          <a:solidFill>
                            <a:schemeClr val="dk1"/>
                          </a:solidFill>
                          <a:effectLst/>
                          <a:latin typeface="+mn-lt"/>
                          <a:ea typeface="+mn-ea"/>
                          <a:cs typeface="+mn-cs"/>
                        </a:rPr>
                        <a:t>63,2</a:t>
                      </a:r>
                      <a:endParaRPr lang="it-IT" sz="160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469768">
                <a:tc>
                  <a:txBody>
                    <a:bodyPr/>
                    <a:lstStyle/>
                    <a:p>
                      <a:pPr algn="ctr" fontAlgn="ctr"/>
                      <a:r>
                        <a:rPr lang="it-IT" sz="1600" b="0" i="0" u="none" strike="noStrike" dirty="0" smtClean="0">
                          <a:solidFill>
                            <a:schemeClr val="dk1"/>
                          </a:solidFill>
                          <a:effectLst/>
                          <a:latin typeface="+mn-lt"/>
                        </a:rPr>
                        <a:t>2014-2015</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1"/>
                          </a:solidFill>
                          <a:effectLst/>
                        </a:rPr>
                        <a:t>58,5</a:t>
                      </a:r>
                      <a:endParaRPr lang="it-IT" sz="1600" b="0" i="0" u="none" strike="noStrike" dirty="0">
                        <a:solidFill>
                          <a:schemeClr val="bg1"/>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marL="0" algn="ctr" defTabSz="914400" rtl="0" eaLnBrk="1" fontAlgn="ctr" latinLnBrk="0" hangingPunct="1"/>
                      <a:r>
                        <a:rPr lang="it-IT" sz="1600" u="none" strike="noStrike" kern="1200" dirty="0" smtClean="0">
                          <a:solidFill>
                            <a:schemeClr val="dk1"/>
                          </a:solidFill>
                          <a:effectLst/>
                          <a:latin typeface="+mn-lt"/>
                          <a:ea typeface="+mn-ea"/>
                          <a:cs typeface="+mn-cs"/>
                        </a:rPr>
                        <a:t>49,3</a:t>
                      </a:r>
                      <a:endParaRPr lang="it-IT" sz="160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538344">
                <a:tc>
                  <a:txBody>
                    <a:bodyPr/>
                    <a:lstStyle/>
                    <a:p>
                      <a:pPr algn="ctr" fontAlgn="ctr"/>
                      <a:r>
                        <a:rPr lang="it-IT" sz="1600" b="0" i="0" u="none" strike="noStrike" dirty="0" smtClean="0">
                          <a:solidFill>
                            <a:schemeClr val="dk1"/>
                          </a:solidFill>
                          <a:effectLst/>
                          <a:latin typeface="+mn-lt"/>
                        </a:rPr>
                        <a:t>2015-2016</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1"/>
                          </a:solidFill>
                          <a:effectLst/>
                        </a:rPr>
                        <a:t>66,1</a:t>
                      </a:r>
                      <a:endParaRPr lang="it-IT" sz="1600" b="0" i="0" u="none" strike="noStrike" dirty="0">
                        <a:solidFill>
                          <a:schemeClr val="bg1"/>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marL="0" algn="ctr" defTabSz="914400" rtl="0" eaLnBrk="1" fontAlgn="ctr" latinLnBrk="0" hangingPunct="1"/>
                      <a:r>
                        <a:rPr lang="it-IT" sz="1600" u="none" strike="noStrike" kern="1200" dirty="0" smtClean="0">
                          <a:solidFill>
                            <a:schemeClr val="dk1"/>
                          </a:solidFill>
                          <a:effectLst/>
                          <a:latin typeface="+mn-lt"/>
                          <a:ea typeface="+mn-ea"/>
                          <a:cs typeface="+mn-cs"/>
                        </a:rPr>
                        <a:t>51,4</a:t>
                      </a:r>
                      <a:endParaRPr lang="it-IT" sz="160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701793">
                <a:tc>
                  <a:txBody>
                    <a:bodyPr/>
                    <a:lstStyle/>
                    <a:p>
                      <a:pPr algn="ctr" fontAlgn="ctr"/>
                      <a:r>
                        <a:rPr lang="it-IT" sz="1600" b="0" i="0" u="none" strike="noStrike" kern="1200" dirty="0" smtClean="0">
                          <a:solidFill>
                            <a:schemeClr val="dk1"/>
                          </a:solidFill>
                          <a:effectLst/>
                          <a:latin typeface="+mn-lt"/>
                          <a:ea typeface="+mn-ea"/>
                          <a:cs typeface="+mn-cs"/>
                        </a:rPr>
                        <a:t>2016-2017</a:t>
                      </a:r>
                      <a:endParaRPr lang="it-IT" sz="1600" b="0" i="0" u="none" strike="noStrike" kern="1200" dirty="0">
                        <a:solidFill>
                          <a:schemeClr val="dk1"/>
                        </a:solidFill>
                        <a:effectLst/>
                        <a:latin typeface="+mn-lt"/>
                        <a:ea typeface="+mn-ea"/>
                        <a:cs typeface="+mn-cs"/>
                      </a:endParaRPr>
                    </a:p>
                  </a:txBody>
                  <a:tcPr marL="4509" marR="4509" marT="4509" marB="0" anchor="ctr"/>
                </a:tc>
                <a:tc>
                  <a:txBody>
                    <a:bodyPr/>
                    <a:lstStyle/>
                    <a:p>
                      <a:pPr algn="ctr" fontAlgn="ctr"/>
                      <a:r>
                        <a:rPr lang="it-IT" sz="1600" b="0" i="0" u="none" strike="noStrike" kern="1200" dirty="0" smtClean="0">
                          <a:solidFill>
                            <a:schemeClr val="dk1"/>
                          </a:solidFill>
                          <a:effectLst/>
                          <a:latin typeface="+mn-lt"/>
                          <a:ea typeface="+mn-ea"/>
                          <a:cs typeface="+mn-cs"/>
                        </a:rPr>
                        <a:t>60,6</a:t>
                      </a:r>
                      <a:endParaRPr lang="it-IT" sz="1600" b="0" i="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c>
                  <a:txBody>
                    <a:bodyPr/>
                    <a:lstStyle/>
                    <a:p>
                      <a:pPr marL="0" algn="ctr" defTabSz="914400" rtl="0" eaLnBrk="1" fontAlgn="ctr" latinLnBrk="0" hangingPunct="1"/>
                      <a:r>
                        <a:rPr lang="it-IT" sz="1600" u="none" strike="noStrike" kern="1200" dirty="0" smtClean="0">
                          <a:solidFill>
                            <a:schemeClr val="dk1"/>
                          </a:solidFill>
                          <a:effectLst/>
                          <a:latin typeface="+mn-lt"/>
                          <a:ea typeface="+mn-ea"/>
                          <a:cs typeface="+mn-cs"/>
                        </a:rPr>
                        <a:t>61,1</a:t>
                      </a:r>
                      <a:endParaRPr lang="it-IT" sz="160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r>
            </a:tbl>
          </a:graphicData>
        </a:graphic>
      </p:graphicFrame>
      <p:sp>
        <p:nvSpPr>
          <p:cNvPr id="4" name="Titolo 1"/>
          <p:cNvSpPr txBox="1">
            <a:spLocks/>
          </p:cNvSpPr>
          <p:nvPr/>
        </p:nvSpPr>
        <p:spPr>
          <a:xfrm>
            <a:off x="0" y="142875"/>
            <a:ext cx="9144000" cy="1054100"/>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r>
              <a:rPr lang="it-IT" sz="3200" dirty="0" smtClean="0">
                <a:solidFill>
                  <a:srgbClr val="000099"/>
                </a:solidFill>
                <a:latin typeface="Calibri"/>
              </a:rPr>
              <a:t>ANDAMENTO NEGLI ULTIMI ANNI SCOLASTICI</a:t>
            </a:r>
          </a:p>
          <a:p>
            <a:pPr algn="ctr" fontAlgn="auto">
              <a:spcBef>
                <a:spcPts val="0"/>
              </a:spcBef>
              <a:spcAft>
                <a:spcPts val="0"/>
              </a:spcAft>
              <a:defRPr/>
            </a:pPr>
            <a:r>
              <a:rPr lang="it-IT" sz="3200" dirty="0" smtClean="0">
                <a:solidFill>
                  <a:srgbClr val="000099"/>
                </a:solidFill>
                <a:latin typeface="Calibri"/>
              </a:rPr>
              <a:t>CLASSI QUINTE PRIMARIA</a:t>
            </a:r>
            <a:endParaRPr lang="it-IT" sz="3200" dirty="0">
              <a:solidFill>
                <a:srgbClr val="000099"/>
              </a:solidFill>
              <a:latin typeface="Calibri"/>
            </a:endParaRPr>
          </a:p>
        </p:txBody>
      </p:sp>
      <p:pic>
        <p:nvPicPr>
          <p:cNvPr id="71754" name="Picture 3" descr="superiore"/>
          <p:cNvPicPr>
            <a:picLocks noChangeAspect="1" noChangeArrowheads="1"/>
          </p:cNvPicPr>
          <p:nvPr/>
        </p:nvPicPr>
        <p:blipFill>
          <a:blip r:embed="rId2"/>
          <a:srcRect/>
          <a:stretch>
            <a:fillRect/>
          </a:stretch>
        </p:blipFill>
        <p:spPr bwMode="auto">
          <a:xfrm>
            <a:off x="4813300" y="2905125"/>
            <a:ext cx="236538" cy="336550"/>
          </a:xfrm>
          <a:prstGeom prst="rect">
            <a:avLst/>
          </a:prstGeom>
          <a:noFill/>
          <a:ln w="9525">
            <a:noFill/>
            <a:miter lim="800000"/>
            <a:headEnd/>
            <a:tailEnd/>
          </a:ln>
        </p:spPr>
      </p:pic>
      <p:pic>
        <p:nvPicPr>
          <p:cNvPr id="71755" name="Picture 3" descr="superiore"/>
          <p:cNvPicPr>
            <a:picLocks noChangeAspect="1" noChangeArrowheads="1"/>
          </p:cNvPicPr>
          <p:nvPr/>
        </p:nvPicPr>
        <p:blipFill>
          <a:blip r:embed="rId2"/>
          <a:srcRect/>
          <a:stretch>
            <a:fillRect/>
          </a:stretch>
        </p:blipFill>
        <p:spPr bwMode="auto">
          <a:xfrm>
            <a:off x="4819650" y="3481388"/>
            <a:ext cx="236538" cy="336550"/>
          </a:xfrm>
          <a:prstGeom prst="rect">
            <a:avLst/>
          </a:prstGeom>
          <a:noFill/>
          <a:ln w="9525">
            <a:noFill/>
            <a:miter lim="800000"/>
            <a:headEnd/>
            <a:tailEnd/>
          </a:ln>
        </p:spPr>
      </p:pic>
      <p:pic>
        <p:nvPicPr>
          <p:cNvPr id="71756" name="Picture 3" descr="superiore"/>
          <p:cNvPicPr>
            <a:picLocks noChangeAspect="1" noChangeArrowheads="1"/>
          </p:cNvPicPr>
          <p:nvPr/>
        </p:nvPicPr>
        <p:blipFill>
          <a:blip r:embed="rId2"/>
          <a:srcRect/>
          <a:stretch>
            <a:fillRect/>
          </a:stretch>
        </p:blipFill>
        <p:spPr bwMode="auto">
          <a:xfrm>
            <a:off x="4806950" y="5070475"/>
            <a:ext cx="236538" cy="334963"/>
          </a:xfrm>
          <a:prstGeom prst="rect">
            <a:avLst/>
          </a:prstGeom>
          <a:noFill/>
          <a:ln w="9525">
            <a:noFill/>
            <a:miter lim="800000"/>
            <a:headEnd/>
            <a:tailEnd/>
          </a:ln>
        </p:spPr>
      </p:pic>
      <p:pic>
        <p:nvPicPr>
          <p:cNvPr id="71757" name="Picture 9" descr="pari"/>
          <p:cNvPicPr>
            <a:picLocks noChangeAspect="1" noChangeArrowheads="1"/>
          </p:cNvPicPr>
          <p:nvPr/>
        </p:nvPicPr>
        <p:blipFill>
          <a:blip r:embed="rId3"/>
          <a:srcRect/>
          <a:stretch>
            <a:fillRect/>
          </a:stretch>
        </p:blipFill>
        <p:spPr bwMode="auto">
          <a:xfrm>
            <a:off x="2984500" y="4556125"/>
            <a:ext cx="530225" cy="265113"/>
          </a:xfrm>
          <a:prstGeom prst="rect">
            <a:avLst/>
          </a:prstGeom>
          <a:noFill/>
          <a:ln w="9525">
            <a:noFill/>
            <a:miter lim="800000"/>
            <a:headEnd/>
            <a:tailEnd/>
          </a:ln>
        </p:spPr>
      </p:pic>
      <p:pic>
        <p:nvPicPr>
          <p:cNvPr id="71758" name="Picture 3" descr="superiore"/>
          <p:cNvPicPr>
            <a:picLocks noChangeAspect="1" noChangeArrowheads="1"/>
          </p:cNvPicPr>
          <p:nvPr/>
        </p:nvPicPr>
        <p:blipFill>
          <a:blip r:embed="rId2"/>
          <a:srcRect/>
          <a:stretch>
            <a:fillRect/>
          </a:stretch>
        </p:blipFill>
        <p:spPr bwMode="auto">
          <a:xfrm>
            <a:off x="4819650" y="4513263"/>
            <a:ext cx="236538" cy="336550"/>
          </a:xfrm>
          <a:prstGeom prst="rect">
            <a:avLst/>
          </a:prstGeom>
          <a:noFill/>
          <a:ln w="9525">
            <a:noFill/>
            <a:miter lim="800000"/>
            <a:headEnd/>
            <a:tailEnd/>
          </a:ln>
        </p:spPr>
      </p:pic>
      <p:pic>
        <p:nvPicPr>
          <p:cNvPr id="71759" name="Picture 9" descr="pari"/>
          <p:cNvPicPr>
            <a:picLocks noChangeAspect="1" noChangeArrowheads="1"/>
          </p:cNvPicPr>
          <p:nvPr/>
        </p:nvPicPr>
        <p:blipFill>
          <a:blip r:embed="rId3"/>
          <a:srcRect/>
          <a:stretch>
            <a:fillRect/>
          </a:stretch>
        </p:blipFill>
        <p:spPr bwMode="auto">
          <a:xfrm>
            <a:off x="2957513" y="2946400"/>
            <a:ext cx="530225" cy="263525"/>
          </a:xfrm>
          <a:prstGeom prst="rect">
            <a:avLst/>
          </a:prstGeom>
          <a:noFill/>
          <a:ln w="9525">
            <a:noFill/>
            <a:miter lim="800000"/>
            <a:headEnd/>
            <a:tailEnd/>
          </a:ln>
        </p:spPr>
      </p:pic>
      <p:pic>
        <p:nvPicPr>
          <p:cNvPr id="71760" name="Picture 9" descr="pari"/>
          <p:cNvPicPr>
            <a:picLocks noChangeAspect="1" noChangeArrowheads="1"/>
          </p:cNvPicPr>
          <p:nvPr/>
        </p:nvPicPr>
        <p:blipFill>
          <a:blip r:embed="rId3"/>
          <a:srcRect/>
          <a:stretch>
            <a:fillRect/>
          </a:stretch>
        </p:blipFill>
        <p:spPr bwMode="auto">
          <a:xfrm>
            <a:off x="2957513" y="3536950"/>
            <a:ext cx="530225" cy="265113"/>
          </a:xfrm>
          <a:prstGeom prst="rect">
            <a:avLst/>
          </a:prstGeom>
          <a:noFill/>
          <a:ln w="9525">
            <a:noFill/>
            <a:miter lim="800000"/>
            <a:headEnd/>
            <a:tailEnd/>
          </a:ln>
        </p:spPr>
      </p:pic>
      <p:pic>
        <p:nvPicPr>
          <p:cNvPr id="71761" name="Picture 9" descr="pari"/>
          <p:cNvPicPr>
            <a:picLocks noChangeAspect="1" noChangeArrowheads="1"/>
          </p:cNvPicPr>
          <p:nvPr/>
        </p:nvPicPr>
        <p:blipFill>
          <a:blip r:embed="rId3"/>
          <a:srcRect/>
          <a:stretch>
            <a:fillRect/>
          </a:stretch>
        </p:blipFill>
        <p:spPr bwMode="auto">
          <a:xfrm>
            <a:off x="2987675" y="4068763"/>
            <a:ext cx="530225" cy="265112"/>
          </a:xfrm>
          <a:prstGeom prst="rect">
            <a:avLst/>
          </a:prstGeom>
          <a:noFill/>
          <a:ln w="9525">
            <a:noFill/>
            <a:miter lim="800000"/>
            <a:headEnd/>
            <a:tailEnd/>
          </a:ln>
        </p:spPr>
      </p:pic>
      <p:pic>
        <p:nvPicPr>
          <p:cNvPr id="71762" name="Picture 5" descr="inferiore"/>
          <p:cNvPicPr>
            <a:picLocks noChangeAspect="1" noChangeArrowheads="1"/>
          </p:cNvPicPr>
          <p:nvPr/>
        </p:nvPicPr>
        <p:blipFill>
          <a:blip r:embed="rId4"/>
          <a:srcRect/>
          <a:stretch>
            <a:fillRect/>
          </a:stretch>
        </p:blipFill>
        <p:spPr bwMode="auto">
          <a:xfrm>
            <a:off x="7835900" y="4521200"/>
            <a:ext cx="254000" cy="358775"/>
          </a:xfrm>
          <a:prstGeom prst="rect">
            <a:avLst/>
          </a:prstGeom>
          <a:noFill/>
          <a:ln w="9525">
            <a:noFill/>
            <a:miter lim="800000"/>
            <a:headEnd/>
            <a:tailEnd/>
          </a:ln>
        </p:spPr>
      </p:pic>
      <p:pic>
        <p:nvPicPr>
          <p:cNvPr id="71763" name="Picture 5" descr="inferiore"/>
          <p:cNvPicPr>
            <a:picLocks noChangeAspect="1" noChangeArrowheads="1"/>
          </p:cNvPicPr>
          <p:nvPr/>
        </p:nvPicPr>
        <p:blipFill>
          <a:blip r:embed="rId4"/>
          <a:srcRect/>
          <a:stretch>
            <a:fillRect/>
          </a:stretch>
        </p:blipFill>
        <p:spPr bwMode="auto">
          <a:xfrm>
            <a:off x="7804150" y="3489325"/>
            <a:ext cx="254000" cy="360363"/>
          </a:xfrm>
          <a:prstGeom prst="rect">
            <a:avLst/>
          </a:prstGeom>
          <a:noFill/>
          <a:ln w="9525">
            <a:noFill/>
            <a:miter lim="800000"/>
            <a:headEnd/>
            <a:tailEnd/>
          </a:ln>
        </p:spPr>
      </p:pic>
      <p:pic>
        <p:nvPicPr>
          <p:cNvPr id="71764" name="Picture 5" descr="inferiore"/>
          <p:cNvPicPr>
            <a:picLocks noChangeAspect="1" noChangeArrowheads="1"/>
          </p:cNvPicPr>
          <p:nvPr/>
        </p:nvPicPr>
        <p:blipFill>
          <a:blip r:embed="rId4"/>
          <a:srcRect/>
          <a:stretch>
            <a:fillRect/>
          </a:stretch>
        </p:blipFill>
        <p:spPr bwMode="auto">
          <a:xfrm>
            <a:off x="6888163" y="4560888"/>
            <a:ext cx="255587" cy="360362"/>
          </a:xfrm>
          <a:prstGeom prst="rect">
            <a:avLst/>
          </a:prstGeom>
          <a:noFill/>
          <a:ln w="9525">
            <a:noFill/>
            <a:miter lim="800000"/>
            <a:headEnd/>
            <a:tailEnd/>
          </a:ln>
        </p:spPr>
      </p:pic>
      <p:pic>
        <p:nvPicPr>
          <p:cNvPr id="71765" name="Picture 9" descr="pari"/>
          <p:cNvPicPr>
            <a:picLocks noChangeAspect="1" noChangeArrowheads="1"/>
          </p:cNvPicPr>
          <p:nvPr/>
        </p:nvPicPr>
        <p:blipFill>
          <a:blip r:embed="rId3"/>
          <a:srcRect/>
          <a:stretch>
            <a:fillRect/>
          </a:stretch>
        </p:blipFill>
        <p:spPr bwMode="auto">
          <a:xfrm>
            <a:off x="6738938" y="3538538"/>
            <a:ext cx="528637" cy="265112"/>
          </a:xfrm>
          <a:prstGeom prst="rect">
            <a:avLst/>
          </a:prstGeom>
          <a:noFill/>
          <a:ln w="9525">
            <a:noFill/>
            <a:miter lim="800000"/>
            <a:headEnd/>
            <a:tailEnd/>
          </a:ln>
        </p:spPr>
      </p:pic>
      <p:pic>
        <p:nvPicPr>
          <p:cNvPr id="71766" name="Picture 9" descr="pari"/>
          <p:cNvPicPr>
            <a:picLocks noChangeAspect="1" noChangeArrowheads="1"/>
          </p:cNvPicPr>
          <p:nvPr/>
        </p:nvPicPr>
        <p:blipFill>
          <a:blip r:embed="rId3"/>
          <a:srcRect/>
          <a:stretch>
            <a:fillRect/>
          </a:stretch>
        </p:blipFill>
        <p:spPr bwMode="auto">
          <a:xfrm>
            <a:off x="7680325" y="2981325"/>
            <a:ext cx="530225" cy="265113"/>
          </a:xfrm>
          <a:prstGeom prst="rect">
            <a:avLst/>
          </a:prstGeom>
          <a:noFill/>
          <a:ln w="9525">
            <a:noFill/>
            <a:miter lim="800000"/>
            <a:headEnd/>
            <a:tailEnd/>
          </a:ln>
        </p:spPr>
      </p:pic>
      <p:pic>
        <p:nvPicPr>
          <p:cNvPr id="71767" name="Picture 9" descr="pari"/>
          <p:cNvPicPr>
            <a:picLocks noChangeAspect="1" noChangeArrowheads="1"/>
          </p:cNvPicPr>
          <p:nvPr/>
        </p:nvPicPr>
        <p:blipFill>
          <a:blip r:embed="rId3"/>
          <a:srcRect/>
          <a:stretch>
            <a:fillRect/>
          </a:stretch>
        </p:blipFill>
        <p:spPr bwMode="auto">
          <a:xfrm>
            <a:off x="8393113" y="3559175"/>
            <a:ext cx="528637" cy="263525"/>
          </a:xfrm>
          <a:prstGeom prst="rect">
            <a:avLst/>
          </a:prstGeom>
          <a:noFill/>
          <a:ln w="9525">
            <a:noFill/>
            <a:miter lim="800000"/>
            <a:headEnd/>
            <a:tailEnd/>
          </a:ln>
        </p:spPr>
      </p:pic>
      <p:pic>
        <p:nvPicPr>
          <p:cNvPr id="71768" name="Picture 5" descr="inferiore"/>
          <p:cNvPicPr>
            <a:picLocks noChangeAspect="1" noChangeArrowheads="1"/>
          </p:cNvPicPr>
          <p:nvPr/>
        </p:nvPicPr>
        <p:blipFill>
          <a:blip r:embed="rId4"/>
          <a:srcRect/>
          <a:stretch>
            <a:fillRect/>
          </a:stretch>
        </p:blipFill>
        <p:spPr bwMode="auto">
          <a:xfrm>
            <a:off x="8599488" y="4000500"/>
            <a:ext cx="254000" cy="360363"/>
          </a:xfrm>
          <a:prstGeom prst="rect">
            <a:avLst/>
          </a:prstGeom>
          <a:noFill/>
          <a:ln w="9525">
            <a:noFill/>
            <a:miter lim="800000"/>
            <a:headEnd/>
            <a:tailEnd/>
          </a:ln>
        </p:spPr>
      </p:pic>
      <p:pic>
        <p:nvPicPr>
          <p:cNvPr id="71769" name="Picture 5" descr="inferiore"/>
          <p:cNvPicPr>
            <a:picLocks noChangeAspect="1" noChangeArrowheads="1"/>
          </p:cNvPicPr>
          <p:nvPr/>
        </p:nvPicPr>
        <p:blipFill>
          <a:blip r:embed="rId4"/>
          <a:srcRect/>
          <a:stretch>
            <a:fillRect/>
          </a:stretch>
        </p:blipFill>
        <p:spPr bwMode="auto">
          <a:xfrm>
            <a:off x="7808913" y="4000500"/>
            <a:ext cx="254000" cy="360363"/>
          </a:xfrm>
          <a:prstGeom prst="rect">
            <a:avLst/>
          </a:prstGeom>
          <a:noFill/>
          <a:ln w="9525">
            <a:noFill/>
            <a:miter lim="800000"/>
            <a:headEnd/>
            <a:tailEnd/>
          </a:ln>
        </p:spPr>
      </p:pic>
      <p:pic>
        <p:nvPicPr>
          <p:cNvPr id="71770" name="Picture 5" descr="inferiore"/>
          <p:cNvPicPr>
            <a:picLocks noChangeAspect="1" noChangeArrowheads="1"/>
          </p:cNvPicPr>
          <p:nvPr/>
        </p:nvPicPr>
        <p:blipFill>
          <a:blip r:embed="rId4"/>
          <a:srcRect/>
          <a:stretch>
            <a:fillRect/>
          </a:stretch>
        </p:blipFill>
        <p:spPr bwMode="auto">
          <a:xfrm>
            <a:off x="6870700" y="3984625"/>
            <a:ext cx="254000" cy="360363"/>
          </a:xfrm>
          <a:prstGeom prst="rect">
            <a:avLst/>
          </a:prstGeom>
          <a:noFill/>
          <a:ln w="9525">
            <a:noFill/>
            <a:miter lim="800000"/>
            <a:headEnd/>
            <a:tailEnd/>
          </a:ln>
        </p:spPr>
      </p:pic>
      <p:pic>
        <p:nvPicPr>
          <p:cNvPr id="71771" name="Picture 9" descr="pari"/>
          <p:cNvPicPr>
            <a:picLocks noChangeAspect="1" noChangeArrowheads="1"/>
          </p:cNvPicPr>
          <p:nvPr/>
        </p:nvPicPr>
        <p:blipFill>
          <a:blip r:embed="rId3"/>
          <a:srcRect/>
          <a:stretch>
            <a:fillRect/>
          </a:stretch>
        </p:blipFill>
        <p:spPr bwMode="auto">
          <a:xfrm>
            <a:off x="6734175" y="2970213"/>
            <a:ext cx="528638" cy="265112"/>
          </a:xfrm>
          <a:prstGeom prst="rect">
            <a:avLst/>
          </a:prstGeom>
          <a:noFill/>
          <a:ln w="9525">
            <a:noFill/>
            <a:miter lim="800000"/>
            <a:headEnd/>
            <a:tailEnd/>
          </a:ln>
        </p:spPr>
      </p:pic>
      <p:pic>
        <p:nvPicPr>
          <p:cNvPr id="71772" name="Picture 3" descr="superiore"/>
          <p:cNvPicPr>
            <a:picLocks noChangeAspect="1" noChangeArrowheads="1"/>
          </p:cNvPicPr>
          <p:nvPr/>
        </p:nvPicPr>
        <p:blipFill>
          <a:blip r:embed="rId2"/>
          <a:srcRect/>
          <a:stretch>
            <a:fillRect/>
          </a:stretch>
        </p:blipFill>
        <p:spPr bwMode="auto">
          <a:xfrm>
            <a:off x="8570913" y="5070475"/>
            <a:ext cx="236537" cy="334963"/>
          </a:xfrm>
          <a:prstGeom prst="rect">
            <a:avLst/>
          </a:prstGeom>
          <a:noFill/>
          <a:ln w="9525">
            <a:noFill/>
            <a:miter lim="800000"/>
            <a:headEnd/>
            <a:tailEnd/>
          </a:ln>
        </p:spPr>
      </p:pic>
      <p:pic>
        <p:nvPicPr>
          <p:cNvPr id="71773" name="Picture 9" descr="pari"/>
          <p:cNvPicPr>
            <a:picLocks noChangeAspect="1" noChangeArrowheads="1"/>
          </p:cNvPicPr>
          <p:nvPr/>
        </p:nvPicPr>
        <p:blipFill>
          <a:blip r:embed="rId3"/>
          <a:srcRect/>
          <a:stretch>
            <a:fillRect/>
          </a:stretch>
        </p:blipFill>
        <p:spPr bwMode="auto">
          <a:xfrm>
            <a:off x="8423275" y="4608513"/>
            <a:ext cx="530225" cy="265112"/>
          </a:xfrm>
          <a:prstGeom prst="rect">
            <a:avLst/>
          </a:prstGeom>
          <a:noFill/>
          <a:ln w="9525">
            <a:noFill/>
            <a:miter lim="800000"/>
            <a:headEnd/>
            <a:tailEnd/>
          </a:ln>
        </p:spPr>
      </p:pic>
      <p:sp>
        <p:nvSpPr>
          <p:cNvPr id="53" name="Oval 52"/>
          <p:cNvSpPr/>
          <p:nvPr/>
        </p:nvSpPr>
        <p:spPr>
          <a:xfrm>
            <a:off x="1403350" y="2584450"/>
            <a:ext cx="1223963" cy="316071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54" name="Oval 53"/>
          <p:cNvSpPr/>
          <p:nvPr/>
        </p:nvSpPr>
        <p:spPr>
          <a:xfrm>
            <a:off x="5292725" y="3849688"/>
            <a:ext cx="1223963" cy="1855787"/>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pic>
        <p:nvPicPr>
          <p:cNvPr id="71776" name="Picture 3" descr="superiore"/>
          <p:cNvPicPr>
            <a:picLocks noChangeAspect="1" noChangeArrowheads="1"/>
          </p:cNvPicPr>
          <p:nvPr/>
        </p:nvPicPr>
        <p:blipFill>
          <a:blip r:embed="rId2"/>
          <a:srcRect/>
          <a:stretch>
            <a:fillRect/>
          </a:stretch>
        </p:blipFill>
        <p:spPr bwMode="auto">
          <a:xfrm>
            <a:off x="4819650" y="4008438"/>
            <a:ext cx="236538" cy="336550"/>
          </a:xfrm>
          <a:prstGeom prst="rect">
            <a:avLst/>
          </a:prstGeom>
          <a:noFill/>
          <a:ln w="9525">
            <a:noFill/>
            <a:miter lim="800000"/>
            <a:headEnd/>
            <a:tailEnd/>
          </a:ln>
        </p:spPr>
      </p:pic>
      <p:pic>
        <p:nvPicPr>
          <p:cNvPr id="71777" name="Picture 3" descr="superiore"/>
          <p:cNvPicPr>
            <a:picLocks noChangeAspect="1" noChangeArrowheads="1"/>
          </p:cNvPicPr>
          <p:nvPr/>
        </p:nvPicPr>
        <p:blipFill>
          <a:blip r:embed="rId2"/>
          <a:srcRect/>
          <a:stretch>
            <a:fillRect/>
          </a:stretch>
        </p:blipFill>
        <p:spPr bwMode="auto">
          <a:xfrm>
            <a:off x="3130550" y="5070475"/>
            <a:ext cx="238125" cy="336550"/>
          </a:xfrm>
          <a:prstGeom prst="rect">
            <a:avLst/>
          </a:prstGeom>
          <a:noFill/>
          <a:ln w="9525">
            <a:noFill/>
            <a:miter lim="800000"/>
            <a:headEnd/>
            <a:tailEnd/>
          </a:ln>
        </p:spPr>
      </p:pic>
      <p:pic>
        <p:nvPicPr>
          <p:cNvPr id="71778" name="Picture 9" descr="pari"/>
          <p:cNvPicPr>
            <a:picLocks noChangeAspect="1" noChangeArrowheads="1"/>
          </p:cNvPicPr>
          <p:nvPr/>
        </p:nvPicPr>
        <p:blipFill>
          <a:blip r:embed="rId3"/>
          <a:srcRect/>
          <a:stretch>
            <a:fillRect/>
          </a:stretch>
        </p:blipFill>
        <p:spPr bwMode="auto">
          <a:xfrm>
            <a:off x="3951288" y="4556125"/>
            <a:ext cx="530225" cy="265113"/>
          </a:xfrm>
          <a:prstGeom prst="rect">
            <a:avLst/>
          </a:prstGeom>
          <a:noFill/>
          <a:ln w="9525">
            <a:noFill/>
            <a:miter lim="800000"/>
            <a:headEnd/>
            <a:tailEnd/>
          </a:ln>
        </p:spPr>
      </p:pic>
      <p:pic>
        <p:nvPicPr>
          <p:cNvPr id="71779" name="Picture 9" descr="pari"/>
          <p:cNvPicPr>
            <a:picLocks noChangeAspect="1" noChangeArrowheads="1"/>
          </p:cNvPicPr>
          <p:nvPr/>
        </p:nvPicPr>
        <p:blipFill>
          <a:blip r:embed="rId3"/>
          <a:srcRect/>
          <a:stretch>
            <a:fillRect/>
          </a:stretch>
        </p:blipFill>
        <p:spPr bwMode="auto">
          <a:xfrm>
            <a:off x="3924300" y="2946400"/>
            <a:ext cx="528638" cy="263525"/>
          </a:xfrm>
          <a:prstGeom prst="rect">
            <a:avLst/>
          </a:prstGeom>
          <a:noFill/>
          <a:ln w="9525">
            <a:noFill/>
            <a:miter lim="800000"/>
            <a:headEnd/>
            <a:tailEnd/>
          </a:ln>
        </p:spPr>
      </p:pic>
      <p:pic>
        <p:nvPicPr>
          <p:cNvPr id="71780" name="Picture 9" descr="pari"/>
          <p:cNvPicPr>
            <a:picLocks noChangeAspect="1" noChangeArrowheads="1"/>
          </p:cNvPicPr>
          <p:nvPr/>
        </p:nvPicPr>
        <p:blipFill>
          <a:blip r:embed="rId3"/>
          <a:srcRect/>
          <a:stretch>
            <a:fillRect/>
          </a:stretch>
        </p:blipFill>
        <p:spPr bwMode="auto">
          <a:xfrm>
            <a:off x="3924300" y="3536950"/>
            <a:ext cx="528638" cy="265113"/>
          </a:xfrm>
          <a:prstGeom prst="rect">
            <a:avLst/>
          </a:prstGeom>
          <a:noFill/>
          <a:ln w="9525">
            <a:noFill/>
            <a:miter lim="800000"/>
            <a:headEnd/>
            <a:tailEnd/>
          </a:ln>
        </p:spPr>
      </p:pic>
      <p:pic>
        <p:nvPicPr>
          <p:cNvPr id="71781" name="Picture 9" descr="pari"/>
          <p:cNvPicPr>
            <a:picLocks noChangeAspect="1" noChangeArrowheads="1"/>
          </p:cNvPicPr>
          <p:nvPr/>
        </p:nvPicPr>
        <p:blipFill>
          <a:blip r:embed="rId3"/>
          <a:srcRect/>
          <a:stretch>
            <a:fillRect/>
          </a:stretch>
        </p:blipFill>
        <p:spPr bwMode="auto">
          <a:xfrm>
            <a:off x="3954463" y="4068763"/>
            <a:ext cx="528637" cy="265112"/>
          </a:xfrm>
          <a:prstGeom prst="rect">
            <a:avLst/>
          </a:prstGeom>
          <a:noFill/>
          <a:ln w="9525">
            <a:noFill/>
            <a:miter lim="800000"/>
            <a:headEnd/>
            <a:tailEnd/>
          </a:ln>
        </p:spPr>
      </p:pic>
      <p:pic>
        <p:nvPicPr>
          <p:cNvPr id="71782" name="Picture 3" descr="superiore"/>
          <p:cNvPicPr>
            <a:picLocks noChangeAspect="1" noChangeArrowheads="1"/>
          </p:cNvPicPr>
          <p:nvPr/>
        </p:nvPicPr>
        <p:blipFill>
          <a:blip r:embed="rId2"/>
          <a:srcRect/>
          <a:stretch>
            <a:fillRect/>
          </a:stretch>
        </p:blipFill>
        <p:spPr bwMode="auto">
          <a:xfrm>
            <a:off x="4097338" y="5070475"/>
            <a:ext cx="236537" cy="336550"/>
          </a:xfrm>
          <a:prstGeom prst="rect">
            <a:avLst/>
          </a:prstGeom>
          <a:noFill/>
          <a:ln w="9525">
            <a:noFill/>
            <a:miter lim="800000"/>
            <a:headEnd/>
            <a:tailEnd/>
          </a:ln>
        </p:spPr>
      </p:pic>
      <p:pic>
        <p:nvPicPr>
          <p:cNvPr id="71783" name="Picture 3" descr="superiore"/>
          <p:cNvPicPr>
            <a:picLocks noChangeAspect="1" noChangeArrowheads="1"/>
          </p:cNvPicPr>
          <p:nvPr/>
        </p:nvPicPr>
        <p:blipFill>
          <a:blip r:embed="rId2"/>
          <a:srcRect/>
          <a:stretch>
            <a:fillRect/>
          </a:stretch>
        </p:blipFill>
        <p:spPr bwMode="auto">
          <a:xfrm>
            <a:off x="6916738" y="5102225"/>
            <a:ext cx="238125" cy="334963"/>
          </a:xfrm>
          <a:prstGeom prst="rect">
            <a:avLst/>
          </a:prstGeom>
          <a:noFill/>
          <a:ln w="9525">
            <a:noFill/>
            <a:miter lim="800000"/>
            <a:headEnd/>
            <a:tailEnd/>
          </a:ln>
        </p:spPr>
      </p:pic>
      <p:pic>
        <p:nvPicPr>
          <p:cNvPr id="71784" name="Picture 3" descr="superiore"/>
          <p:cNvPicPr>
            <a:picLocks noChangeAspect="1" noChangeArrowheads="1"/>
          </p:cNvPicPr>
          <p:nvPr/>
        </p:nvPicPr>
        <p:blipFill>
          <a:blip r:embed="rId2"/>
          <a:srcRect/>
          <a:stretch>
            <a:fillRect/>
          </a:stretch>
        </p:blipFill>
        <p:spPr bwMode="auto">
          <a:xfrm>
            <a:off x="7845425" y="5102225"/>
            <a:ext cx="236538" cy="336550"/>
          </a:xfrm>
          <a:prstGeom prst="rect">
            <a:avLst/>
          </a:prstGeom>
          <a:noFill/>
          <a:ln w="9525">
            <a:noFill/>
            <a:miter lim="800000"/>
            <a:headEnd/>
            <a:tailEnd/>
          </a:ln>
        </p:spPr>
      </p:pic>
      <p:pic>
        <p:nvPicPr>
          <p:cNvPr id="71785" name="Picture 3" descr="superiore"/>
          <p:cNvPicPr>
            <a:picLocks noChangeAspect="1" noChangeArrowheads="1"/>
          </p:cNvPicPr>
          <p:nvPr/>
        </p:nvPicPr>
        <p:blipFill>
          <a:blip r:embed="rId2"/>
          <a:srcRect/>
          <a:stretch>
            <a:fillRect/>
          </a:stretch>
        </p:blipFill>
        <p:spPr bwMode="auto">
          <a:xfrm>
            <a:off x="8537575" y="2933700"/>
            <a:ext cx="238125" cy="336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barn(inVertical)">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barn(inVertical)">
                                      <p:cBhvr>
                                        <p:cTn id="1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79388" y="1860550"/>
          <a:ext cx="8856662" cy="3656013"/>
        </p:xfrm>
        <a:graphic>
          <a:graphicData uri="http://schemas.openxmlformats.org/drawingml/2006/table">
            <a:tbl>
              <a:tblPr>
                <a:tableStyleId>{5C22544A-7EE6-4342-B048-85BDC9FD1C3A}</a:tableStyleId>
              </a:tblPr>
              <a:tblGrid>
                <a:gridCol w="1152128"/>
                <a:gridCol w="1368151"/>
                <a:gridCol w="1152129"/>
                <a:gridCol w="720080"/>
                <a:gridCol w="576063"/>
                <a:gridCol w="1368152"/>
                <a:gridCol w="1080120"/>
                <a:gridCol w="720080"/>
                <a:gridCol w="720081"/>
              </a:tblGrid>
              <a:tr h="1397863">
                <a:tc>
                  <a:txBody>
                    <a:bodyPr/>
                    <a:lstStyle/>
                    <a:p>
                      <a:pPr algn="ctr" fontAlgn="ctr"/>
                      <a:r>
                        <a:rPr lang="it-IT" sz="1600" b="0" i="0" u="none" strike="noStrike" dirty="0" smtClean="0">
                          <a:solidFill>
                            <a:schemeClr val="dk1"/>
                          </a:solidFill>
                          <a:effectLst/>
                          <a:latin typeface="+mn-lt"/>
                        </a:rPr>
                        <a:t>ANNI</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u="none" strike="noStrike" dirty="0" smtClean="0">
                          <a:effectLst/>
                        </a:rPr>
                        <a:t>PUNTEGGIO</a:t>
                      </a:r>
                    </a:p>
                    <a:p>
                      <a:pPr algn="ctr" fontAlgn="ctr"/>
                      <a:r>
                        <a:rPr lang="it-IT" sz="1600" u="none" strike="noStrike" kern="1200" dirty="0" smtClean="0">
                          <a:solidFill>
                            <a:schemeClr val="dk1"/>
                          </a:solidFill>
                          <a:effectLst/>
                          <a:latin typeface="+mn-lt"/>
                          <a:ea typeface="+mn-ea"/>
                          <a:cs typeface="+mn-cs"/>
                        </a:rPr>
                        <a:t>ITALIANO</a:t>
                      </a:r>
                      <a:endParaRPr lang="it-IT" sz="1600" u="none" strike="noStrike" kern="1200" dirty="0">
                        <a:solidFill>
                          <a:schemeClr val="dk1"/>
                        </a:solidFill>
                        <a:effectLst/>
                        <a:latin typeface="+mn-lt"/>
                        <a:ea typeface="+mn-ea"/>
                        <a:cs typeface="+mn-cs"/>
                      </a:endParaRPr>
                    </a:p>
                  </a:txBody>
                  <a:tcPr marL="4509" marR="4509" marT="4509" marB="0" anchor="ctr"/>
                </a:tc>
                <a:tc>
                  <a:txBody>
                    <a:bodyPr/>
                    <a:lstStyle/>
                    <a:p>
                      <a:pPr algn="ctr" fontAlgn="ctr"/>
                      <a:r>
                        <a:rPr lang="it-IT" sz="1800" b="1" u="none" strike="noStrike" dirty="0" smtClean="0">
                          <a:solidFill>
                            <a:srgbClr val="FF0000"/>
                          </a:solidFill>
                          <a:effectLst/>
                        </a:rPr>
                        <a:t>Piemonte</a:t>
                      </a: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Nord ovest</a:t>
                      </a: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Italia</a:t>
                      </a:r>
                    </a:p>
                  </a:txBody>
                  <a:tcPr marL="4509" marR="4509" marT="4509" marB="0" anchor="ctr"/>
                </a:tc>
                <a:tc>
                  <a:txBody>
                    <a:bodyPr/>
                    <a:lstStyle/>
                    <a:p>
                      <a:pPr algn="ctr" fontAlgn="ctr"/>
                      <a:r>
                        <a:rPr lang="it-IT" sz="1600" u="none" strike="noStrike" dirty="0" smtClean="0">
                          <a:effectLst/>
                        </a:rPr>
                        <a:t>PUNTEGGIO</a:t>
                      </a:r>
                    </a:p>
                    <a:p>
                      <a:pPr algn="ctr" fontAlgn="ctr"/>
                      <a:r>
                        <a:rPr lang="it-IT" sz="1600" u="none" strike="noStrike" kern="1200" dirty="0" smtClean="0">
                          <a:solidFill>
                            <a:schemeClr val="dk1"/>
                          </a:solidFill>
                          <a:effectLst/>
                          <a:latin typeface="+mn-lt"/>
                          <a:ea typeface="+mn-ea"/>
                          <a:cs typeface="+mn-cs"/>
                        </a:rPr>
                        <a:t>MATEMATICA</a:t>
                      </a:r>
                      <a:endParaRPr lang="it-IT" sz="1600" u="none" strike="noStrike" kern="1200" dirty="0">
                        <a:solidFill>
                          <a:schemeClr val="dk1"/>
                        </a:solidFill>
                        <a:effectLst/>
                        <a:latin typeface="+mn-lt"/>
                        <a:ea typeface="+mn-ea"/>
                        <a:cs typeface="+mn-cs"/>
                      </a:endParaRPr>
                    </a:p>
                  </a:txBody>
                  <a:tcPr marL="4509" marR="4509" marT="4509" marB="0" anchor="ctr"/>
                </a:tc>
                <a:tc>
                  <a:txBody>
                    <a:bodyPr/>
                    <a:lstStyle/>
                    <a:p>
                      <a:pPr algn="ctr" fontAlgn="ctr"/>
                      <a:r>
                        <a:rPr lang="it-IT" sz="1800" b="1" u="none" strike="noStrike" dirty="0" smtClean="0">
                          <a:solidFill>
                            <a:srgbClr val="FF0000"/>
                          </a:solidFill>
                          <a:effectLst/>
                        </a:rPr>
                        <a:t>Piemonte</a:t>
                      </a: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Nord ovest</a:t>
                      </a: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Italia</a:t>
                      </a:r>
                    </a:p>
                  </a:txBody>
                  <a:tcPr marL="4509" marR="4509" marT="4509" marB="0" anchor="ctr"/>
                </a:tc>
              </a:tr>
              <a:tr h="548285">
                <a:tc>
                  <a:txBody>
                    <a:bodyPr/>
                    <a:lstStyle/>
                    <a:p>
                      <a:pPr algn="ctr" fontAlgn="ctr"/>
                      <a:r>
                        <a:rPr lang="it-IT" sz="1600" b="0" i="0" u="none" strike="noStrike" dirty="0" smtClean="0">
                          <a:solidFill>
                            <a:schemeClr val="dk1"/>
                          </a:solidFill>
                          <a:effectLst/>
                          <a:latin typeface="+mn-lt"/>
                        </a:rPr>
                        <a:t>2013-2014</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u="none" strike="noStrike" dirty="0" smtClean="0">
                          <a:effectLst/>
                        </a:rPr>
                        <a:t>67,1</a:t>
                      </a: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marL="0" algn="ctr" defTabSz="914400" rtl="0" eaLnBrk="1" fontAlgn="ctr" latinLnBrk="0" hangingPunct="1"/>
                      <a:r>
                        <a:rPr lang="it-IT" sz="1600" u="none" strike="noStrike" kern="1200" dirty="0" smtClean="0">
                          <a:solidFill>
                            <a:schemeClr val="dk1"/>
                          </a:solidFill>
                          <a:effectLst/>
                          <a:latin typeface="+mn-lt"/>
                          <a:ea typeface="+mn-ea"/>
                          <a:cs typeface="+mn-cs"/>
                        </a:rPr>
                        <a:t>59,0</a:t>
                      </a:r>
                      <a:endParaRPr lang="it-IT" sz="160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469768">
                <a:tc>
                  <a:txBody>
                    <a:bodyPr/>
                    <a:lstStyle/>
                    <a:p>
                      <a:pPr algn="ctr" fontAlgn="ctr"/>
                      <a:r>
                        <a:rPr lang="it-IT" sz="1600" b="0" i="0" u="none" strike="noStrike" dirty="0" smtClean="0">
                          <a:solidFill>
                            <a:schemeClr val="dk1"/>
                          </a:solidFill>
                          <a:effectLst/>
                          <a:latin typeface="+mn-lt"/>
                        </a:rPr>
                        <a:t>2014-2015</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1"/>
                          </a:solidFill>
                          <a:effectLst/>
                        </a:rPr>
                        <a:t>64,7</a:t>
                      </a:r>
                      <a:endParaRPr lang="it-IT" sz="1600" b="0" i="0" u="none" strike="noStrike" dirty="0">
                        <a:solidFill>
                          <a:schemeClr val="bg1"/>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marL="0" algn="ctr" defTabSz="914400" rtl="0" eaLnBrk="1" fontAlgn="ctr" latinLnBrk="0" hangingPunct="1"/>
                      <a:r>
                        <a:rPr lang="it-IT" sz="1600" u="none" strike="noStrike" kern="1200" dirty="0" smtClean="0">
                          <a:solidFill>
                            <a:schemeClr val="dk1"/>
                          </a:solidFill>
                          <a:effectLst/>
                          <a:latin typeface="+mn-lt"/>
                          <a:ea typeface="+mn-ea"/>
                          <a:cs typeface="+mn-cs"/>
                        </a:rPr>
                        <a:t>62,9</a:t>
                      </a:r>
                      <a:endParaRPr lang="it-IT" sz="160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538344">
                <a:tc>
                  <a:txBody>
                    <a:bodyPr/>
                    <a:lstStyle/>
                    <a:p>
                      <a:pPr algn="ctr" fontAlgn="ctr"/>
                      <a:r>
                        <a:rPr lang="it-IT" sz="1600" b="0" i="0" u="none" strike="noStrike" dirty="0" smtClean="0">
                          <a:solidFill>
                            <a:schemeClr val="dk1"/>
                          </a:solidFill>
                          <a:effectLst/>
                          <a:latin typeface="+mn-lt"/>
                        </a:rPr>
                        <a:t>2015-2016</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1"/>
                          </a:solidFill>
                          <a:effectLst/>
                        </a:rPr>
                        <a:t>64,6</a:t>
                      </a:r>
                      <a:endParaRPr lang="it-IT" sz="1600" b="0" i="0" u="none" strike="noStrike" dirty="0">
                        <a:solidFill>
                          <a:schemeClr val="bg1"/>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marL="0" algn="ctr" defTabSz="914400" rtl="0" eaLnBrk="1" fontAlgn="ctr" latinLnBrk="0" hangingPunct="1"/>
                      <a:r>
                        <a:rPr lang="it-IT" sz="1600" u="none" strike="noStrike" kern="1200" dirty="0" smtClean="0">
                          <a:solidFill>
                            <a:schemeClr val="dk1"/>
                          </a:solidFill>
                          <a:effectLst/>
                          <a:latin typeface="+mn-lt"/>
                          <a:ea typeface="+mn-ea"/>
                          <a:cs typeface="+mn-cs"/>
                        </a:rPr>
                        <a:t>54,3</a:t>
                      </a:r>
                      <a:endParaRPr lang="it-IT" sz="160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701793">
                <a:tc>
                  <a:txBody>
                    <a:bodyPr/>
                    <a:lstStyle/>
                    <a:p>
                      <a:pPr algn="ctr" fontAlgn="ctr"/>
                      <a:r>
                        <a:rPr lang="it-IT" sz="1600" b="0" i="0" u="none" strike="noStrike" kern="1200" dirty="0" smtClean="0">
                          <a:solidFill>
                            <a:schemeClr val="dk1"/>
                          </a:solidFill>
                          <a:effectLst/>
                          <a:latin typeface="+mn-lt"/>
                          <a:ea typeface="+mn-ea"/>
                          <a:cs typeface="+mn-cs"/>
                        </a:rPr>
                        <a:t>2016-2017</a:t>
                      </a:r>
                      <a:endParaRPr lang="it-IT" sz="1600" b="0" i="0" u="none" strike="noStrike" kern="1200" dirty="0">
                        <a:solidFill>
                          <a:schemeClr val="dk1"/>
                        </a:solidFill>
                        <a:effectLst/>
                        <a:latin typeface="+mn-lt"/>
                        <a:ea typeface="+mn-ea"/>
                        <a:cs typeface="+mn-cs"/>
                      </a:endParaRPr>
                    </a:p>
                  </a:txBody>
                  <a:tcPr marL="4509" marR="4509" marT="4509" marB="0" anchor="ctr"/>
                </a:tc>
                <a:tc>
                  <a:txBody>
                    <a:bodyPr/>
                    <a:lstStyle/>
                    <a:p>
                      <a:pPr algn="ctr" fontAlgn="ctr"/>
                      <a:r>
                        <a:rPr lang="it-IT" sz="1600" b="0" i="0" u="none" strike="noStrike" kern="1200" dirty="0" smtClean="0">
                          <a:solidFill>
                            <a:schemeClr val="dk1"/>
                          </a:solidFill>
                          <a:effectLst/>
                          <a:latin typeface="+mn-lt"/>
                          <a:ea typeface="+mn-ea"/>
                          <a:cs typeface="+mn-cs"/>
                        </a:rPr>
                        <a:t>63,8</a:t>
                      </a:r>
                      <a:endParaRPr lang="it-IT" sz="1600" b="0" i="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c>
                  <a:txBody>
                    <a:bodyPr/>
                    <a:lstStyle/>
                    <a:p>
                      <a:pPr marL="0" algn="ctr" defTabSz="914400" rtl="0" eaLnBrk="1" fontAlgn="ctr" latinLnBrk="0" hangingPunct="1"/>
                      <a:r>
                        <a:rPr lang="it-IT" sz="1600" u="none" strike="noStrike" kern="1200" dirty="0" smtClean="0">
                          <a:solidFill>
                            <a:schemeClr val="dk1"/>
                          </a:solidFill>
                          <a:effectLst/>
                          <a:latin typeface="+mn-lt"/>
                          <a:ea typeface="+mn-ea"/>
                          <a:cs typeface="+mn-cs"/>
                        </a:rPr>
                        <a:t>54,1</a:t>
                      </a:r>
                      <a:endParaRPr lang="it-IT" sz="160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r>
            </a:tbl>
          </a:graphicData>
        </a:graphic>
      </p:graphicFrame>
      <p:sp>
        <p:nvSpPr>
          <p:cNvPr id="4" name="Titolo 1"/>
          <p:cNvSpPr txBox="1">
            <a:spLocks/>
          </p:cNvSpPr>
          <p:nvPr/>
        </p:nvSpPr>
        <p:spPr>
          <a:xfrm>
            <a:off x="0" y="142875"/>
            <a:ext cx="9144000" cy="1054100"/>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r>
              <a:rPr lang="it-IT" sz="3200" dirty="0" smtClean="0">
                <a:solidFill>
                  <a:srgbClr val="000099"/>
                </a:solidFill>
                <a:latin typeface="Calibri"/>
              </a:rPr>
              <a:t>ANDAMENTO NEGLI ULTIMI ANNI SCOLASTICI</a:t>
            </a:r>
          </a:p>
          <a:p>
            <a:pPr algn="ctr" fontAlgn="auto">
              <a:spcBef>
                <a:spcPts val="0"/>
              </a:spcBef>
              <a:spcAft>
                <a:spcPts val="0"/>
              </a:spcAft>
              <a:defRPr/>
            </a:pPr>
            <a:r>
              <a:rPr lang="it-IT" sz="3200" dirty="0" smtClean="0">
                <a:solidFill>
                  <a:srgbClr val="000099"/>
                </a:solidFill>
                <a:latin typeface="Calibri"/>
              </a:rPr>
              <a:t>CLASSI TERZE SECONDARIA</a:t>
            </a:r>
            <a:endParaRPr lang="it-IT" sz="3200" dirty="0">
              <a:solidFill>
                <a:srgbClr val="000099"/>
              </a:solidFill>
              <a:latin typeface="Calibri"/>
            </a:endParaRPr>
          </a:p>
        </p:txBody>
      </p:sp>
      <p:pic>
        <p:nvPicPr>
          <p:cNvPr id="72768" name="Picture 3" descr="superiore"/>
          <p:cNvPicPr>
            <a:picLocks noChangeAspect="1" noChangeArrowheads="1"/>
          </p:cNvPicPr>
          <p:nvPr/>
        </p:nvPicPr>
        <p:blipFill>
          <a:blip r:embed="rId2"/>
          <a:srcRect/>
          <a:stretch>
            <a:fillRect/>
          </a:stretch>
        </p:blipFill>
        <p:spPr bwMode="auto">
          <a:xfrm>
            <a:off x="4070350" y="3873500"/>
            <a:ext cx="236538" cy="336550"/>
          </a:xfrm>
          <a:prstGeom prst="rect">
            <a:avLst/>
          </a:prstGeom>
          <a:noFill/>
          <a:ln w="9525">
            <a:noFill/>
            <a:miter lim="800000"/>
            <a:headEnd/>
            <a:tailEnd/>
          </a:ln>
        </p:spPr>
      </p:pic>
      <p:pic>
        <p:nvPicPr>
          <p:cNvPr id="72769" name="Picture 3" descr="superiore"/>
          <p:cNvPicPr>
            <a:picLocks noChangeAspect="1" noChangeArrowheads="1"/>
          </p:cNvPicPr>
          <p:nvPr/>
        </p:nvPicPr>
        <p:blipFill>
          <a:blip r:embed="rId2"/>
          <a:srcRect/>
          <a:stretch>
            <a:fillRect/>
          </a:stretch>
        </p:blipFill>
        <p:spPr bwMode="auto">
          <a:xfrm>
            <a:off x="4819650" y="3354388"/>
            <a:ext cx="236538" cy="336550"/>
          </a:xfrm>
          <a:prstGeom prst="rect">
            <a:avLst/>
          </a:prstGeom>
          <a:noFill/>
          <a:ln w="9525">
            <a:noFill/>
            <a:miter lim="800000"/>
            <a:headEnd/>
            <a:tailEnd/>
          </a:ln>
        </p:spPr>
      </p:pic>
      <p:pic>
        <p:nvPicPr>
          <p:cNvPr id="72770" name="Picture 3" descr="superiore"/>
          <p:cNvPicPr>
            <a:picLocks noChangeAspect="1" noChangeArrowheads="1"/>
          </p:cNvPicPr>
          <p:nvPr/>
        </p:nvPicPr>
        <p:blipFill>
          <a:blip r:embed="rId2"/>
          <a:srcRect/>
          <a:stretch>
            <a:fillRect/>
          </a:stretch>
        </p:blipFill>
        <p:spPr bwMode="auto">
          <a:xfrm>
            <a:off x="4806950" y="4943475"/>
            <a:ext cx="236538" cy="336550"/>
          </a:xfrm>
          <a:prstGeom prst="rect">
            <a:avLst/>
          </a:prstGeom>
          <a:noFill/>
          <a:ln w="9525">
            <a:noFill/>
            <a:miter lim="800000"/>
            <a:headEnd/>
            <a:tailEnd/>
          </a:ln>
        </p:spPr>
      </p:pic>
      <p:pic>
        <p:nvPicPr>
          <p:cNvPr id="72771" name="Picture 9" descr="pari"/>
          <p:cNvPicPr>
            <a:picLocks noChangeAspect="1" noChangeArrowheads="1"/>
          </p:cNvPicPr>
          <p:nvPr/>
        </p:nvPicPr>
        <p:blipFill>
          <a:blip r:embed="rId3"/>
          <a:srcRect/>
          <a:stretch>
            <a:fillRect/>
          </a:stretch>
        </p:blipFill>
        <p:spPr bwMode="auto">
          <a:xfrm>
            <a:off x="2987675" y="5070475"/>
            <a:ext cx="530225" cy="265113"/>
          </a:xfrm>
          <a:prstGeom prst="rect">
            <a:avLst/>
          </a:prstGeom>
          <a:noFill/>
          <a:ln w="9525">
            <a:noFill/>
            <a:miter lim="800000"/>
            <a:headEnd/>
            <a:tailEnd/>
          </a:ln>
        </p:spPr>
      </p:pic>
      <p:pic>
        <p:nvPicPr>
          <p:cNvPr id="72772" name="Picture 3" descr="superiore"/>
          <p:cNvPicPr>
            <a:picLocks noChangeAspect="1" noChangeArrowheads="1"/>
          </p:cNvPicPr>
          <p:nvPr/>
        </p:nvPicPr>
        <p:blipFill>
          <a:blip r:embed="rId2"/>
          <a:srcRect/>
          <a:stretch>
            <a:fillRect/>
          </a:stretch>
        </p:blipFill>
        <p:spPr bwMode="auto">
          <a:xfrm>
            <a:off x="4819650" y="4387850"/>
            <a:ext cx="236538" cy="334963"/>
          </a:xfrm>
          <a:prstGeom prst="rect">
            <a:avLst/>
          </a:prstGeom>
          <a:noFill/>
          <a:ln w="9525">
            <a:noFill/>
            <a:miter lim="800000"/>
            <a:headEnd/>
            <a:tailEnd/>
          </a:ln>
        </p:spPr>
      </p:pic>
      <p:pic>
        <p:nvPicPr>
          <p:cNvPr id="72773" name="Picture 9" descr="pari"/>
          <p:cNvPicPr>
            <a:picLocks noChangeAspect="1" noChangeArrowheads="1"/>
          </p:cNvPicPr>
          <p:nvPr/>
        </p:nvPicPr>
        <p:blipFill>
          <a:blip r:embed="rId3"/>
          <a:srcRect/>
          <a:stretch>
            <a:fillRect/>
          </a:stretch>
        </p:blipFill>
        <p:spPr bwMode="auto">
          <a:xfrm>
            <a:off x="2957513" y="3384550"/>
            <a:ext cx="530225" cy="265113"/>
          </a:xfrm>
          <a:prstGeom prst="rect">
            <a:avLst/>
          </a:prstGeom>
          <a:noFill/>
          <a:ln w="9525">
            <a:noFill/>
            <a:miter lim="800000"/>
            <a:headEnd/>
            <a:tailEnd/>
          </a:ln>
        </p:spPr>
      </p:pic>
      <p:pic>
        <p:nvPicPr>
          <p:cNvPr id="72774" name="Picture 9" descr="pari"/>
          <p:cNvPicPr>
            <a:picLocks noChangeAspect="1" noChangeArrowheads="1"/>
          </p:cNvPicPr>
          <p:nvPr/>
        </p:nvPicPr>
        <p:blipFill>
          <a:blip r:embed="rId3"/>
          <a:srcRect/>
          <a:stretch>
            <a:fillRect/>
          </a:stretch>
        </p:blipFill>
        <p:spPr bwMode="auto">
          <a:xfrm>
            <a:off x="2987675" y="3941763"/>
            <a:ext cx="530225" cy="265112"/>
          </a:xfrm>
          <a:prstGeom prst="rect">
            <a:avLst/>
          </a:prstGeom>
          <a:noFill/>
          <a:ln w="9525">
            <a:noFill/>
            <a:miter lim="800000"/>
            <a:headEnd/>
            <a:tailEnd/>
          </a:ln>
        </p:spPr>
      </p:pic>
      <p:pic>
        <p:nvPicPr>
          <p:cNvPr id="72775" name="Picture 5" descr="inferiore"/>
          <p:cNvPicPr>
            <a:picLocks noChangeAspect="1" noChangeArrowheads="1"/>
          </p:cNvPicPr>
          <p:nvPr/>
        </p:nvPicPr>
        <p:blipFill>
          <a:blip r:embed="rId4"/>
          <a:srcRect/>
          <a:stretch>
            <a:fillRect/>
          </a:stretch>
        </p:blipFill>
        <p:spPr bwMode="auto">
          <a:xfrm>
            <a:off x="7769225" y="3354388"/>
            <a:ext cx="254000" cy="360362"/>
          </a:xfrm>
          <a:prstGeom prst="rect">
            <a:avLst/>
          </a:prstGeom>
          <a:noFill/>
          <a:ln w="9525">
            <a:noFill/>
            <a:miter lim="800000"/>
            <a:headEnd/>
            <a:tailEnd/>
          </a:ln>
        </p:spPr>
      </p:pic>
      <p:pic>
        <p:nvPicPr>
          <p:cNvPr id="72776" name="Picture 9" descr="pari"/>
          <p:cNvPicPr>
            <a:picLocks noChangeAspect="1" noChangeArrowheads="1"/>
          </p:cNvPicPr>
          <p:nvPr/>
        </p:nvPicPr>
        <p:blipFill>
          <a:blip r:embed="rId3"/>
          <a:srcRect/>
          <a:stretch>
            <a:fillRect/>
          </a:stretch>
        </p:blipFill>
        <p:spPr bwMode="auto">
          <a:xfrm>
            <a:off x="7691438" y="5067300"/>
            <a:ext cx="528637" cy="265113"/>
          </a:xfrm>
          <a:prstGeom prst="rect">
            <a:avLst/>
          </a:prstGeom>
          <a:noFill/>
          <a:ln w="9525">
            <a:noFill/>
            <a:miter lim="800000"/>
            <a:headEnd/>
            <a:tailEnd/>
          </a:ln>
        </p:spPr>
      </p:pic>
      <p:pic>
        <p:nvPicPr>
          <p:cNvPr id="72777" name="Picture 9" descr="pari"/>
          <p:cNvPicPr>
            <a:picLocks noChangeAspect="1" noChangeArrowheads="1"/>
          </p:cNvPicPr>
          <p:nvPr/>
        </p:nvPicPr>
        <p:blipFill>
          <a:blip r:embed="rId3"/>
          <a:srcRect/>
          <a:stretch>
            <a:fillRect/>
          </a:stretch>
        </p:blipFill>
        <p:spPr bwMode="auto">
          <a:xfrm>
            <a:off x="6723063" y="3414713"/>
            <a:ext cx="528637" cy="265112"/>
          </a:xfrm>
          <a:prstGeom prst="rect">
            <a:avLst/>
          </a:prstGeom>
          <a:noFill/>
          <a:ln w="9525">
            <a:noFill/>
            <a:miter lim="800000"/>
            <a:headEnd/>
            <a:tailEnd/>
          </a:ln>
        </p:spPr>
      </p:pic>
      <p:pic>
        <p:nvPicPr>
          <p:cNvPr id="72778" name="Picture 3" descr="superiore"/>
          <p:cNvPicPr>
            <a:picLocks noChangeAspect="1" noChangeArrowheads="1"/>
          </p:cNvPicPr>
          <p:nvPr/>
        </p:nvPicPr>
        <p:blipFill>
          <a:blip r:embed="rId2"/>
          <a:srcRect/>
          <a:stretch>
            <a:fillRect/>
          </a:stretch>
        </p:blipFill>
        <p:spPr bwMode="auto">
          <a:xfrm>
            <a:off x="8504238" y="5032375"/>
            <a:ext cx="236537" cy="336550"/>
          </a:xfrm>
          <a:prstGeom prst="rect">
            <a:avLst/>
          </a:prstGeom>
          <a:noFill/>
          <a:ln w="9525">
            <a:noFill/>
            <a:miter lim="800000"/>
            <a:headEnd/>
            <a:tailEnd/>
          </a:ln>
        </p:spPr>
      </p:pic>
      <p:sp>
        <p:nvSpPr>
          <p:cNvPr id="53" name="Oval 52"/>
          <p:cNvSpPr/>
          <p:nvPr/>
        </p:nvSpPr>
        <p:spPr>
          <a:xfrm>
            <a:off x="1403350" y="2905125"/>
            <a:ext cx="1223963" cy="25336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54" name="Oval 53"/>
          <p:cNvSpPr/>
          <p:nvPr/>
        </p:nvSpPr>
        <p:spPr>
          <a:xfrm>
            <a:off x="5292725" y="3690938"/>
            <a:ext cx="1223963" cy="174783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pic>
        <p:nvPicPr>
          <p:cNvPr id="72781" name="Picture 3" descr="superiore"/>
          <p:cNvPicPr>
            <a:picLocks noChangeAspect="1" noChangeArrowheads="1"/>
          </p:cNvPicPr>
          <p:nvPr/>
        </p:nvPicPr>
        <p:blipFill>
          <a:blip r:embed="rId2"/>
          <a:srcRect/>
          <a:stretch>
            <a:fillRect/>
          </a:stretch>
        </p:blipFill>
        <p:spPr bwMode="auto">
          <a:xfrm>
            <a:off x="4819650" y="3883025"/>
            <a:ext cx="236538" cy="334963"/>
          </a:xfrm>
          <a:prstGeom prst="rect">
            <a:avLst/>
          </a:prstGeom>
          <a:noFill/>
          <a:ln w="9525">
            <a:noFill/>
            <a:miter lim="800000"/>
            <a:headEnd/>
            <a:tailEnd/>
          </a:ln>
        </p:spPr>
      </p:pic>
      <p:pic>
        <p:nvPicPr>
          <p:cNvPr id="72782" name="Picture 3" descr="superiore"/>
          <p:cNvPicPr>
            <a:picLocks noChangeAspect="1" noChangeArrowheads="1"/>
          </p:cNvPicPr>
          <p:nvPr/>
        </p:nvPicPr>
        <p:blipFill>
          <a:blip r:embed="rId2"/>
          <a:srcRect/>
          <a:stretch>
            <a:fillRect/>
          </a:stretch>
        </p:blipFill>
        <p:spPr bwMode="auto">
          <a:xfrm>
            <a:off x="3130550" y="4441825"/>
            <a:ext cx="238125" cy="334963"/>
          </a:xfrm>
          <a:prstGeom prst="rect">
            <a:avLst/>
          </a:prstGeom>
          <a:noFill/>
          <a:ln w="9525">
            <a:noFill/>
            <a:miter lim="800000"/>
            <a:headEnd/>
            <a:tailEnd/>
          </a:ln>
        </p:spPr>
      </p:pic>
      <p:pic>
        <p:nvPicPr>
          <p:cNvPr id="72783" name="Picture 9" descr="pari"/>
          <p:cNvPicPr>
            <a:picLocks noChangeAspect="1" noChangeArrowheads="1"/>
          </p:cNvPicPr>
          <p:nvPr/>
        </p:nvPicPr>
        <p:blipFill>
          <a:blip r:embed="rId3"/>
          <a:srcRect/>
          <a:stretch>
            <a:fillRect/>
          </a:stretch>
        </p:blipFill>
        <p:spPr bwMode="auto">
          <a:xfrm>
            <a:off x="3954463" y="5070475"/>
            <a:ext cx="528637" cy="265113"/>
          </a:xfrm>
          <a:prstGeom prst="rect">
            <a:avLst/>
          </a:prstGeom>
          <a:noFill/>
          <a:ln w="9525">
            <a:noFill/>
            <a:miter lim="800000"/>
            <a:headEnd/>
            <a:tailEnd/>
          </a:ln>
        </p:spPr>
      </p:pic>
      <p:pic>
        <p:nvPicPr>
          <p:cNvPr id="72784" name="Picture 3" descr="superiore"/>
          <p:cNvPicPr>
            <a:picLocks noChangeAspect="1" noChangeArrowheads="1"/>
          </p:cNvPicPr>
          <p:nvPr/>
        </p:nvPicPr>
        <p:blipFill>
          <a:blip r:embed="rId2"/>
          <a:srcRect/>
          <a:stretch>
            <a:fillRect/>
          </a:stretch>
        </p:blipFill>
        <p:spPr bwMode="auto">
          <a:xfrm>
            <a:off x="4070350" y="3335338"/>
            <a:ext cx="236538" cy="334962"/>
          </a:xfrm>
          <a:prstGeom prst="rect">
            <a:avLst/>
          </a:prstGeom>
          <a:noFill/>
          <a:ln w="9525">
            <a:noFill/>
            <a:miter lim="800000"/>
            <a:headEnd/>
            <a:tailEnd/>
          </a:ln>
        </p:spPr>
      </p:pic>
      <p:pic>
        <p:nvPicPr>
          <p:cNvPr id="72785" name="Picture 3" descr="superiore"/>
          <p:cNvPicPr>
            <a:picLocks noChangeAspect="1" noChangeArrowheads="1"/>
          </p:cNvPicPr>
          <p:nvPr/>
        </p:nvPicPr>
        <p:blipFill>
          <a:blip r:embed="rId2"/>
          <a:srcRect/>
          <a:stretch>
            <a:fillRect/>
          </a:stretch>
        </p:blipFill>
        <p:spPr bwMode="auto">
          <a:xfrm>
            <a:off x="6869113" y="4405313"/>
            <a:ext cx="236537" cy="336550"/>
          </a:xfrm>
          <a:prstGeom prst="rect">
            <a:avLst/>
          </a:prstGeom>
          <a:noFill/>
          <a:ln w="9525">
            <a:noFill/>
            <a:miter lim="800000"/>
            <a:headEnd/>
            <a:tailEnd/>
          </a:ln>
        </p:spPr>
      </p:pic>
      <p:pic>
        <p:nvPicPr>
          <p:cNvPr id="72786" name="Picture 3" descr="superiore"/>
          <p:cNvPicPr>
            <a:picLocks noChangeAspect="1" noChangeArrowheads="1"/>
          </p:cNvPicPr>
          <p:nvPr/>
        </p:nvPicPr>
        <p:blipFill>
          <a:blip r:embed="rId2"/>
          <a:srcRect/>
          <a:stretch>
            <a:fillRect/>
          </a:stretch>
        </p:blipFill>
        <p:spPr bwMode="auto">
          <a:xfrm>
            <a:off x="4073525" y="4405313"/>
            <a:ext cx="238125" cy="336550"/>
          </a:xfrm>
          <a:prstGeom prst="rect">
            <a:avLst/>
          </a:prstGeom>
          <a:noFill/>
          <a:ln w="9525">
            <a:noFill/>
            <a:miter lim="800000"/>
            <a:headEnd/>
            <a:tailEnd/>
          </a:ln>
        </p:spPr>
      </p:pic>
      <p:pic>
        <p:nvPicPr>
          <p:cNvPr id="72787" name="Picture 3" descr="superiore"/>
          <p:cNvPicPr>
            <a:picLocks noChangeAspect="1" noChangeArrowheads="1"/>
          </p:cNvPicPr>
          <p:nvPr/>
        </p:nvPicPr>
        <p:blipFill>
          <a:blip r:embed="rId2"/>
          <a:srcRect/>
          <a:stretch>
            <a:fillRect/>
          </a:stretch>
        </p:blipFill>
        <p:spPr bwMode="auto">
          <a:xfrm>
            <a:off x="8523288" y="3354388"/>
            <a:ext cx="238125" cy="336550"/>
          </a:xfrm>
          <a:prstGeom prst="rect">
            <a:avLst/>
          </a:prstGeom>
          <a:noFill/>
          <a:ln w="9525">
            <a:noFill/>
            <a:miter lim="800000"/>
            <a:headEnd/>
            <a:tailEnd/>
          </a:ln>
        </p:spPr>
      </p:pic>
      <p:pic>
        <p:nvPicPr>
          <p:cNvPr id="72788" name="Picture 3" descr="superiore"/>
          <p:cNvPicPr>
            <a:picLocks noChangeAspect="1" noChangeArrowheads="1"/>
          </p:cNvPicPr>
          <p:nvPr/>
        </p:nvPicPr>
        <p:blipFill>
          <a:blip r:embed="rId2"/>
          <a:srcRect/>
          <a:stretch>
            <a:fillRect/>
          </a:stretch>
        </p:blipFill>
        <p:spPr bwMode="auto">
          <a:xfrm>
            <a:off x="7786688" y="4387850"/>
            <a:ext cx="236537" cy="334963"/>
          </a:xfrm>
          <a:prstGeom prst="rect">
            <a:avLst/>
          </a:prstGeom>
          <a:noFill/>
          <a:ln w="9525">
            <a:noFill/>
            <a:miter lim="800000"/>
            <a:headEnd/>
            <a:tailEnd/>
          </a:ln>
        </p:spPr>
      </p:pic>
      <p:pic>
        <p:nvPicPr>
          <p:cNvPr id="72789" name="Picture 3" descr="superiore"/>
          <p:cNvPicPr>
            <a:picLocks noChangeAspect="1" noChangeArrowheads="1"/>
          </p:cNvPicPr>
          <p:nvPr/>
        </p:nvPicPr>
        <p:blipFill>
          <a:blip r:embed="rId2"/>
          <a:srcRect/>
          <a:stretch>
            <a:fillRect/>
          </a:stretch>
        </p:blipFill>
        <p:spPr bwMode="auto">
          <a:xfrm>
            <a:off x="8489950" y="4441825"/>
            <a:ext cx="238125" cy="334963"/>
          </a:xfrm>
          <a:prstGeom prst="rect">
            <a:avLst/>
          </a:prstGeom>
          <a:noFill/>
          <a:ln w="9525">
            <a:noFill/>
            <a:miter lim="800000"/>
            <a:headEnd/>
            <a:tailEnd/>
          </a:ln>
        </p:spPr>
      </p:pic>
      <p:pic>
        <p:nvPicPr>
          <p:cNvPr id="72790" name="Picture 3" descr="superiore"/>
          <p:cNvPicPr>
            <a:picLocks noChangeAspect="1" noChangeArrowheads="1"/>
          </p:cNvPicPr>
          <p:nvPr/>
        </p:nvPicPr>
        <p:blipFill>
          <a:blip r:embed="rId2"/>
          <a:srcRect/>
          <a:stretch>
            <a:fillRect/>
          </a:stretch>
        </p:blipFill>
        <p:spPr bwMode="auto">
          <a:xfrm>
            <a:off x="8510588" y="3860800"/>
            <a:ext cx="238125" cy="334963"/>
          </a:xfrm>
          <a:prstGeom prst="rect">
            <a:avLst/>
          </a:prstGeom>
          <a:noFill/>
          <a:ln w="9525">
            <a:noFill/>
            <a:miter lim="800000"/>
            <a:headEnd/>
            <a:tailEnd/>
          </a:ln>
        </p:spPr>
      </p:pic>
      <p:pic>
        <p:nvPicPr>
          <p:cNvPr id="72791" name="Picture 3" descr="superiore"/>
          <p:cNvPicPr>
            <a:picLocks noChangeAspect="1" noChangeArrowheads="1"/>
          </p:cNvPicPr>
          <p:nvPr/>
        </p:nvPicPr>
        <p:blipFill>
          <a:blip r:embed="rId2"/>
          <a:srcRect/>
          <a:stretch>
            <a:fillRect/>
          </a:stretch>
        </p:blipFill>
        <p:spPr bwMode="auto">
          <a:xfrm>
            <a:off x="6858000" y="3875088"/>
            <a:ext cx="238125" cy="336550"/>
          </a:xfrm>
          <a:prstGeom prst="rect">
            <a:avLst/>
          </a:prstGeom>
          <a:noFill/>
          <a:ln w="9525">
            <a:noFill/>
            <a:miter lim="800000"/>
            <a:headEnd/>
            <a:tailEnd/>
          </a:ln>
        </p:spPr>
      </p:pic>
      <p:pic>
        <p:nvPicPr>
          <p:cNvPr id="72792" name="Picture 3" descr="superiore"/>
          <p:cNvPicPr>
            <a:picLocks noChangeAspect="1" noChangeArrowheads="1"/>
          </p:cNvPicPr>
          <p:nvPr/>
        </p:nvPicPr>
        <p:blipFill>
          <a:blip r:embed="rId2"/>
          <a:srcRect/>
          <a:stretch>
            <a:fillRect/>
          </a:stretch>
        </p:blipFill>
        <p:spPr bwMode="auto">
          <a:xfrm>
            <a:off x="7786688" y="3878263"/>
            <a:ext cx="236537" cy="334962"/>
          </a:xfrm>
          <a:prstGeom prst="rect">
            <a:avLst/>
          </a:prstGeom>
          <a:noFill/>
          <a:ln w="9525">
            <a:noFill/>
            <a:miter lim="800000"/>
            <a:headEnd/>
            <a:tailEnd/>
          </a:ln>
        </p:spPr>
      </p:pic>
      <p:pic>
        <p:nvPicPr>
          <p:cNvPr id="72793" name="Picture 9" descr="pari"/>
          <p:cNvPicPr>
            <a:picLocks noChangeAspect="1" noChangeArrowheads="1"/>
          </p:cNvPicPr>
          <p:nvPr/>
        </p:nvPicPr>
        <p:blipFill>
          <a:blip r:embed="rId3"/>
          <a:srcRect/>
          <a:stretch>
            <a:fillRect/>
          </a:stretch>
        </p:blipFill>
        <p:spPr bwMode="auto">
          <a:xfrm>
            <a:off x="6778625" y="5087938"/>
            <a:ext cx="528638" cy="2651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barn(inVertical)">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barn(inVertical)">
                                      <p:cBhvr>
                                        <p:cTn id="1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88913"/>
            <a:ext cx="8712200" cy="6986587"/>
          </a:xfrm>
          <a:prstGeom prst="rect">
            <a:avLst/>
          </a:prstGeom>
        </p:spPr>
        <p:txBody>
          <a:bodyPr>
            <a:spAutoFit/>
          </a:bodyPr>
          <a:lstStyle/>
          <a:p>
            <a:pPr>
              <a:defRPr/>
            </a:pPr>
            <a:r>
              <a:rPr lang="it-IT" sz="2400" b="1" i="1" dirty="0">
                <a:solidFill>
                  <a:srgbClr val="000099"/>
                </a:solidFill>
                <a:latin typeface="Bookman Old Style" pitchFamily="18" charset="0"/>
                <a:cs typeface="+mn-cs"/>
              </a:rPr>
              <a:t>Le </a:t>
            </a:r>
            <a:r>
              <a:rPr lang="it-IT" sz="2400" b="1" i="1" dirty="0">
                <a:solidFill>
                  <a:srgbClr val="000099"/>
                </a:solidFill>
                <a:latin typeface="Bookman Old Style" pitchFamily="18" charset="0"/>
                <a:cs typeface="+mn-cs"/>
              </a:rPr>
              <a:t>rilevazioni INVALSI 2017 </a:t>
            </a:r>
            <a:endParaRPr lang="it-IT" sz="2400" b="1" i="1" dirty="0">
              <a:solidFill>
                <a:srgbClr val="000099"/>
              </a:solidFill>
              <a:latin typeface="Bookman Old Style" pitchFamily="18" charset="0"/>
              <a:cs typeface="+mn-cs"/>
            </a:endParaRPr>
          </a:p>
          <a:p>
            <a:pPr>
              <a:defRPr/>
            </a:pPr>
            <a:endParaRPr lang="it-IT" sz="24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defRPr/>
            </a:pPr>
            <a:endParaRPr lang="it-IT" sz="2800" b="1" dirty="0">
              <a:solidFill>
                <a:srgbClr val="000099"/>
              </a:solidFill>
              <a:cs typeface="+mn-cs"/>
            </a:endParaRPr>
          </a:p>
          <a:p>
            <a:pPr algn="ctr">
              <a:lnSpc>
                <a:spcPct val="150000"/>
              </a:lnSpc>
              <a:defRPr/>
            </a:pPr>
            <a:r>
              <a:rPr lang="it-IT" sz="3200" b="1" i="1" dirty="0">
                <a:solidFill>
                  <a:srgbClr val="000099"/>
                </a:solidFill>
                <a:latin typeface="Bookman Old Style" pitchFamily="18" charset="0"/>
                <a:cs typeface="+mn-cs"/>
              </a:rPr>
              <a:t>COME UTILIZZARE I </a:t>
            </a:r>
            <a:r>
              <a:rPr lang="it-IT" sz="3200" b="1" i="1" dirty="0">
                <a:solidFill>
                  <a:srgbClr val="000099"/>
                </a:solidFill>
                <a:latin typeface="Bookman Old Style" pitchFamily="18" charset="0"/>
                <a:cs typeface="+mn-cs"/>
              </a:rPr>
              <a:t>RISULTATI</a:t>
            </a:r>
          </a:p>
          <a:p>
            <a:pPr algn="ctr">
              <a:lnSpc>
                <a:spcPct val="150000"/>
              </a:lnSpc>
              <a:defRPr/>
            </a:pPr>
            <a:r>
              <a:rPr lang="it-IT" sz="3200" b="1" i="1" dirty="0">
                <a:solidFill>
                  <a:srgbClr val="000099"/>
                </a:solidFill>
                <a:latin typeface="Bookman Old Style" pitchFamily="18" charset="0"/>
                <a:cs typeface="+mn-cs"/>
              </a:rPr>
              <a:t>DELLE PROVE INVALSI</a:t>
            </a:r>
            <a:endParaRPr lang="it-IT" sz="3200" b="1" i="1" dirty="0">
              <a:solidFill>
                <a:srgbClr val="000099"/>
              </a:solidFill>
              <a:latin typeface="Bookman Old Style" pitchFamily="18" charset="0"/>
              <a:cs typeface="+mn-cs"/>
            </a:endParaRPr>
          </a:p>
          <a:p>
            <a:pPr algn="ctr">
              <a:lnSpc>
                <a:spcPct val="150000"/>
              </a:lnSpc>
              <a:defRPr/>
            </a:pPr>
            <a:r>
              <a:rPr lang="it-IT" sz="3200" b="1" i="1" dirty="0">
                <a:solidFill>
                  <a:srgbClr val="000099"/>
                </a:solidFill>
                <a:latin typeface="Bookman Old Style" pitchFamily="18" charset="0"/>
                <a:cs typeface="+mn-cs"/>
              </a:rPr>
              <a:t>PER MIGLIORARE LA DIDATTICA…</a:t>
            </a:r>
          </a:p>
          <a:p>
            <a:pPr algn="ctr">
              <a:defRPr/>
            </a:pPr>
            <a:endParaRPr lang="it-IT" sz="3600" b="1" dirty="0">
              <a:solidFill>
                <a:srgbClr val="FF0000"/>
              </a:solidFill>
              <a:cs typeface="+mn-cs"/>
            </a:endParaRPr>
          </a:p>
          <a:p>
            <a:pPr>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0099"/>
              </a:solidFill>
              <a:cs typeface="+mn-cs"/>
            </a:endParaRPr>
          </a:p>
          <a:p>
            <a:pPr marL="342900" indent="-342900">
              <a:buFontTx/>
              <a:buAutoNum type="arabicPeriod"/>
              <a:defRPr/>
            </a:pPr>
            <a:endParaRPr lang="it-IT" dirty="0">
              <a:solidFill>
                <a:srgbClr val="0070C0"/>
              </a:solidFill>
              <a:cs typeface="+mn-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323850" y="1196975"/>
          <a:ext cx="8597900" cy="3473450"/>
        </p:xfrm>
        <a:graphic>
          <a:graphicData uri="http://schemas.openxmlformats.org/drawingml/2006/table">
            <a:tbl>
              <a:tblPr>
                <a:tableStyleId>{5C22544A-7EE6-4342-B048-85BDC9FD1C3A}</a:tableStyleId>
              </a:tblPr>
              <a:tblGrid>
                <a:gridCol w="1152127"/>
                <a:gridCol w="984375"/>
                <a:gridCol w="527793"/>
                <a:gridCol w="1309695"/>
                <a:gridCol w="994561"/>
                <a:gridCol w="842927"/>
                <a:gridCol w="949256"/>
                <a:gridCol w="888232"/>
                <a:gridCol w="949256"/>
              </a:tblGrid>
              <a:tr h="661558">
                <a:tc>
                  <a:txBody>
                    <a:bodyPr/>
                    <a:lstStyle/>
                    <a:p>
                      <a:pPr algn="ctr" fontAlgn="ctr"/>
                      <a:r>
                        <a:rPr lang="it-IT" sz="1600" u="none" strike="noStrike" dirty="0">
                          <a:effectLst/>
                        </a:rPr>
                        <a:t> </a:t>
                      </a:r>
                      <a:endParaRPr lang="it-IT" sz="1600" b="0" i="0" u="none" strike="noStrike" dirty="0">
                        <a:solidFill>
                          <a:srgbClr val="000000"/>
                        </a:solidFill>
                        <a:effectLst/>
                        <a:latin typeface="Calibri"/>
                      </a:endParaRPr>
                    </a:p>
                  </a:txBody>
                  <a:tcPr marL="6599" marR="6599" marT="6599" marB="0" anchor="ctr"/>
                </a:tc>
                <a:tc gridSpan="2">
                  <a:txBody>
                    <a:bodyPr/>
                    <a:lstStyle/>
                    <a:p>
                      <a:pPr algn="ctr" fontAlgn="ctr"/>
                      <a:r>
                        <a:rPr lang="it-IT" sz="1600" u="none" strike="noStrike" dirty="0">
                          <a:effectLst/>
                        </a:rPr>
                        <a:t>Testo narrativo</a:t>
                      </a:r>
                      <a:endParaRPr lang="it-IT" sz="1600" b="0" i="0" u="none" strike="noStrike" dirty="0">
                        <a:solidFill>
                          <a:srgbClr val="000000"/>
                        </a:solidFill>
                        <a:effectLst/>
                        <a:latin typeface="Calibri"/>
                      </a:endParaRPr>
                    </a:p>
                  </a:txBody>
                  <a:tcPr marL="6599" marR="6599" marT="6599" marB="0" anchor="ctr"/>
                </a:tc>
                <a:tc hMerge="1">
                  <a:txBody>
                    <a:bodyPr/>
                    <a:lstStyle/>
                    <a:p>
                      <a:endParaRPr lang="it-IT"/>
                    </a:p>
                  </a:txBody>
                  <a:tcPr/>
                </a:tc>
                <a:tc gridSpan="2">
                  <a:txBody>
                    <a:bodyPr/>
                    <a:lstStyle/>
                    <a:p>
                      <a:pPr algn="ctr" fontAlgn="ctr"/>
                      <a:r>
                        <a:rPr lang="it-IT" sz="1600" u="none" strike="noStrike">
                          <a:effectLst/>
                        </a:rPr>
                        <a:t>Testo espositivo/argomentativo</a:t>
                      </a:r>
                      <a:endParaRPr lang="it-IT" sz="1600" b="0" i="0" u="none" strike="noStrike">
                        <a:solidFill>
                          <a:srgbClr val="000000"/>
                        </a:solidFill>
                        <a:effectLst/>
                        <a:latin typeface="Calibri"/>
                      </a:endParaRPr>
                    </a:p>
                  </a:txBody>
                  <a:tcPr marL="6599" marR="6599" marT="6599" marB="0" anchor="ctr"/>
                </a:tc>
                <a:tc hMerge="1">
                  <a:txBody>
                    <a:bodyPr/>
                    <a:lstStyle/>
                    <a:p>
                      <a:endParaRPr lang="it-IT"/>
                    </a:p>
                  </a:txBody>
                  <a:tcPr/>
                </a:tc>
                <a:tc gridSpan="2">
                  <a:txBody>
                    <a:bodyPr/>
                    <a:lstStyle/>
                    <a:p>
                      <a:pPr algn="ctr" fontAlgn="ctr"/>
                      <a:r>
                        <a:rPr lang="it-IT" sz="1600" u="none" strike="noStrike">
                          <a:effectLst/>
                        </a:rPr>
                        <a:t>Riflessione sulla lingua</a:t>
                      </a:r>
                      <a:endParaRPr lang="it-IT" sz="1600" b="0" i="0" u="none" strike="noStrike">
                        <a:solidFill>
                          <a:srgbClr val="000000"/>
                        </a:solidFill>
                        <a:effectLst/>
                        <a:latin typeface="Calibri"/>
                      </a:endParaRPr>
                    </a:p>
                  </a:txBody>
                  <a:tcPr marL="6599" marR="6599" marT="6599" marB="0" anchor="ctr"/>
                </a:tc>
                <a:tc hMerge="1">
                  <a:txBody>
                    <a:bodyPr/>
                    <a:lstStyle/>
                    <a:p>
                      <a:endParaRPr lang="it-IT"/>
                    </a:p>
                  </a:txBody>
                  <a:tcPr/>
                </a:tc>
                <a:tc gridSpan="2">
                  <a:txBody>
                    <a:bodyPr/>
                    <a:lstStyle/>
                    <a:p>
                      <a:pPr algn="ctr" fontAlgn="ctr"/>
                      <a:r>
                        <a:rPr lang="it-IT" sz="1600" u="none" strike="noStrike">
                          <a:effectLst/>
                        </a:rPr>
                        <a:t>Prova complessiva</a:t>
                      </a:r>
                      <a:endParaRPr lang="it-IT" sz="1600" b="0" i="0" u="none" strike="noStrike">
                        <a:solidFill>
                          <a:srgbClr val="000000"/>
                        </a:solidFill>
                        <a:effectLst/>
                        <a:latin typeface="Calibri"/>
                      </a:endParaRPr>
                    </a:p>
                  </a:txBody>
                  <a:tcPr marL="6599" marR="6599" marT="6599" marB="0" anchor="ctr"/>
                </a:tc>
                <a:tc hMerge="1">
                  <a:txBody>
                    <a:bodyPr/>
                    <a:lstStyle/>
                    <a:p>
                      <a:endParaRPr lang="it-IT"/>
                    </a:p>
                  </a:txBody>
                  <a:tcPr/>
                </a:tc>
              </a:tr>
              <a:tr h="443010">
                <a:tc>
                  <a:txBody>
                    <a:bodyPr/>
                    <a:lstStyle/>
                    <a:p>
                      <a:pPr algn="ctr" fontAlgn="ctr"/>
                      <a:r>
                        <a:rPr lang="it-IT" sz="1600" u="none" strike="noStrike" dirty="0" smtClean="0">
                          <a:effectLst/>
                        </a:rPr>
                        <a:t>Classi</a:t>
                      </a:r>
                      <a:endParaRPr lang="it-IT" sz="1600" b="0" i="0" u="none" strike="noStrike" dirty="0">
                        <a:solidFill>
                          <a:srgbClr val="000000"/>
                        </a:solidFill>
                        <a:effectLst/>
                        <a:latin typeface="Calibri"/>
                      </a:endParaRPr>
                    </a:p>
                  </a:txBody>
                  <a:tcPr marL="6599" marR="6599" marT="6599" marB="0" anchor="ctr"/>
                </a:tc>
                <a:tc>
                  <a:txBody>
                    <a:bodyPr/>
                    <a:lstStyle/>
                    <a:p>
                      <a:pPr algn="ctr" fontAlgn="ctr"/>
                      <a:r>
                        <a:rPr lang="it-IT" sz="1600" u="none" strike="noStrike">
                          <a:effectLst/>
                        </a:rPr>
                        <a:t>Punteggio medio</a:t>
                      </a:r>
                      <a:endParaRPr lang="it-IT" sz="1600" b="0" i="0" u="none" strike="noStrike">
                        <a:solidFill>
                          <a:srgbClr val="000000"/>
                        </a:solidFill>
                        <a:effectLst/>
                        <a:latin typeface="Calibri"/>
                      </a:endParaRPr>
                    </a:p>
                  </a:txBody>
                  <a:tcPr marL="6599" marR="6599" marT="6599" marB="0" anchor="ctr"/>
                </a:tc>
                <a:tc>
                  <a:txBody>
                    <a:bodyPr/>
                    <a:lstStyle/>
                    <a:p>
                      <a:pPr algn="ctr" fontAlgn="ctr"/>
                      <a:r>
                        <a:rPr lang="it-IT" sz="1600" u="none" strike="noStrike">
                          <a:effectLst/>
                        </a:rPr>
                        <a:t>Punteggio Italia</a:t>
                      </a:r>
                      <a:endParaRPr lang="it-IT" sz="1600" b="0" i="0" u="none" strike="noStrike">
                        <a:solidFill>
                          <a:srgbClr val="000000"/>
                        </a:solidFill>
                        <a:effectLst/>
                        <a:latin typeface="Calibri"/>
                      </a:endParaRPr>
                    </a:p>
                  </a:txBody>
                  <a:tcPr marL="6599" marR="6599" marT="6599" marB="0" anchor="ctr"/>
                </a:tc>
                <a:tc>
                  <a:txBody>
                    <a:bodyPr/>
                    <a:lstStyle/>
                    <a:p>
                      <a:pPr algn="ctr" fontAlgn="ctr"/>
                      <a:r>
                        <a:rPr lang="it-IT" sz="1600" u="none" strike="noStrike" dirty="0">
                          <a:effectLst/>
                        </a:rPr>
                        <a:t>Punteggio medio</a:t>
                      </a:r>
                      <a:endParaRPr lang="it-IT" sz="1600" b="0" i="0" u="none" strike="noStrike" dirty="0">
                        <a:solidFill>
                          <a:srgbClr val="000000"/>
                        </a:solidFill>
                        <a:effectLst/>
                        <a:latin typeface="Calibri"/>
                      </a:endParaRPr>
                    </a:p>
                  </a:txBody>
                  <a:tcPr marL="6599" marR="6599" marT="6599" marB="0" anchor="ctr"/>
                </a:tc>
                <a:tc>
                  <a:txBody>
                    <a:bodyPr/>
                    <a:lstStyle/>
                    <a:p>
                      <a:pPr algn="ctr" fontAlgn="ctr"/>
                      <a:r>
                        <a:rPr lang="it-IT" sz="1600" u="none" strike="noStrike">
                          <a:effectLst/>
                        </a:rPr>
                        <a:t>Punteggio Italia</a:t>
                      </a:r>
                      <a:endParaRPr lang="it-IT" sz="1600" b="0" i="0" u="none" strike="noStrike">
                        <a:solidFill>
                          <a:srgbClr val="000000"/>
                        </a:solidFill>
                        <a:effectLst/>
                        <a:latin typeface="Calibri"/>
                      </a:endParaRPr>
                    </a:p>
                  </a:txBody>
                  <a:tcPr marL="6599" marR="6599" marT="6599" marB="0" anchor="ctr"/>
                </a:tc>
                <a:tc>
                  <a:txBody>
                    <a:bodyPr/>
                    <a:lstStyle/>
                    <a:p>
                      <a:pPr algn="ctr" fontAlgn="ctr"/>
                      <a:r>
                        <a:rPr lang="it-IT" sz="1600" u="none" strike="noStrike">
                          <a:effectLst/>
                        </a:rPr>
                        <a:t>Punteggio medio</a:t>
                      </a:r>
                      <a:endParaRPr lang="it-IT" sz="1600" b="0" i="0" u="none" strike="noStrike">
                        <a:solidFill>
                          <a:srgbClr val="000000"/>
                        </a:solidFill>
                        <a:effectLst/>
                        <a:latin typeface="Calibri"/>
                      </a:endParaRPr>
                    </a:p>
                  </a:txBody>
                  <a:tcPr marL="6599" marR="6599" marT="6599" marB="0" anchor="ctr"/>
                </a:tc>
                <a:tc>
                  <a:txBody>
                    <a:bodyPr/>
                    <a:lstStyle/>
                    <a:p>
                      <a:pPr algn="ctr" fontAlgn="ctr"/>
                      <a:r>
                        <a:rPr lang="it-IT" sz="1600" u="none" strike="noStrike">
                          <a:effectLst/>
                        </a:rPr>
                        <a:t>Punteggio Italia</a:t>
                      </a:r>
                      <a:endParaRPr lang="it-IT" sz="1600" b="0" i="0" u="none" strike="noStrike">
                        <a:solidFill>
                          <a:srgbClr val="000000"/>
                        </a:solidFill>
                        <a:effectLst/>
                        <a:latin typeface="Calibri"/>
                      </a:endParaRPr>
                    </a:p>
                  </a:txBody>
                  <a:tcPr marL="6599" marR="6599" marT="6599" marB="0" anchor="ctr"/>
                </a:tc>
                <a:tc>
                  <a:txBody>
                    <a:bodyPr/>
                    <a:lstStyle/>
                    <a:p>
                      <a:pPr algn="ctr" fontAlgn="ctr"/>
                      <a:r>
                        <a:rPr lang="it-IT" sz="1600" u="none" strike="noStrike">
                          <a:effectLst/>
                        </a:rPr>
                        <a:t>Punteggio medio</a:t>
                      </a:r>
                      <a:endParaRPr lang="it-IT" sz="1600" b="0" i="0" u="none" strike="noStrike">
                        <a:solidFill>
                          <a:srgbClr val="000000"/>
                        </a:solidFill>
                        <a:effectLst/>
                        <a:latin typeface="Calibri"/>
                      </a:endParaRPr>
                    </a:p>
                  </a:txBody>
                  <a:tcPr marL="6599" marR="6599" marT="6599" marB="0" anchor="ctr"/>
                </a:tc>
                <a:tc>
                  <a:txBody>
                    <a:bodyPr/>
                    <a:lstStyle/>
                    <a:p>
                      <a:pPr algn="ctr" fontAlgn="ctr"/>
                      <a:r>
                        <a:rPr lang="it-IT" sz="1600" u="none" strike="noStrike">
                          <a:effectLst/>
                        </a:rPr>
                        <a:t>Punteggio Italia</a:t>
                      </a:r>
                      <a:endParaRPr lang="it-IT" sz="1600" b="0" i="0" u="none" strike="noStrike">
                        <a:solidFill>
                          <a:srgbClr val="000000"/>
                        </a:solidFill>
                        <a:effectLst/>
                        <a:latin typeface="Calibri"/>
                      </a:endParaRPr>
                    </a:p>
                  </a:txBody>
                  <a:tcPr marL="6599" marR="6599" marT="6599" marB="0" anchor="ctr"/>
                </a:tc>
              </a:tr>
              <a:tr h="414731">
                <a:tc>
                  <a:txBody>
                    <a:bodyPr/>
                    <a:lstStyle/>
                    <a:p>
                      <a:pPr algn="ctr" fontAlgn="ctr"/>
                      <a:r>
                        <a:rPr lang="it-IT" sz="1600" u="none" strike="noStrike" dirty="0" smtClean="0">
                          <a:effectLst/>
                        </a:rPr>
                        <a:t>I</a:t>
                      </a:r>
                      <a:endParaRPr lang="it-IT" sz="1600" b="0" i="0" u="none" strike="noStrike" dirty="0">
                        <a:solidFill>
                          <a:srgbClr val="000000"/>
                        </a:solidFill>
                        <a:effectLst/>
                        <a:latin typeface="Calibri"/>
                      </a:endParaRPr>
                    </a:p>
                  </a:txBody>
                  <a:tcPr marL="6599" marR="6599" marT="6599" marB="0" anchor="ctr"/>
                </a:tc>
                <a:tc>
                  <a:txBody>
                    <a:bodyPr/>
                    <a:lstStyle/>
                    <a:p>
                      <a:pPr algn="ctr" fontAlgn="ctr"/>
                      <a:r>
                        <a:rPr lang="it-IT" sz="1600" u="none" strike="noStrike" dirty="0">
                          <a:effectLst/>
                        </a:rPr>
                        <a:t>72,9</a:t>
                      </a:r>
                      <a:endParaRPr lang="it-IT" sz="1600" b="0" i="0" u="none" strike="noStrike" dirty="0">
                        <a:solidFill>
                          <a:srgbClr val="000000"/>
                        </a:solidFill>
                        <a:effectLst/>
                        <a:latin typeface="Calibri"/>
                      </a:endParaRPr>
                    </a:p>
                  </a:txBody>
                  <a:tcPr marL="6599" marR="6599" marT="6599" marB="0" anchor="ctr"/>
                </a:tc>
                <a:tc rowSpan="5">
                  <a:txBody>
                    <a:bodyPr/>
                    <a:lstStyle/>
                    <a:p>
                      <a:pPr algn="ctr" fontAlgn="ctr"/>
                      <a:r>
                        <a:rPr lang="it-IT" sz="1600" u="none" strike="noStrike">
                          <a:effectLst/>
                        </a:rPr>
                        <a:t>68,9</a:t>
                      </a:r>
                      <a:endParaRPr lang="it-IT" sz="1600" b="0" i="0" u="none" strike="noStrike">
                        <a:solidFill>
                          <a:srgbClr val="000000"/>
                        </a:solidFill>
                        <a:effectLst/>
                        <a:latin typeface="Calibri"/>
                      </a:endParaRPr>
                    </a:p>
                  </a:txBody>
                  <a:tcPr marL="6599" marR="6599" marT="6599" marB="0" anchor="ctr"/>
                </a:tc>
                <a:tc>
                  <a:txBody>
                    <a:bodyPr/>
                    <a:lstStyle/>
                    <a:p>
                      <a:pPr algn="ctr" fontAlgn="ctr"/>
                      <a:r>
                        <a:rPr lang="it-IT" sz="1600" u="none" strike="noStrike" dirty="0">
                          <a:effectLst/>
                        </a:rPr>
                        <a:t>67,8</a:t>
                      </a:r>
                      <a:endParaRPr lang="it-IT" sz="1600" b="0" i="0" u="none" strike="noStrike" dirty="0">
                        <a:solidFill>
                          <a:srgbClr val="000000"/>
                        </a:solidFill>
                        <a:effectLst/>
                        <a:latin typeface="Calibri"/>
                      </a:endParaRPr>
                    </a:p>
                  </a:txBody>
                  <a:tcPr marL="6599" marR="6599" marT="6599" marB="0" anchor="ctr"/>
                </a:tc>
                <a:tc rowSpan="5">
                  <a:txBody>
                    <a:bodyPr/>
                    <a:lstStyle/>
                    <a:p>
                      <a:pPr algn="ctr" fontAlgn="ctr"/>
                      <a:r>
                        <a:rPr lang="it-IT" sz="1600" u="none" strike="noStrike" dirty="0">
                          <a:effectLst/>
                        </a:rPr>
                        <a:t>60,1</a:t>
                      </a:r>
                      <a:endParaRPr lang="it-IT" sz="1600" b="0" i="0" u="none" strike="noStrike" dirty="0">
                        <a:solidFill>
                          <a:srgbClr val="000000"/>
                        </a:solidFill>
                        <a:effectLst/>
                        <a:latin typeface="Calibri"/>
                      </a:endParaRPr>
                    </a:p>
                  </a:txBody>
                  <a:tcPr marL="6599" marR="6599" marT="6599" marB="0" anchor="ctr"/>
                </a:tc>
                <a:tc>
                  <a:txBody>
                    <a:bodyPr/>
                    <a:lstStyle/>
                    <a:p>
                      <a:pPr algn="ctr" fontAlgn="ctr"/>
                      <a:r>
                        <a:rPr lang="it-IT" sz="1600" u="none" strike="noStrike">
                          <a:effectLst/>
                        </a:rPr>
                        <a:t>43,5</a:t>
                      </a:r>
                      <a:endParaRPr lang="it-IT" sz="1600" b="0" i="0" u="none" strike="noStrike">
                        <a:solidFill>
                          <a:srgbClr val="000000"/>
                        </a:solidFill>
                        <a:effectLst/>
                        <a:latin typeface="Calibri"/>
                      </a:endParaRPr>
                    </a:p>
                  </a:txBody>
                  <a:tcPr marL="6599" marR="6599" marT="6599" marB="0" anchor="ctr"/>
                </a:tc>
                <a:tc rowSpan="5">
                  <a:txBody>
                    <a:bodyPr/>
                    <a:lstStyle/>
                    <a:p>
                      <a:pPr algn="ctr" fontAlgn="ctr"/>
                      <a:r>
                        <a:rPr lang="it-IT" sz="1600" u="none" strike="noStrike" dirty="0">
                          <a:effectLst/>
                        </a:rPr>
                        <a:t>50,7</a:t>
                      </a:r>
                      <a:endParaRPr lang="it-IT" sz="1600" b="0" i="0" u="none" strike="noStrike" dirty="0">
                        <a:solidFill>
                          <a:srgbClr val="000000"/>
                        </a:solidFill>
                        <a:effectLst/>
                        <a:latin typeface="Calibri"/>
                      </a:endParaRPr>
                    </a:p>
                  </a:txBody>
                  <a:tcPr marL="6599" marR="6599" marT="6599" marB="0" anchor="ctr"/>
                </a:tc>
                <a:tc>
                  <a:txBody>
                    <a:bodyPr/>
                    <a:lstStyle/>
                    <a:p>
                      <a:pPr algn="ctr" fontAlgn="ctr"/>
                      <a:r>
                        <a:rPr lang="it-IT" sz="1600" u="none" strike="noStrike">
                          <a:effectLst/>
                        </a:rPr>
                        <a:t>64,7</a:t>
                      </a:r>
                      <a:endParaRPr lang="it-IT" sz="1600" b="0" i="0" u="none" strike="noStrike">
                        <a:solidFill>
                          <a:srgbClr val="000000"/>
                        </a:solidFill>
                        <a:effectLst/>
                        <a:latin typeface="Calibri"/>
                      </a:endParaRPr>
                    </a:p>
                  </a:txBody>
                  <a:tcPr marL="6599" marR="6599" marT="6599" marB="0" anchor="ctr"/>
                </a:tc>
                <a:tc rowSpan="5">
                  <a:txBody>
                    <a:bodyPr/>
                    <a:lstStyle/>
                    <a:p>
                      <a:pPr algn="ctr" fontAlgn="ctr"/>
                      <a:r>
                        <a:rPr lang="it-IT" sz="1600" u="none" strike="noStrike">
                          <a:effectLst/>
                        </a:rPr>
                        <a:t>61,9</a:t>
                      </a:r>
                      <a:endParaRPr lang="it-IT" sz="1600" b="0" i="0" u="none" strike="noStrike">
                        <a:solidFill>
                          <a:srgbClr val="000000"/>
                        </a:solidFill>
                        <a:effectLst/>
                        <a:latin typeface="Calibri"/>
                      </a:endParaRPr>
                    </a:p>
                  </a:txBody>
                  <a:tcPr marL="6599" marR="6599" marT="6599" marB="0" anchor="ctr"/>
                </a:tc>
              </a:tr>
              <a:tr h="414731">
                <a:tc>
                  <a:txBody>
                    <a:bodyPr/>
                    <a:lstStyle/>
                    <a:p>
                      <a:pPr algn="ctr" fontAlgn="ctr"/>
                      <a:r>
                        <a:rPr lang="it-IT" sz="1600" b="0" i="0" u="none" strike="noStrike" dirty="0" smtClean="0">
                          <a:solidFill>
                            <a:srgbClr val="000000"/>
                          </a:solidFill>
                          <a:effectLst/>
                          <a:latin typeface="Calibri"/>
                        </a:rPr>
                        <a:t>II</a:t>
                      </a:r>
                      <a:endParaRPr lang="it-IT" sz="1600" b="0" i="0" u="none" strike="noStrike" dirty="0">
                        <a:solidFill>
                          <a:srgbClr val="000000"/>
                        </a:solidFill>
                        <a:effectLst/>
                        <a:latin typeface="Calibri"/>
                      </a:endParaRPr>
                    </a:p>
                  </a:txBody>
                  <a:tcPr marL="6599" marR="6599" marT="6599" marB="0" anchor="ctr"/>
                </a:tc>
                <a:tc>
                  <a:txBody>
                    <a:bodyPr/>
                    <a:lstStyle/>
                    <a:p>
                      <a:pPr algn="ctr" fontAlgn="ctr"/>
                      <a:r>
                        <a:rPr lang="it-IT" sz="1600" u="none" strike="noStrike">
                          <a:effectLst/>
                        </a:rPr>
                        <a:t>75,3</a:t>
                      </a:r>
                      <a:endParaRPr lang="it-IT" sz="1600" b="0" i="0" u="none" strike="noStrike">
                        <a:solidFill>
                          <a:srgbClr val="000000"/>
                        </a:solidFill>
                        <a:effectLst/>
                        <a:latin typeface="Calibri"/>
                      </a:endParaRPr>
                    </a:p>
                  </a:txBody>
                  <a:tcPr marL="6599" marR="6599" marT="6599" marB="0" anchor="ctr"/>
                </a:tc>
                <a:tc vMerge="1">
                  <a:txBody>
                    <a:bodyPr/>
                    <a:lstStyle/>
                    <a:p>
                      <a:endParaRPr lang="it-IT"/>
                    </a:p>
                  </a:txBody>
                  <a:tcPr/>
                </a:tc>
                <a:tc>
                  <a:txBody>
                    <a:bodyPr/>
                    <a:lstStyle/>
                    <a:p>
                      <a:pPr algn="ctr" fontAlgn="ctr"/>
                      <a:r>
                        <a:rPr lang="it-IT" sz="1600" u="none" strike="noStrike" dirty="0">
                          <a:effectLst/>
                        </a:rPr>
                        <a:t>68,4</a:t>
                      </a:r>
                      <a:endParaRPr lang="it-IT" sz="1600" b="0" i="0" u="none" strike="noStrike" dirty="0">
                        <a:solidFill>
                          <a:srgbClr val="000000"/>
                        </a:solidFill>
                        <a:effectLst/>
                        <a:latin typeface="Calibri"/>
                      </a:endParaRPr>
                    </a:p>
                  </a:txBody>
                  <a:tcPr marL="6599" marR="6599" marT="6599" marB="0" anchor="ctr"/>
                </a:tc>
                <a:tc vMerge="1">
                  <a:txBody>
                    <a:bodyPr/>
                    <a:lstStyle/>
                    <a:p>
                      <a:endParaRPr lang="it-IT"/>
                    </a:p>
                  </a:txBody>
                  <a:tcPr/>
                </a:tc>
                <a:tc>
                  <a:txBody>
                    <a:bodyPr/>
                    <a:lstStyle/>
                    <a:p>
                      <a:pPr algn="ctr" fontAlgn="ctr"/>
                      <a:r>
                        <a:rPr lang="it-IT" sz="1600" u="none" strike="noStrike" dirty="0">
                          <a:effectLst/>
                        </a:rPr>
                        <a:t>51,0</a:t>
                      </a:r>
                      <a:endParaRPr lang="it-IT" sz="1600" b="0" i="0" u="none" strike="noStrike" dirty="0">
                        <a:solidFill>
                          <a:srgbClr val="000000"/>
                        </a:solidFill>
                        <a:effectLst/>
                        <a:latin typeface="Calibri"/>
                      </a:endParaRPr>
                    </a:p>
                  </a:txBody>
                  <a:tcPr marL="6599" marR="6599" marT="6599" marB="0" anchor="ctr"/>
                </a:tc>
                <a:tc vMerge="1">
                  <a:txBody>
                    <a:bodyPr/>
                    <a:lstStyle/>
                    <a:p>
                      <a:endParaRPr lang="it-IT"/>
                    </a:p>
                  </a:txBody>
                  <a:tcPr/>
                </a:tc>
                <a:tc>
                  <a:txBody>
                    <a:bodyPr/>
                    <a:lstStyle/>
                    <a:p>
                      <a:pPr algn="ctr" fontAlgn="ctr"/>
                      <a:r>
                        <a:rPr lang="it-IT" sz="1600" u="none" strike="noStrike">
                          <a:effectLst/>
                        </a:rPr>
                        <a:t>67,6</a:t>
                      </a:r>
                      <a:endParaRPr lang="it-IT" sz="1600" b="0" i="0" u="none" strike="noStrike">
                        <a:solidFill>
                          <a:srgbClr val="000000"/>
                        </a:solidFill>
                        <a:effectLst/>
                        <a:latin typeface="Calibri"/>
                      </a:endParaRPr>
                    </a:p>
                  </a:txBody>
                  <a:tcPr marL="6599" marR="6599" marT="6599" marB="0" anchor="ctr"/>
                </a:tc>
                <a:tc vMerge="1">
                  <a:txBody>
                    <a:bodyPr/>
                    <a:lstStyle/>
                    <a:p>
                      <a:endParaRPr lang="it-IT"/>
                    </a:p>
                  </a:txBody>
                  <a:tcPr/>
                </a:tc>
              </a:tr>
              <a:tr h="414731">
                <a:tc>
                  <a:txBody>
                    <a:bodyPr/>
                    <a:lstStyle/>
                    <a:p>
                      <a:pPr algn="ctr" fontAlgn="ctr"/>
                      <a:r>
                        <a:rPr lang="it-IT" sz="1600" b="0" i="0" u="none" strike="noStrike" dirty="0" smtClean="0">
                          <a:solidFill>
                            <a:schemeClr val="dk1"/>
                          </a:solidFill>
                          <a:effectLst/>
                          <a:latin typeface="+mn-lt"/>
                        </a:rPr>
                        <a:t>III</a:t>
                      </a:r>
                      <a:endParaRPr lang="it-IT" sz="1600" b="0" i="0" u="none" strike="noStrike" dirty="0">
                        <a:solidFill>
                          <a:srgbClr val="000000"/>
                        </a:solidFill>
                        <a:effectLst/>
                        <a:latin typeface="Calibri"/>
                      </a:endParaRPr>
                    </a:p>
                  </a:txBody>
                  <a:tcPr marL="6599" marR="6599" marT="6599" marB="0" anchor="ctr"/>
                </a:tc>
                <a:tc>
                  <a:txBody>
                    <a:bodyPr/>
                    <a:lstStyle/>
                    <a:p>
                      <a:pPr algn="ctr" fontAlgn="ctr"/>
                      <a:r>
                        <a:rPr lang="it-IT" sz="1600" u="none" strike="noStrike">
                          <a:effectLst/>
                        </a:rPr>
                        <a:t>66,8</a:t>
                      </a:r>
                      <a:endParaRPr lang="it-IT" sz="1600" b="0" i="0" u="none" strike="noStrike">
                        <a:solidFill>
                          <a:srgbClr val="000000"/>
                        </a:solidFill>
                        <a:effectLst/>
                        <a:latin typeface="Calibri"/>
                      </a:endParaRPr>
                    </a:p>
                  </a:txBody>
                  <a:tcPr marL="6599" marR="6599" marT="6599" marB="0" anchor="ctr"/>
                </a:tc>
                <a:tc vMerge="1">
                  <a:txBody>
                    <a:bodyPr/>
                    <a:lstStyle/>
                    <a:p>
                      <a:endParaRPr lang="it-IT"/>
                    </a:p>
                  </a:txBody>
                  <a:tcPr/>
                </a:tc>
                <a:tc>
                  <a:txBody>
                    <a:bodyPr/>
                    <a:lstStyle/>
                    <a:p>
                      <a:pPr algn="ctr" fontAlgn="ctr"/>
                      <a:r>
                        <a:rPr lang="it-IT" sz="1600" u="none" strike="noStrike">
                          <a:effectLst/>
                        </a:rPr>
                        <a:t>60,0</a:t>
                      </a:r>
                      <a:endParaRPr lang="it-IT" sz="1600" b="0" i="0" u="none" strike="noStrike">
                        <a:solidFill>
                          <a:srgbClr val="000000"/>
                        </a:solidFill>
                        <a:effectLst/>
                        <a:latin typeface="Calibri"/>
                      </a:endParaRPr>
                    </a:p>
                  </a:txBody>
                  <a:tcPr marL="6599" marR="6599" marT="6599" marB="0" anchor="ctr"/>
                </a:tc>
                <a:tc vMerge="1">
                  <a:txBody>
                    <a:bodyPr/>
                    <a:lstStyle/>
                    <a:p>
                      <a:endParaRPr lang="it-IT"/>
                    </a:p>
                  </a:txBody>
                  <a:tcPr/>
                </a:tc>
                <a:tc>
                  <a:txBody>
                    <a:bodyPr/>
                    <a:lstStyle/>
                    <a:p>
                      <a:pPr algn="ctr" fontAlgn="ctr"/>
                      <a:r>
                        <a:rPr lang="it-IT" sz="1600" u="none" strike="noStrike" dirty="0">
                          <a:effectLst/>
                        </a:rPr>
                        <a:t>51,5</a:t>
                      </a:r>
                      <a:endParaRPr lang="it-IT" sz="1600" b="0" i="0" u="none" strike="noStrike" dirty="0">
                        <a:solidFill>
                          <a:srgbClr val="000000"/>
                        </a:solidFill>
                        <a:effectLst/>
                        <a:latin typeface="Calibri"/>
                      </a:endParaRPr>
                    </a:p>
                  </a:txBody>
                  <a:tcPr marL="6599" marR="6599" marT="6599" marB="0" anchor="ctr"/>
                </a:tc>
                <a:tc vMerge="1">
                  <a:txBody>
                    <a:bodyPr/>
                    <a:lstStyle/>
                    <a:p>
                      <a:endParaRPr lang="it-IT"/>
                    </a:p>
                  </a:txBody>
                  <a:tcPr/>
                </a:tc>
                <a:tc>
                  <a:txBody>
                    <a:bodyPr/>
                    <a:lstStyle/>
                    <a:p>
                      <a:pPr algn="ctr" fontAlgn="ctr"/>
                      <a:r>
                        <a:rPr lang="it-IT" sz="1600" u="none" strike="noStrike">
                          <a:effectLst/>
                        </a:rPr>
                        <a:t>61,1</a:t>
                      </a:r>
                      <a:endParaRPr lang="it-IT" sz="1600" b="0" i="0" u="none" strike="noStrike">
                        <a:solidFill>
                          <a:srgbClr val="000000"/>
                        </a:solidFill>
                        <a:effectLst/>
                        <a:latin typeface="Calibri"/>
                      </a:endParaRPr>
                    </a:p>
                  </a:txBody>
                  <a:tcPr marL="6599" marR="6599" marT="6599" marB="0" anchor="ctr"/>
                </a:tc>
                <a:tc vMerge="1">
                  <a:txBody>
                    <a:bodyPr/>
                    <a:lstStyle/>
                    <a:p>
                      <a:endParaRPr lang="it-IT"/>
                    </a:p>
                  </a:txBody>
                  <a:tcPr/>
                </a:tc>
              </a:tr>
              <a:tr h="414731">
                <a:tc>
                  <a:txBody>
                    <a:bodyPr/>
                    <a:lstStyle/>
                    <a:p>
                      <a:pPr algn="ctr" fontAlgn="ctr"/>
                      <a:r>
                        <a:rPr lang="it-IT" sz="1600" b="0" i="0" u="none" strike="noStrike" dirty="0" smtClean="0">
                          <a:solidFill>
                            <a:schemeClr val="dk1"/>
                          </a:solidFill>
                          <a:effectLst/>
                          <a:latin typeface="+mn-lt"/>
                        </a:rPr>
                        <a:t>IV</a:t>
                      </a:r>
                      <a:endParaRPr lang="it-IT" sz="1600" b="0" i="0" u="none" strike="noStrike" dirty="0">
                        <a:solidFill>
                          <a:srgbClr val="000000"/>
                        </a:solidFill>
                        <a:effectLst/>
                        <a:latin typeface="Calibri"/>
                      </a:endParaRPr>
                    </a:p>
                  </a:txBody>
                  <a:tcPr marL="6599" marR="6599" marT="6599" marB="0" anchor="ctr"/>
                </a:tc>
                <a:tc>
                  <a:txBody>
                    <a:bodyPr/>
                    <a:lstStyle/>
                    <a:p>
                      <a:pPr algn="ctr" fontAlgn="ctr"/>
                      <a:r>
                        <a:rPr lang="it-IT" sz="1600" u="none" strike="noStrike">
                          <a:effectLst/>
                        </a:rPr>
                        <a:t>68,4</a:t>
                      </a:r>
                      <a:endParaRPr lang="it-IT" sz="1600" b="0" i="0" u="none" strike="noStrike">
                        <a:solidFill>
                          <a:srgbClr val="000000"/>
                        </a:solidFill>
                        <a:effectLst/>
                        <a:latin typeface="Calibri"/>
                      </a:endParaRPr>
                    </a:p>
                  </a:txBody>
                  <a:tcPr marL="6599" marR="6599" marT="6599" marB="0" anchor="ctr"/>
                </a:tc>
                <a:tc vMerge="1">
                  <a:txBody>
                    <a:bodyPr/>
                    <a:lstStyle/>
                    <a:p>
                      <a:endParaRPr lang="it-IT"/>
                    </a:p>
                  </a:txBody>
                  <a:tcPr/>
                </a:tc>
                <a:tc>
                  <a:txBody>
                    <a:bodyPr/>
                    <a:lstStyle/>
                    <a:p>
                      <a:pPr algn="ctr" fontAlgn="ctr"/>
                      <a:r>
                        <a:rPr lang="it-IT" sz="1600" u="none" strike="noStrike" dirty="0">
                          <a:effectLst/>
                        </a:rPr>
                        <a:t>62,8</a:t>
                      </a:r>
                      <a:endParaRPr lang="it-IT" sz="1600" b="0" i="0" u="none" strike="noStrike" dirty="0">
                        <a:solidFill>
                          <a:srgbClr val="000000"/>
                        </a:solidFill>
                        <a:effectLst/>
                        <a:latin typeface="Calibri"/>
                      </a:endParaRPr>
                    </a:p>
                  </a:txBody>
                  <a:tcPr marL="6599" marR="6599" marT="6599" marB="0" anchor="ctr"/>
                </a:tc>
                <a:tc vMerge="1">
                  <a:txBody>
                    <a:bodyPr/>
                    <a:lstStyle/>
                    <a:p>
                      <a:endParaRPr lang="it-IT"/>
                    </a:p>
                  </a:txBody>
                  <a:tcPr/>
                </a:tc>
                <a:tc>
                  <a:txBody>
                    <a:bodyPr/>
                    <a:lstStyle/>
                    <a:p>
                      <a:pPr algn="ctr" fontAlgn="ctr"/>
                      <a:r>
                        <a:rPr lang="it-IT" sz="1600" u="none" strike="noStrike" dirty="0">
                          <a:effectLst/>
                        </a:rPr>
                        <a:t>51,1</a:t>
                      </a:r>
                      <a:endParaRPr lang="it-IT" sz="1600" b="0" i="0" u="none" strike="noStrike" dirty="0">
                        <a:solidFill>
                          <a:srgbClr val="000000"/>
                        </a:solidFill>
                        <a:effectLst/>
                        <a:latin typeface="Calibri"/>
                      </a:endParaRPr>
                    </a:p>
                  </a:txBody>
                  <a:tcPr marL="6599" marR="6599" marT="6599" marB="0" anchor="ctr"/>
                </a:tc>
                <a:tc vMerge="1">
                  <a:txBody>
                    <a:bodyPr/>
                    <a:lstStyle/>
                    <a:p>
                      <a:endParaRPr lang="it-IT"/>
                    </a:p>
                  </a:txBody>
                  <a:tcPr/>
                </a:tc>
                <a:tc>
                  <a:txBody>
                    <a:bodyPr/>
                    <a:lstStyle/>
                    <a:p>
                      <a:pPr algn="ctr" fontAlgn="ctr"/>
                      <a:r>
                        <a:rPr lang="it-IT" sz="1600" u="none" strike="noStrike" dirty="0">
                          <a:effectLst/>
                        </a:rPr>
                        <a:t>62,7</a:t>
                      </a:r>
                      <a:endParaRPr lang="it-IT" sz="1600" b="0" i="0" u="none" strike="noStrike" dirty="0">
                        <a:solidFill>
                          <a:srgbClr val="000000"/>
                        </a:solidFill>
                        <a:effectLst/>
                        <a:latin typeface="Calibri"/>
                      </a:endParaRPr>
                    </a:p>
                  </a:txBody>
                  <a:tcPr marL="6599" marR="6599" marT="6599" marB="0" anchor="ctr"/>
                </a:tc>
                <a:tc vMerge="1">
                  <a:txBody>
                    <a:bodyPr/>
                    <a:lstStyle/>
                    <a:p>
                      <a:endParaRPr lang="it-IT"/>
                    </a:p>
                  </a:txBody>
                  <a:tcPr/>
                </a:tc>
              </a:tr>
              <a:tr h="414731">
                <a:tc>
                  <a:txBody>
                    <a:bodyPr/>
                    <a:lstStyle/>
                    <a:p>
                      <a:pPr algn="ctr" fontAlgn="ctr"/>
                      <a:r>
                        <a:rPr lang="it-IT" sz="1600" u="none" strike="noStrike" dirty="0" smtClean="0">
                          <a:effectLst/>
                        </a:rPr>
                        <a:t>SCUOLA</a:t>
                      </a:r>
                      <a:endParaRPr lang="it-IT" sz="1600" b="0" i="0" u="none" strike="noStrike" dirty="0">
                        <a:solidFill>
                          <a:srgbClr val="000000"/>
                        </a:solidFill>
                        <a:effectLst/>
                        <a:latin typeface="Calibri"/>
                      </a:endParaRPr>
                    </a:p>
                  </a:txBody>
                  <a:tcPr marL="6599" marR="6599" marT="6599" marB="0" anchor="ctr"/>
                </a:tc>
                <a:tc>
                  <a:txBody>
                    <a:bodyPr/>
                    <a:lstStyle/>
                    <a:p>
                      <a:pPr algn="ctr" fontAlgn="ctr"/>
                      <a:r>
                        <a:rPr lang="it-IT" sz="1600" u="none" strike="noStrike" dirty="0">
                          <a:effectLst/>
                        </a:rPr>
                        <a:t>70,6</a:t>
                      </a:r>
                      <a:endParaRPr lang="it-IT" sz="1600" b="0" i="0" u="none" strike="noStrike" dirty="0">
                        <a:solidFill>
                          <a:srgbClr val="000000"/>
                        </a:solidFill>
                        <a:effectLst/>
                        <a:latin typeface="Calibri"/>
                      </a:endParaRPr>
                    </a:p>
                  </a:txBody>
                  <a:tcPr marL="6599" marR="6599" marT="6599" marB="0" anchor="ctr"/>
                </a:tc>
                <a:tc vMerge="1">
                  <a:txBody>
                    <a:bodyPr/>
                    <a:lstStyle/>
                    <a:p>
                      <a:endParaRPr lang="it-IT"/>
                    </a:p>
                  </a:txBody>
                  <a:tcPr/>
                </a:tc>
                <a:tc>
                  <a:txBody>
                    <a:bodyPr/>
                    <a:lstStyle/>
                    <a:p>
                      <a:pPr algn="ctr" fontAlgn="ctr"/>
                      <a:r>
                        <a:rPr lang="it-IT" sz="1600" u="none" strike="noStrike" dirty="0">
                          <a:effectLst/>
                        </a:rPr>
                        <a:t>64,5</a:t>
                      </a:r>
                      <a:endParaRPr lang="it-IT" sz="1600" b="0" i="0" u="none" strike="noStrike" dirty="0">
                        <a:solidFill>
                          <a:srgbClr val="000000"/>
                        </a:solidFill>
                        <a:effectLst/>
                        <a:latin typeface="Calibri"/>
                      </a:endParaRPr>
                    </a:p>
                  </a:txBody>
                  <a:tcPr marL="6599" marR="6599" marT="6599" marB="0" anchor="ctr"/>
                </a:tc>
                <a:tc vMerge="1">
                  <a:txBody>
                    <a:bodyPr/>
                    <a:lstStyle/>
                    <a:p>
                      <a:endParaRPr lang="it-IT"/>
                    </a:p>
                  </a:txBody>
                  <a:tcPr/>
                </a:tc>
                <a:tc>
                  <a:txBody>
                    <a:bodyPr/>
                    <a:lstStyle/>
                    <a:p>
                      <a:pPr algn="ctr" fontAlgn="ctr"/>
                      <a:r>
                        <a:rPr lang="it-IT" sz="1600" u="none" strike="noStrike" dirty="0">
                          <a:effectLst/>
                        </a:rPr>
                        <a:t>49,4</a:t>
                      </a:r>
                      <a:endParaRPr lang="it-IT" sz="1600" b="0" i="0" u="none" strike="noStrike" dirty="0">
                        <a:solidFill>
                          <a:srgbClr val="000000"/>
                        </a:solidFill>
                        <a:effectLst/>
                        <a:latin typeface="Calibri"/>
                      </a:endParaRPr>
                    </a:p>
                  </a:txBody>
                  <a:tcPr marL="6599" marR="6599" marT="6599" marB="0" anchor="ctr"/>
                </a:tc>
                <a:tc vMerge="1">
                  <a:txBody>
                    <a:bodyPr/>
                    <a:lstStyle/>
                    <a:p>
                      <a:endParaRPr lang="it-IT"/>
                    </a:p>
                  </a:txBody>
                  <a:tcPr/>
                </a:tc>
                <a:tc>
                  <a:txBody>
                    <a:bodyPr/>
                    <a:lstStyle/>
                    <a:p>
                      <a:pPr algn="ctr" fontAlgn="ctr"/>
                      <a:r>
                        <a:rPr lang="it-IT" sz="1600" u="none" strike="noStrike" dirty="0">
                          <a:effectLst/>
                        </a:rPr>
                        <a:t>63,8</a:t>
                      </a:r>
                      <a:endParaRPr lang="it-IT" sz="1600" b="0" i="0" u="none" strike="noStrike" dirty="0">
                        <a:solidFill>
                          <a:srgbClr val="000000"/>
                        </a:solidFill>
                        <a:effectLst/>
                        <a:latin typeface="Calibri"/>
                      </a:endParaRPr>
                    </a:p>
                  </a:txBody>
                  <a:tcPr marL="6599" marR="6599" marT="6599" marB="0" anchor="ctr"/>
                </a:tc>
                <a:tc vMerge="1">
                  <a:txBody>
                    <a:bodyPr/>
                    <a:lstStyle/>
                    <a:p>
                      <a:endParaRPr lang="it-IT"/>
                    </a:p>
                  </a:txBody>
                  <a:tcPr/>
                </a:tc>
              </a:tr>
            </a:tbl>
          </a:graphicData>
        </a:graphic>
      </p:graphicFrame>
      <p:sp>
        <p:nvSpPr>
          <p:cNvPr id="74827" name="Rectangle 4"/>
          <p:cNvSpPr>
            <a:spLocks noChangeArrowheads="1"/>
          </p:cNvSpPr>
          <p:nvPr/>
        </p:nvSpPr>
        <p:spPr bwMode="auto">
          <a:xfrm flipH="1">
            <a:off x="7315200" y="6553200"/>
            <a:ext cx="1600200" cy="17463"/>
          </a:xfrm>
          <a:prstGeom prst="rect">
            <a:avLst/>
          </a:prstGeom>
          <a:solidFill>
            <a:srgbClr val="006699"/>
          </a:solidFill>
          <a:ln w="9525">
            <a:noFill/>
            <a:miter lim="800000"/>
            <a:headEnd/>
            <a:tailEnd/>
          </a:ln>
        </p:spPr>
        <p:txBody>
          <a:bodyPr wrap="none" anchor="ctr"/>
          <a:lstStyle/>
          <a:p>
            <a:pPr algn="ctr" eaLnBrk="0" hangingPunct="0"/>
            <a:endParaRPr lang="en-US" sz="2400">
              <a:latin typeface="Times" pitchFamily="18" charset="0"/>
            </a:endParaRPr>
          </a:p>
        </p:txBody>
      </p:sp>
      <p:sp>
        <p:nvSpPr>
          <p:cNvPr id="74828" name="Rectangle 5"/>
          <p:cNvSpPr>
            <a:spLocks noChangeArrowheads="1"/>
          </p:cNvSpPr>
          <p:nvPr/>
        </p:nvSpPr>
        <p:spPr bwMode="auto">
          <a:xfrm rot="-5400000">
            <a:off x="8420894" y="6423819"/>
            <a:ext cx="685800" cy="17462"/>
          </a:xfrm>
          <a:prstGeom prst="rect">
            <a:avLst/>
          </a:prstGeom>
          <a:solidFill>
            <a:srgbClr val="006699"/>
          </a:solidFill>
          <a:ln w="9525">
            <a:noFill/>
            <a:miter lim="800000"/>
            <a:headEnd/>
            <a:tailEnd/>
          </a:ln>
        </p:spPr>
        <p:txBody>
          <a:bodyPr vert="eaVert" wrap="none" anchor="ctr"/>
          <a:lstStyle/>
          <a:p>
            <a:endParaRPr lang="it-IT"/>
          </a:p>
        </p:txBody>
      </p:sp>
      <p:sp>
        <p:nvSpPr>
          <p:cNvPr id="74829" name="Text Box 6"/>
          <p:cNvSpPr txBox="1">
            <a:spLocks noChangeArrowheads="1"/>
          </p:cNvSpPr>
          <p:nvPr/>
        </p:nvSpPr>
        <p:spPr bwMode="auto">
          <a:xfrm>
            <a:off x="4140200" y="1125538"/>
            <a:ext cx="184150" cy="336550"/>
          </a:xfrm>
          <a:prstGeom prst="rect">
            <a:avLst/>
          </a:prstGeom>
          <a:noFill/>
          <a:ln w="9525" algn="ctr">
            <a:noFill/>
            <a:miter lim="800000"/>
            <a:headEnd/>
            <a:tailEnd/>
          </a:ln>
        </p:spPr>
        <p:txBody>
          <a:bodyPr wrap="none">
            <a:spAutoFit/>
          </a:bodyPr>
          <a:lstStyle/>
          <a:p>
            <a:pPr eaLnBrk="0" hangingPunct="0"/>
            <a:endParaRPr lang="en-US" sz="1600"/>
          </a:p>
        </p:txBody>
      </p:sp>
      <p:pic>
        <p:nvPicPr>
          <p:cNvPr id="74830" name="Picture 13"/>
          <p:cNvPicPr>
            <a:picLocks noChangeAspect="1" noChangeArrowheads="1"/>
          </p:cNvPicPr>
          <p:nvPr/>
        </p:nvPicPr>
        <p:blipFill>
          <a:blip r:embed="rId3"/>
          <a:srcRect/>
          <a:stretch>
            <a:fillRect/>
          </a:stretch>
        </p:blipFill>
        <p:spPr bwMode="auto">
          <a:xfrm>
            <a:off x="8201025" y="0"/>
            <a:ext cx="942975" cy="1171575"/>
          </a:xfrm>
          <a:prstGeom prst="rect">
            <a:avLst/>
          </a:prstGeom>
          <a:noFill/>
          <a:ln w="9525">
            <a:noFill/>
            <a:miter lim="800000"/>
            <a:headEnd/>
            <a:tailEnd/>
          </a:ln>
        </p:spPr>
      </p:pic>
      <p:sp>
        <p:nvSpPr>
          <p:cNvPr id="74831" name="CasellaDiTesto 9"/>
          <p:cNvSpPr txBox="1">
            <a:spLocks noChangeArrowheads="1"/>
          </p:cNvSpPr>
          <p:nvPr/>
        </p:nvSpPr>
        <p:spPr bwMode="auto">
          <a:xfrm>
            <a:off x="323850" y="428625"/>
            <a:ext cx="7791450" cy="369888"/>
          </a:xfrm>
          <a:prstGeom prst="rect">
            <a:avLst/>
          </a:prstGeom>
          <a:noFill/>
          <a:ln w="9525">
            <a:noFill/>
            <a:miter lim="800000"/>
            <a:headEnd/>
            <a:tailEnd/>
          </a:ln>
        </p:spPr>
        <p:txBody>
          <a:bodyPr>
            <a:spAutoFit/>
          </a:bodyPr>
          <a:lstStyle/>
          <a:p>
            <a:r>
              <a:rPr lang="it-IT"/>
              <a:t>Tavola 2a – Parti della prova di Italiano - CLASSI TERZE SECONDARIA </a:t>
            </a:r>
          </a:p>
        </p:txBody>
      </p:sp>
      <p:grpSp>
        <p:nvGrpSpPr>
          <p:cNvPr id="74832" name="Gruppo 15"/>
          <p:cNvGrpSpPr>
            <a:grpSpLocks/>
          </p:cNvGrpSpPr>
          <p:nvPr/>
        </p:nvGrpSpPr>
        <p:grpSpPr bwMode="auto">
          <a:xfrm>
            <a:off x="1403350" y="1223963"/>
            <a:ext cx="1541463" cy="620712"/>
            <a:chOff x="1691680" y="1368064"/>
            <a:chExt cx="1440160" cy="404752"/>
          </a:xfrm>
        </p:grpSpPr>
        <p:cxnSp>
          <p:nvCxnSpPr>
            <p:cNvPr id="11" name="Connettore 1 10"/>
            <p:cNvCxnSpPr/>
            <p:nvPr/>
          </p:nvCxnSpPr>
          <p:spPr>
            <a:xfrm>
              <a:off x="1691680" y="1772816"/>
              <a:ext cx="1440160" cy="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12" name="Connettore 1 11"/>
            <p:cNvCxnSpPr/>
            <p:nvPr/>
          </p:nvCxnSpPr>
          <p:spPr>
            <a:xfrm flipV="1">
              <a:off x="3131840" y="1412576"/>
              <a:ext cx="0" cy="36024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1691680" y="1368064"/>
              <a:ext cx="1440160" cy="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14" name="Connettore 1 13"/>
            <p:cNvCxnSpPr/>
            <p:nvPr/>
          </p:nvCxnSpPr>
          <p:spPr>
            <a:xfrm flipV="1">
              <a:off x="1691680" y="1412576"/>
              <a:ext cx="0" cy="36024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grpSp>
      <p:grpSp>
        <p:nvGrpSpPr>
          <p:cNvPr id="74833" name="Gruppo 16"/>
          <p:cNvGrpSpPr>
            <a:grpSpLocks/>
          </p:cNvGrpSpPr>
          <p:nvPr/>
        </p:nvGrpSpPr>
        <p:grpSpPr bwMode="auto">
          <a:xfrm>
            <a:off x="2944813" y="1214438"/>
            <a:ext cx="2347912" cy="630237"/>
            <a:chOff x="1691680" y="1368064"/>
            <a:chExt cx="1440160" cy="404752"/>
          </a:xfrm>
        </p:grpSpPr>
        <p:cxnSp>
          <p:nvCxnSpPr>
            <p:cNvPr id="16" name="Connettore 1 15"/>
            <p:cNvCxnSpPr/>
            <p:nvPr/>
          </p:nvCxnSpPr>
          <p:spPr>
            <a:xfrm>
              <a:off x="1691680" y="1772816"/>
              <a:ext cx="1440160" cy="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flipV="1">
              <a:off x="3131840" y="1412923"/>
              <a:ext cx="0" cy="359893"/>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18" name="Connettore 1 17"/>
            <p:cNvCxnSpPr/>
            <p:nvPr/>
          </p:nvCxnSpPr>
          <p:spPr>
            <a:xfrm>
              <a:off x="1691680" y="1368064"/>
              <a:ext cx="1440160" cy="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19" name="Connettore 1 18"/>
            <p:cNvCxnSpPr/>
            <p:nvPr/>
          </p:nvCxnSpPr>
          <p:spPr>
            <a:xfrm flipV="1">
              <a:off x="1691680" y="1412923"/>
              <a:ext cx="0" cy="359893"/>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grpSp>
      <p:grpSp>
        <p:nvGrpSpPr>
          <p:cNvPr id="74834" name="Gruppo 26"/>
          <p:cNvGrpSpPr>
            <a:grpSpLocks/>
          </p:cNvGrpSpPr>
          <p:nvPr/>
        </p:nvGrpSpPr>
        <p:grpSpPr bwMode="auto">
          <a:xfrm>
            <a:off x="5292725" y="1196975"/>
            <a:ext cx="1800225" cy="647700"/>
            <a:chOff x="1691680" y="1368064"/>
            <a:chExt cx="1440160" cy="404752"/>
          </a:xfrm>
        </p:grpSpPr>
        <p:cxnSp>
          <p:nvCxnSpPr>
            <p:cNvPr id="26" name="Connettore 1 25"/>
            <p:cNvCxnSpPr/>
            <p:nvPr/>
          </p:nvCxnSpPr>
          <p:spPr>
            <a:xfrm>
              <a:off x="1691680" y="1772816"/>
              <a:ext cx="1440160" cy="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27" name="Connettore 1 26"/>
            <p:cNvCxnSpPr/>
            <p:nvPr/>
          </p:nvCxnSpPr>
          <p:spPr>
            <a:xfrm flipV="1">
              <a:off x="3131840" y="1412706"/>
              <a:ext cx="0" cy="36011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28" name="Connettore 1 27"/>
            <p:cNvCxnSpPr/>
            <p:nvPr/>
          </p:nvCxnSpPr>
          <p:spPr>
            <a:xfrm>
              <a:off x="1691680" y="1368064"/>
              <a:ext cx="1440160" cy="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29" name="Connettore 1 28"/>
            <p:cNvCxnSpPr/>
            <p:nvPr/>
          </p:nvCxnSpPr>
          <p:spPr>
            <a:xfrm flipV="1">
              <a:off x="1691680" y="1412706"/>
              <a:ext cx="0" cy="36011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grpSp>
      <p:grpSp>
        <p:nvGrpSpPr>
          <p:cNvPr id="74835" name="Gruppo 31"/>
          <p:cNvGrpSpPr>
            <a:grpSpLocks/>
          </p:cNvGrpSpPr>
          <p:nvPr/>
        </p:nvGrpSpPr>
        <p:grpSpPr bwMode="auto">
          <a:xfrm>
            <a:off x="7092950" y="1196975"/>
            <a:ext cx="1828800" cy="647700"/>
            <a:chOff x="1691680" y="1368064"/>
            <a:chExt cx="1440160" cy="404752"/>
          </a:xfrm>
        </p:grpSpPr>
        <p:cxnSp>
          <p:nvCxnSpPr>
            <p:cNvPr id="31" name="Connettore 1 30"/>
            <p:cNvCxnSpPr/>
            <p:nvPr/>
          </p:nvCxnSpPr>
          <p:spPr>
            <a:xfrm>
              <a:off x="1691680" y="1772816"/>
              <a:ext cx="1440160" cy="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32" name="Connettore 1 31"/>
            <p:cNvCxnSpPr/>
            <p:nvPr/>
          </p:nvCxnSpPr>
          <p:spPr>
            <a:xfrm flipV="1">
              <a:off x="3131840" y="1412706"/>
              <a:ext cx="0" cy="36011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33" name="Connettore 1 32"/>
            <p:cNvCxnSpPr/>
            <p:nvPr/>
          </p:nvCxnSpPr>
          <p:spPr>
            <a:xfrm>
              <a:off x="1691680" y="1368064"/>
              <a:ext cx="1440160" cy="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34" name="Connettore 1 33"/>
            <p:cNvCxnSpPr/>
            <p:nvPr/>
          </p:nvCxnSpPr>
          <p:spPr>
            <a:xfrm flipV="1">
              <a:off x="1691680" y="1412706"/>
              <a:ext cx="0" cy="36011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grpSp>
      <p:sp>
        <p:nvSpPr>
          <p:cNvPr id="74836" name="CasellaDiTesto 35"/>
          <p:cNvSpPr txBox="1">
            <a:spLocks noChangeArrowheads="1"/>
          </p:cNvSpPr>
          <p:nvPr/>
        </p:nvSpPr>
        <p:spPr bwMode="auto">
          <a:xfrm>
            <a:off x="3311525" y="5229225"/>
            <a:ext cx="5327650" cy="585788"/>
          </a:xfrm>
          <a:prstGeom prst="rect">
            <a:avLst/>
          </a:prstGeom>
          <a:noFill/>
          <a:ln w="9525">
            <a:noFill/>
            <a:miter lim="800000"/>
            <a:headEnd/>
            <a:tailEnd/>
          </a:ln>
        </p:spPr>
        <p:txBody>
          <a:bodyPr>
            <a:spAutoFit/>
          </a:bodyPr>
          <a:lstStyle/>
          <a:p>
            <a:r>
              <a:rPr lang="it-IT" b="1">
                <a:solidFill>
                  <a:srgbClr val="C00000"/>
                </a:solidFill>
              </a:rPr>
              <a:t>N.B.  </a:t>
            </a:r>
            <a:r>
              <a:rPr lang="it-IT" sz="1400" b="1" i="1">
                <a:solidFill>
                  <a:srgbClr val="C00000"/>
                </a:solidFill>
              </a:rPr>
              <a:t>Analoghe tabelle sono restituite analizzando i risultati sia solo dei nativi sia solo dei regolari  </a:t>
            </a:r>
          </a:p>
        </p:txBody>
      </p:sp>
      <p:sp>
        <p:nvSpPr>
          <p:cNvPr id="39" name="Ovale 38"/>
          <p:cNvSpPr/>
          <p:nvPr/>
        </p:nvSpPr>
        <p:spPr>
          <a:xfrm>
            <a:off x="6300788" y="3303588"/>
            <a:ext cx="574675" cy="576262"/>
          </a:xfrm>
          <a:prstGeom prst="ellipse">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7" name="CasellaDiTesto 37"/>
          <p:cNvSpPr txBox="1">
            <a:spLocks noChangeArrowheads="1"/>
          </p:cNvSpPr>
          <p:nvPr/>
        </p:nvSpPr>
        <p:spPr bwMode="auto">
          <a:xfrm>
            <a:off x="5292725" y="2636838"/>
            <a:ext cx="863600" cy="2032000"/>
          </a:xfrm>
          <a:prstGeom prst="rect">
            <a:avLst/>
          </a:prstGeom>
          <a:solidFill>
            <a:schemeClr val="accent1">
              <a:alpha val="10196"/>
            </a:schemeClr>
          </a:solidFill>
          <a:ln w="31750" cap="sq">
            <a:solidFill>
              <a:srgbClr val="FF0000"/>
            </a:solidFill>
            <a:miter lim="800000"/>
            <a:headEnd/>
            <a:tailEnd/>
          </a:ln>
        </p:spPr>
        <p:txBody>
          <a:bodyPr>
            <a:spAutoFit/>
          </a:bodyPr>
          <a:lstStyle/>
          <a:p>
            <a:endParaRPr lang="it-IT"/>
          </a:p>
          <a:p>
            <a:endParaRPr lang="it-IT"/>
          </a:p>
          <a:p>
            <a:endParaRPr lang="it-IT"/>
          </a:p>
          <a:p>
            <a:endParaRPr lang="it-IT"/>
          </a:p>
          <a:p>
            <a:endParaRPr lang="it-IT"/>
          </a:p>
          <a:p>
            <a:endParaRPr lang="it-IT"/>
          </a:p>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inVertical)">
                                      <p:cBhvr>
                                        <p:cTn id="7" dur="500"/>
                                        <p:tgtEl>
                                          <p:spTgt spid="3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barn(inVertical)">
                                      <p:cBhvr>
                                        <p:cTn id="1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1293813"/>
          <a:ext cx="9144000" cy="3503612"/>
        </p:xfrm>
        <a:graphic>
          <a:graphicData uri="http://schemas.openxmlformats.org/drawingml/2006/table">
            <a:tbl>
              <a:tblPr>
                <a:tableStyleId>{5C22544A-7EE6-4342-B048-85BDC9FD1C3A}</a:tableStyleId>
              </a:tblPr>
              <a:tblGrid>
                <a:gridCol w="755577"/>
                <a:gridCol w="800021"/>
                <a:gridCol w="768077"/>
                <a:gridCol w="826412"/>
                <a:gridCol w="816689"/>
                <a:gridCol w="894469"/>
                <a:gridCol w="895063"/>
                <a:gridCol w="837971"/>
                <a:gridCol w="837916"/>
                <a:gridCol w="865950"/>
                <a:gridCol w="845857"/>
              </a:tblGrid>
              <a:tr h="437384">
                <a:tc>
                  <a:txBody>
                    <a:bodyPr/>
                    <a:lstStyle/>
                    <a:p>
                      <a:pPr algn="ctr" fontAlgn="ctr"/>
                      <a:r>
                        <a:rPr lang="it-IT" sz="700" u="none" strike="noStrike" dirty="0">
                          <a:effectLst/>
                        </a:rPr>
                        <a:t> </a:t>
                      </a:r>
                      <a:endParaRPr lang="it-IT" sz="700" b="0" i="0" u="none" strike="noStrike" dirty="0">
                        <a:solidFill>
                          <a:srgbClr val="000000"/>
                        </a:solidFill>
                        <a:effectLst/>
                        <a:latin typeface="Calibri"/>
                      </a:endParaRPr>
                    </a:p>
                  </a:txBody>
                  <a:tcPr marL="6389" marR="6389" marT="6389" marB="0" anchor="ctr"/>
                </a:tc>
                <a:tc gridSpan="2">
                  <a:txBody>
                    <a:bodyPr/>
                    <a:lstStyle/>
                    <a:p>
                      <a:pPr algn="ctr" fontAlgn="ctr"/>
                      <a:r>
                        <a:rPr lang="it-IT" sz="1400" u="none" strike="noStrike" dirty="0">
                          <a:effectLst/>
                        </a:rPr>
                        <a:t>Numeri</a:t>
                      </a:r>
                      <a:endParaRPr lang="it-IT" sz="1400" b="0" i="0" u="none" strike="noStrike" dirty="0">
                        <a:solidFill>
                          <a:srgbClr val="000000"/>
                        </a:solidFill>
                        <a:effectLst/>
                        <a:latin typeface="Calibri"/>
                      </a:endParaRPr>
                    </a:p>
                  </a:txBody>
                  <a:tcPr marL="6389" marR="6389" marT="6389" marB="0" anchor="ctr"/>
                </a:tc>
                <a:tc hMerge="1">
                  <a:txBody>
                    <a:bodyPr/>
                    <a:lstStyle/>
                    <a:p>
                      <a:endParaRPr lang="it-IT"/>
                    </a:p>
                  </a:txBody>
                  <a:tcPr/>
                </a:tc>
                <a:tc gridSpan="2">
                  <a:txBody>
                    <a:bodyPr/>
                    <a:lstStyle/>
                    <a:p>
                      <a:pPr algn="ctr" fontAlgn="ctr"/>
                      <a:r>
                        <a:rPr lang="it-IT" sz="1400" u="none" strike="noStrike">
                          <a:effectLst/>
                        </a:rPr>
                        <a:t>Dati e previsioni</a:t>
                      </a:r>
                      <a:endParaRPr lang="it-IT" sz="1400" b="0" i="0" u="none" strike="noStrike">
                        <a:solidFill>
                          <a:srgbClr val="000000"/>
                        </a:solidFill>
                        <a:effectLst/>
                        <a:latin typeface="Calibri"/>
                      </a:endParaRPr>
                    </a:p>
                  </a:txBody>
                  <a:tcPr marL="6389" marR="6389" marT="6389" marB="0" anchor="ctr"/>
                </a:tc>
                <a:tc hMerge="1">
                  <a:txBody>
                    <a:bodyPr/>
                    <a:lstStyle/>
                    <a:p>
                      <a:endParaRPr lang="it-IT"/>
                    </a:p>
                  </a:txBody>
                  <a:tcPr/>
                </a:tc>
                <a:tc gridSpan="2">
                  <a:txBody>
                    <a:bodyPr/>
                    <a:lstStyle/>
                    <a:p>
                      <a:pPr algn="ctr" fontAlgn="ctr"/>
                      <a:r>
                        <a:rPr lang="it-IT" sz="1400" u="none" strike="noStrike">
                          <a:effectLst/>
                        </a:rPr>
                        <a:t>Spazio e figure</a:t>
                      </a:r>
                      <a:endParaRPr lang="it-IT" sz="1400" b="0" i="0" u="none" strike="noStrike">
                        <a:solidFill>
                          <a:srgbClr val="000000"/>
                        </a:solidFill>
                        <a:effectLst/>
                        <a:latin typeface="Calibri"/>
                      </a:endParaRPr>
                    </a:p>
                  </a:txBody>
                  <a:tcPr marL="6389" marR="6389" marT="6389" marB="0" anchor="ctr"/>
                </a:tc>
                <a:tc hMerge="1">
                  <a:txBody>
                    <a:bodyPr/>
                    <a:lstStyle/>
                    <a:p>
                      <a:endParaRPr lang="it-IT"/>
                    </a:p>
                  </a:txBody>
                  <a:tcPr/>
                </a:tc>
                <a:tc gridSpan="2">
                  <a:txBody>
                    <a:bodyPr/>
                    <a:lstStyle/>
                    <a:p>
                      <a:pPr algn="ctr" fontAlgn="ctr"/>
                      <a:r>
                        <a:rPr lang="it-IT" sz="1400" u="none" strike="noStrike">
                          <a:effectLst/>
                        </a:rPr>
                        <a:t>Relazioni e funzioni</a:t>
                      </a:r>
                      <a:endParaRPr lang="it-IT" sz="1400" b="0" i="0" u="none" strike="noStrike">
                        <a:solidFill>
                          <a:srgbClr val="000000"/>
                        </a:solidFill>
                        <a:effectLst/>
                        <a:latin typeface="Calibri"/>
                      </a:endParaRPr>
                    </a:p>
                  </a:txBody>
                  <a:tcPr marL="6389" marR="6389" marT="6389" marB="0" anchor="ctr"/>
                </a:tc>
                <a:tc hMerge="1">
                  <a:txBody>
                    <a:bodyPr/>
                    <a:lstStyle/>
                    <a:p>
                      <a:endParaRPr lang="it-IT"/>
                    </a:p>
                  </a:txBody>
                  <a:tcPr/>
                </a:tc>
                <a:tc gridSpan="2">
                  <a:txBody>
                    <a:bodyPr/>
                    <a:lstStyle/>
                    <a:p>
                      <a:pPr algn="ctr" fontAlgn="ctr"/>
                      <a:r>
                        <a:rPr lang="it-IT" sz="1400" u="none" strike="noStrike">
                          <a:effectLst/>
                        </a:rPr>
                        <a:t>Prova complessiva</a:t>
                      </a:r>
                      <a:endParaRPr lang="it-IT" sz="1400" b="0" i="0" u="none" strike="noStrike">
                        <a:solidFill>
                          <a:srgbClr val="000000"/>
                        </a:solidFill>
                        <a:effectLst/>
                        <a:latin typeface="Calibri"/>
                      </a:endParaRPr>
                    </a:p>
                  </a:txBody>
                  <a:tcPr marL="6389" marR="6389" marT="6389" marB="0" anchor="ctr"/>
                </a:tc>
                <a:tc hMerge="1">
                  <a:txBody>
                    <a:bodyPr/>
                    <a:lstStyle/>
                    <a:p>
                      <a:endParaRPr lang="it-IT"/>
                    </a:p>
                  </a:txBody>
                  <a:tcPr/>
                </a:tc>
              </a:tr>
              <a:tr h="874766">
                <a:tc>
                  <a:txBody>
                    <a:bodyPr/>
                    <a:lstStyle/>
                    <a:p>
                      <a:pPr algn="ctr" fontAlgn="ctr"/>
                      <a:r>
                        <a:rPr lang="it-IT" sz="1400" u="none" strike="noStrike" dirty="0">
                          <a:effectLst/>
                        </a:rPr>
                        <a:t>Classi</a:t>
                      </a:r>
                      <a:endParaRPr lang="it-IT" sz="1400" b="0" i="0" u="none" strike="noStrike" dirty="0">
                        <a:solidFill>
                          <a:srgbClr val="000000"/>
                        </a:solidFill>
                        <a:effectLst/>
                        <a:latin typeface="Calibri"/>
                      </a:endParaRPr>
                    </a:p>
                  </a:txBody>
                  <a:tcPr marL="6389" marR="6389" marT="6389" marB="0" anchor="ctr"/>
                </a:tc>
                <a:tc>
                  <a:txBody>
                    <a:bodyPr/>
                    <a:lstStyle/>
                    <a:p>
                      <a:pPr algn="ctr" fontAlgn="ctr"/>
                      <a:r>
                        <a:rPr lang="it-IT" sz="1400" u="none" strike="noStrike">
                          <a:effectLst/>
                        </a:rPr>
                        <a:t>Punteggio medio</a:t>
                      </a:r>
                      <a:endParaRPr lang="it-IT" sz="1400" b="0" i="0" u="none" strike="noStrike">
                        <a:solidFill>
                          <a:srgbClr val="000000"/>
                        </a:solidFill>
                        <a:effectLst/>
                        <a:latin typeface="Calibri"/>
                      </a:endParaRPr>
                    </a:p>
                  </a:txBody>
                  <a:tcPr marL="6389" marR="6389" marT="6389" marB="0" anchor="ctr"/>
                </a:tc>
                <a:tc>
                  <a:txBody>
                    <a:bodyPr/>
                    <a:lstStyle/>
                    <a:p>
                      <a:pPr algn="ctr" fontAlgn="ctr"/>
                      <a:r>
                        <a:rPr lang="it-IT" sz="1400" u="none" strike="noStrike" dirty="0">
                          <a:effectLst/>
                        </a:rPr>
                        <a:t>Punteggio Italia</a:t>
                      </a:r>
                      <a:endParaRPr lang="it-IT" sz="1400" b="0" i="0" u="none" strike="noStrike" dirty="0">
                        <a:solidFill>
                          <a:srgbClr val="000000"/>
                        </a:solidFill>
                        <a:effectLst/>
                        <a:latin typeface="Calibri"/>
                      </a:endParaRPr>
                    </a:p>
                  </a:txBody>
                  <a:tcPr marL="6389" marR="6389" marT="6389" marB="0" anchor="ctr"/>
                </a:tc>
                <a:tc>
                  <a:txBody>
                    <a:bodyPr/>
                    <a:lstStyle/>
                    <a:p>
                      <a:pPr algn="ctr" fontAlgn="ctr"/>
                      <a:r>
                        <a:rPr lang="it-IT" sz="1400" u="none" strike="noStrike" dirty="0">
                          <a:effectLst/>
                        </a:rPr>
                        <a:t>Punteggio medio</a:t>
                      </a:r>
                      <a:endParaRPr lang="it-IT" sz="1400" b="0" i="0" u="none" strike="noStrike" dirty="0">
                        <a:solidFill>
                          <a:srgbClr val="000000"/>
                        </a:solidFill>
                        <a:effectLst/>
                        <a:latin typeface="Calibri"/>
                      </a:endParaRPr>
                    </a:p>
                  </a:txBody>
                  <a:tcPr marL="6389" marR="6389" marT="6389" marB="0" anchor="ctr"/>
                </a:tc>
                <a:tc>
                  <a:txBody>
                    <a:bodyPr/>
                    <a:lstStyle/>
                    <a:p>
                      <a:pPr algn="ctr" fontAlgn="ctr"/>
                      <a:r>
                        <a:rPr lang="it-IT" sz="1400" u="none" strike="noStrike" dirty="0">
                          <a:effectLst/>
                        </a:rPr>
                        <a:t>Punteggio Italia</a:t>
                      </a:r>
                      <a:endParaRPr lang="it-IT" sz="1400" b="0" i="0" u="none" strike="noStrike" dirty="0">
                        <a:solidFill>
                          <a:srgbClr val="000000"/>
                        </a:solidFill>
                        <a:effectLst/>
                        <a:latin typeface="Calibri"/>
                      </a:endParaRPr>
                    </a:p>
                  </a:txBody>
                  <a:tcPr marL="6389" marR="6389" marT="6389" marB="0" anchor="ctr"/>
                </a:tc>
                <a:tc>
                  <a:txBody>
                    <a:bodyPr/>
                    <a:lstStyle/>
                    <a:p>
                      <a:pPr algn="ctr" fontAlgn="ctr"/>
                      <a:r>
                        <a:rPr lang="it-IT" sz="1400" u="none" strike="noStrike">
                          <a:effectLst/>
                        </a:rPr>
                        <a:t>Punteggio medio</a:t>
                      </a:r>
                      <a:endParaRPr lang="it-IT" sz="1400" b="0" i="0" u="none" strike="noStrike">
                        <a:solidFill>
                          <a:srgbClr val="000000"/>
                        </a:solidFill>
                        <a:effectLst/>
                        <a:latin typeface="Calibri"/>
                      </a:endParaRPr>
                    </a:p>
                  </a:txBody>
                  <a:tcPr marL="6389" marR="6389" marT="6389" marB="0" anchor="ctr"/>
                </a:tc>
                <a:tc>
                  <a:txBody>
                    <a:bodyPr/>
                    <a:lstStyle/>
                    <a:p>
                      <a:pPr algn="ctr" fontAlgn="ctr"/>
                      <a:r>
                        <a:rPr lang="it-IT" sz="1400" u="none" strike="noStrike">
                          <a:effectLst/>
                        </a:rPr>
                        <a:t>Punteggio Italia</a:t>
                      </a:r>
                      <a:endParaRPr lang="it-IT" sz="1400" b="0" i="0" u="none" strike="noStrike">
                        <a:solidFill>
                          <a:srgbClr val="000000"/>
                        </a:solidFill>
                        <a:effectLst/>
                        <a:latin typeface="Calibri"/>
                      </a:endParaRPr>
                    </a:p>
                  </a:txBody>
                  <a:tcPr marL="6389" marR="6389" marT="6389" marB="0" anchor="ctr"/>
                </a:tc>
                <a:tc>
                  <a:txBody>
                    <a:bodyPr/>
                    <a:lstStyle/>
                    <a:p>
                      <a:pPr algn="ctr" fontAlgn="ctr"/>
                      <a:r>
                        <a:rPr lang="it-IT" sz="1400" u="none" strike="noStrike">
                          <a:effectLst/>
                        </a:rPr>
                        <a:t>Punteggio medio</a:t>
                      </a:r>
                      <a:endParaRPr lang="it-IT" sz="1400" b="0" i="0" u="none" strike="noStrike">
                        <a:solidFill>
                          <a:srgbClr val="000000"/>
                        </a:solidFill>
                        <a:effectLst/>
                        <a:latin typeface="Calibri"/>
                      </a:endParaRPr>
                    </a:p>
                  </a:txBody>
                  <a:tcPr marL="6389" marR="6389" marT="6389" marB="0" anchor="ctr"/>
                </a:tc>
                <a:tc>
                  <a:txBody>
                    <a:bodyPr/>
                    <a:lstStyle/>
                    <a:p>
                      <a:pPr algn="ctr" fontAlgn="ctr"/>
                      <a:r>
                        <a:rPr lang="it-IT" sz="1400" u="none" strike="noStrike">
                          <a:effectLst/>
                        </a:rPr>
                        <a:t>Punteggio Italia</a:t>
                      </a:r>
                      <a:endParaRPr lang="it-IT" sz="1400" b="0" i="0" u="none" strike="noStrike">
                        <a:solidFill>
                          <a:srgbClr val="000000"/>
                        </a:solidFill>
                        <a:effectLst/>
                        <a:latin typeface="Calibri"/>
                      </a:endParaRPr>
                    </a:p>
                  </a:txBody>
                  <a:tcPr marL="6389" marR="6389" marT="6389" marB="0" anchor="ctr"/>
                </a:tc>
                <a:tc>
                  <a:txBody>
                    <a:bodyPr/>
                    <a:lstStyle/>
                    <a:p>
                      <a:pPr algn="ctr" fontAlgn="ctr"/>
                      <a:r>
                        <a:rPr lang="it-IT" sz="1400" u="none" strike="noStrike">
                          <a:effectLst/>
                        </a:rPr>
                        <a:t>Punteggio medio</a:t>
                      </a:r>
                      <a:endParaRPr lang="it-IT" sz="1400" b="0" i="0" u="none" strike="noStrike">
                        <a:solidFill>
                          <a:srgbClr val="000000"/>
                        </a:solidFill>
                        <a:effectLst/>
                        <a:latin typeface="Calibri"/>
                      </a:endParaRPr>
                    </a:p>
                  </a:txBody>
                  <a:tcPr marL="6389" marR="6389" marT="6389" marB="0" anchor="ctr"/>
                </a:tc>
                <a:tc>
                  <a:txBody>
                    <a:bodyPr/>
                    <a:lstStyle/>
                    <a:p>
                      <a:pPr algn="ctr" fontAlgn="ctr"/>
                      <a:r>
                        <a:rPr lang="it-IT" sz="1400" u="none" strike="noStrike">
                          <a:effectLst/>
                        </a:rPr>
                        <a:t>Punteggio Italia</a:t>
                      </a:r>
                      <a:endParaRPr lang="it-IT" sz="1400" b="0" i="0" u="none" strike="noStrike">
                        <a:solidFill>
                          <a:srgbClr val="000000"/>
                        </a:solidFill>
                        <a:effectLst/>
                        <a:latin typeface="Calibri"/>
                      </a:endParaRPr>
                    </a:p>
                  </a:txBody>
                  <a:tcPr marL="6389" marR="6389" marT="6389" marB="0" anchor="ctr"/>
                </a:tc>
              </a:tr>
              <a:tr h="437384">
                <a:tc>
                  <a:txBody>
                    <a:bodyPr/>
                    <a:lstStyle/>
                    <a:p>
                      <a:pPr algn="ctr" fontAlgn="ctr"/>
                      <a:r>
                        <a:rPr lang="it-IT" sz="1400" u="none" strike="noStrike" dirty="0" smtClean="0">
                          <a:effectLst/>
                        </a:rPr>
                        <a:t>I</a:t>
                      </a:r>
                      <a:endParaRPr lang="it-IT" sz="1400" b="0" i="0" u="none" strike="noStrike" dirty="0">
                        <a:solidFill>
                          <a:srgbClr val="000000"/>
                        </a:solidFill>
                        <a:effectLst/>
                        <a:latin typeface="Calibri"/>
                      </a:endParaRPr>
                    </a:p>
                  </a:txBody>
                  <a:tcPr marL="6389" marR="6389" marT="6389" marB="0" anchor="ctr"/>
                </a:tc>
                <a:tc>
                  <a:txBody>
                    <a:bodyPr/>
                    <a:lstStyle/>
                    <a:p>
                      <a:pPr algn="ctr" fontAlgn="ctr"/>
                      <a:r>
                        <a:rPr lang="it-IT" sz="1400" u="none" strike="noStrike">
                          <a:effectLst/>
                        </a:rPr>
                        <a:t>48,8</a:t>
                      </a:r>
                      <a:endParaRPr lang="it-IT" sz="1400" b="0" i="0" u="none" strike="noStrike">
                        <a:solidFill>
                          <a:srgbClr val="000000"/>
                        </a:solidFill>
                        <a:effectLst/>
                        <a:latin typeface="Calibri"/>
                      </a:endParaRPr>
                    </a:p>
                  </a:txBody>
                  <a:tcPr marL="6389" marR="6389" marT="6389" marB="0" anchor="ctr"/>
                </a:tc>
                <a:tc rowSpan="5">
                  <a:txBody>
                    <a:bodyPr/>
                    <a:lstStyle/>
                    <a:p>
                      <a:pPr algn="ctr" fontAlgn="ctr"/>
                      <a:r>
                        <a:rPr lang="it-IT" sz="1400" u="none" strike="noStrike" dirty="0">
                          <a:effectLst/>
                        </a:rPr>
                        <a:t>44,0</a:t>
                      </a:r>
                      <a:endParaRPr lang="it-IT" sz="1400" b="0" i="0" u="none" strike="noStrike" dirty="0">
                        <a:solidFill>
                          <a:srgbClr val="000000"/>
                        </a:solidFill>
                        <a:effectLst/>
                        <a:latin typeface="Calibri"/>
                      </a:endParaRPr>
                    </a:p>
                  </a:txBody>
                  <a:tcPr marL="6389" marR="6389" marT="6389" marB="0" anchor="ctr"/>
                </a:tc>
                <a:tc>
                  <a:txBody>
                    <a:bodyPr/>
                    <a:lstStyle/>
                    <a:p>
                      <a:pPr algn="ctr" fontAlgn="ctr"/>
                      <a:r>
                        <a:rPr lang="it-IT" sz="1400" u="none" strike="noStrike">
                          <a:effectLst/>
                        </a:rPr>
                        <a:t>68,5</a:t>
                      </a:r>
                      <a:endParaRPr lang="it-IT" sz="1400" b="0" i="0" u="none" strike="noStrike">
                        <a:solidFill>
                          <a:srgbClr val="000000"/>
                        </a:solidFill>
                        <a:effectLst/>
                        <a:latin typeface="Calibri"/>
                      </a:endParaRPr>
                    </a:p>
                  </a:txBody>
                  <a:tcPr marL="6389" marR="6389" marT="6389" marB="0" anchor="ctr"/>
                </a:tc>
                <a:tc rowSpan="5">
                  <a:txBody>
                    <a:bodyPr/>
                    <a:lstStyle/>
                    <a:p>
                      <a:pPr algn="ctr" fontAlgn="ctr"/>
                      <a:r>
                        <a:rPr lang="it-IT" sz="1400" u="none" strike="noStrike" dirty="0">
                          <a:effectLst/>
                        </a:rPr>
                        <a:t>63,6</a:t>
                      </a:r>
                      <a:endParaRPr lang="it-IT" sz="1400" b="0" i="0" u="none" strike="noStrike" dirty="0">
                        <a:solidFill>
                          <a:srgbClr val="000000"/>
                        </a:solidFill>
                        <a:effectLst/>
                        <a:latin typeface="Calibri"/>
                      </a:endParaRPr>
                    </a:p>
                  </a:txBody>
                  <a:tcPr marL="6389" marR="6389" marT="6389" marB="0" anchor="ctr"/>
                </a:tc>
                <a:tc>
                  <a:txBody>
                    <a:bodyPr/>
                    <a:lstStyle/>
                    <a:p>
                      <a:pPr algn="ctr" fontAlgn="ctr"/>
                      <a:r>
                        <a:rPr lang="it-IT" sz="1400" u="none" strike="noStrike" dirty="0">
                          <a:effectLst/>
                        </a:rPr>
                        <a:t>45,2</a:t>
                      </a:r>
                      <a:endParaRPr lang="it-IT" sz="1400" b="0" i="0" u="none" strike="noStrike" dirty="0">
                        <a:solidFill>
                          <a:srgbClr val="000000"/>
                        </a:solidFill>
                        <a:effectLst/>
                        <a:latin typeface="Calibri"/>
                      </a:endParaRPr>
                    </a:p>
                  </a:txBody>
                  <a:tcPr marL="6389" marR="6389" marT="6389" marB="0" anchor="ctr"/>
                </a:tc>
                <a:tc rowSpan="5">
                  <a:txBody>
                    <a:bodyPr/>
                    <a:lstStyle/>
                    <a:p>
                      <a:pPr algn="ctr" fontAlgn="ctr"/>
                      <a:r>
                        <a:rPr lang="it-IT" sz="1400" u="none" strike="noStrike" dirty="0">
                          <a:effectLst/>
                        </a:rPr>
                        <a:t>47,7</a:t>
                      </a:r>
                      <a:endParaRPr lang="it-IT" sz="1400" b="0" i="0" u="none" strike="noStrike" dirty="0">
                        <a:solidFill>
                          <a:srgbClr val="000000"/>
                        </a:solidFill>
                        <a:effectLst/>
                        <a:latin typeface="Calibri"/>
                      </a:endParaRPr>
                    </a:p>
                  </a:txBody>
                  <a:tcPr marL="6389" marR="6389" marT="6389" marB="0" anchor="ctr"/>
                </a:tc>
                <a:tc>
                  <a:txBody>
                    <a:bodyPr/>
                    <a:lstStyle/>
                    <a:p>
                      <a:pPr algn="ctr" fontAlgn="ctr"/>
                      <a:r>
                        <a:rPr lang="it-IT" sz="1400" u="none" strike="noStrike">
                          <a:effectLst/>
                        </a:rPr>
                        <a:t>56,1</a:t>
                      </a:r>
                      <a:endParaRPr lang="it-IT" sz="1400" b="0" i="0" u="none" strike="noStrike">
                        <a:solidFill>
                          <a:srgbClr val="000000"/>
                        </a:solidFill>
                        <a:effectLst/>
                        <a:latin typeface="Calibri"/>
                      </a:endParaRPr>
                    </a:p>
                  </a:txBody>
                  <a:tcPr marL="6389" marR="6389" marT="6389" marB="0" anchor="ctr"/>
                </a:tc>
                <a:tc rowSpan="5">
                  <a:txBody>
                    <a:bodyPr/>
                    <a:lstStyle/>
                    <a:p>
                      <a:pPr algn="ctr" fontAlgn="ctr"/>
                      <a:r>
                        <a:rPr lang="it-IT" sz="1400" u="none" strike="noStrike" dirty="0">
                          <a:effectLst/>
                        </a:rPr>
                        <a:t>48,7</a:t>
                      </a:r>
                      <a:endParaRPr lang="it-IT" sz="1400" b="0" i="0" u="none" strike="noStrike" dirty="0">
                        <a:solidFill>
                          <a:srgbClr val="000000"/>
                        </a:solidFill>
                        <a:effectLst/>
                        <a:latin typeface="Calibri"/>
                      </a:endParaRPr>
                    </a:p>
                  </a:txBody>
                  <a:tcPr marL="6389" marR="6389" marT="6389" marB="0" anchor="ctr"/>
                </a:tc>
                <a:tc>
                  <a:txBody>
                    <a:bodyPr/>
                    <a:lstStyle/>
                    <a:p>
                      <a:pPr algn="ctr" fontAlgn="ctr"/>
                      <a:r>
                        <a:rPr lang="it-IT" sz="1400" u="none" strike="noStrike">
                          <a:effectLst/>
                        </a:rPr>
                        <a:t>54,3</a:t>
                      </a:r>
                      <a:endParaRPr lang="it-IT" sz="1400" b="0" i="0" u="none" strike="noStrike">
                        <a:solidFill>
                          <a:srgbClr val="000000"/>
                        </a:solidFill>
                        <a:effectLst/>
                        <a:latin typeface="Calibri"/>
                      </a:endParaRPr>
                    </a:p>
                  </a:txBody>
                  <a:tcPr marL="6389" marR="6389" marT="6389" marB="0" anchor="ctr"/>
                </a:tc>
                <a:tc rowSpan="5">
                  <a:txBody>
                    <a:bodyPr/>
                    <a:lstStyle/>
                    <a:p>
                      <a:pPr algn="ctr" fontAlgn="ctr"/>
                      <a:r>
                        <a:rPr lang="it-IT" sz="1400" u="none" strike="noStrike">
                          <a:effectLst/>
                        </a:rPr>
                        <a:t>50,6</a:t>
                      </a:r>
                      <a:endParaRPr lang="it-IT" sz="1400" b="0" i="0" u="none" strike="noStrike">
                        <a:solidFill>
                          <a:srgbClr val="000000"/>
                        </a:solidFill>
                        <a:effectLst/>
                        <a:latin typeface="Calibri"/>
                      </a:endParaRPr>
                    </a:p>
                  </a:txBody>
                  <a:tcPr marL="6389" marR="6389" marT="6389" marB="0" anchor="ctr"/>
                </a:tc>
              </a:tr>
              <a:tr h="437384">
                <a:tc>
                  <a:txBody>
                    <a:bodyPr/>
                    <a:lstStyle/>
                    <a:p>
                      <a:pPr algn="ctr" fontAlgn="ctr"/>
                      <a:r>
                        <a:rPr lang="it-IT" sz="1400" b="0" i="0" u="none" strike="noStrike" dirty="0" smtClean="0">
                          <a:solidFill>
                            <a:srgbClr val="000000"/>
                          </a:solidFill>
                          <a:effectLst/>
                          <a:latin typeface="Calibri"/>
                        </a:rPr>
                        <a:t>II</a:t>
                      </a:r>
                      <a:endParaRPr lang="it-IT" sz="1400" b="0" i="0" u="none" strike="noStrike" dirty="0">
                        <a:solidFill>
                          <a:srgbClr val="000000"/>
                        </a:solidFill>
                        <a:effectLst/>
                        <a:latin typeface="Calibri"/>
                      </a:endParaRPr>
                    </a:p>
                  </a:txBody>
                  <a:tcPr marL="6389" marR="6389" marT="6389" marB="0" anchor="ctr"/>
                </a:tc>
                <a:tc>
                  <a:txBody>
                    <a:bodyPr/>
                    <a:lstStyle/>
                    <a:p>
                      <a:pPr algn="ctr" fontAlgn="ctr"/>
                      <a:r>
                        <a:rPr lang="it-IT" sz="1400" u="none" strike="noStrike">
                          <a:effectLst/>
                        </a:rPr>
                        <a:t>49,9</a:t>
                      </a:r>
                      <a:endParaRPr lang="it-IT" sz="1400" b="0" i="0" u="none" strike="noStrike">
                        <a:solidFill>
                          <a:srgbClr val="000000"/>
                        </a:solidFill>
                        <a:effectLst/>
                        <a:latin typeface="Calibri"/>
                      </a:endParaRPr>
                    </a:p>
                  </a:txBody>
                  <a:tcPr marL="6389" marR="6389" marT="6389" marB="0" anchor="ctr"/>
                </a:tc>
                <a:tc vMerge="1">
                  <a:txBody>
                    <a:bodyPr/>
                    <a:lstStyle/>
                    <a:p>
                      <a:endParaRPr lang="it-IT"/>
                    </a:p>
                  </a:txBody>
                  <a:tcPr/>
                </a:tc>
                <a:tc>
                  <a:txBody>
                    <a:bodyPr/>
                    <a:lstStyle/>
                    <a:p>
                      <a:pPr algn="ctr" fontAlgn="ctr"/>
                      <a:r>
                        <a:rPr lang="it-IT" sz="1400" u="none" strike="noStrike">
                          <a:effectLst/>
                        </a:rPr>
                        <a:t>72,4</a:t>
                      </a:r>
                      <a:endParaRPr lang="it-IT" sz="1400" b="0" i="0" u="none" strike="noStrike">
                        <a:solidFill>
                          <a:srgbClr val="000000"/>
                        </a:solidFill>
                        <a:effectLst/>
                        <a:latin typeface="Calibri"/>
                      </a:endParaRPr>
                    </a:p>
                  </a:txBody>
                  <a:tcPr marL="6389" marR="6389" marT="6389" marB="0" anchor="ctr"/>
                </a:tc>
                <a:tc vMerge="1">
                  <a:txBody>
                    <a:bodyPr/>
                    <a:lstStyle/>
                    <a:p>
                      <a:endParaRPr lang="it-IT"/>
                    </a:p>
                  </a:txBody>
                  <a:tcPr/>
                </a:tc>
                <a:tc>
                  <a:txBody>
                    <a:bodyPr/>
                    <a:lstStyle/>
                    <a:p>
                      <a:pPr algn="ctr" fontAlgn="ctr"/>
                      <a:r>
                        <a:rPr lang="it-IT" sz="1400" u="none" strike="noStrike" dirty="0">
                          <a:effectLst/>
                        </a:rPr>
                        <a:t>55,4</a:t>
                      </a:r>
                      <a:endParaRPr lang="it-IT" sz="1400" b="0" i="0" u="none" strike="noStrike" dirty="0">
                        <a:solidFill>
                          <a:srgbClr val="000000"/>
                        </a:solidFill>
                        <a:effectLst/>
                        <a:latin typeface="Calibri"/>
                      </a:endParaRPr>
                    </a:p>
                  </a:txBody>
                  <a:tcPr marL="6389" marR="6389" marT="6389" marB="0" anchor="ctr"/>
                </a:tc>
                <a:tc vMerge="1">
                  <a:txBody>
                    <a:bodyPr/>
                    <a:lstStyle/>
                    <a:p>
                      <a:endParaRPr lang="it-IT"/>
                    </a:p>
                  </a:txBody>
                  <a:tcPr/>
                </a:tc>
                <a:tc>
                  <a:txBody>
                    <a:bodyPr/>
                    <a:lstStyle/>
                    <a:p>
                      <a:pPr algn="ctr" fontAlgn="ctr"/>
                      <a:r>
                        <a:rPr lang="it-IT" sz="1400" u="none" strike="noStrike" dirty="0">
                          <a:effectLst/>
                        </a:rPr>
                        <a:t>58,7</a:t>
                      </a:r>
                      <a:endParaRPr lang="it-IT" sz="1400" b="0" i="0" u="none" strike="noStrike" dirty="0">
                        <a:solidFill>
                          <a:srgbClr val="000000"/>
                        </a:solidFill>
                        <a:effectLst/>
                        <a:latin typeface="Calibri"/>
                      </a:endParaRPr>
                    </a:p>
                  </a:txBody>
                  <a:tcPr marL="6389" marR="6389" marT="6389" marB="0" anchor="ctr"/>
                </a:tc>
                <a:tc vMerge="1">
                  <a:txBody>
                    <a:bodyPr/>
                    <a:lstStyle/>
                    <a:p>
                      <a:endParaRPr lang="it-IT"/>
                    </a:p>
                  </a:txBody>
                  <a:tcPr/>
                </a:tc>
                <a:tc>
                  <a:txBody>
                    <a:bodyPr/>
                    <a:lstStyle/>
                    <a:p>
                      <a:pPr algn="ctr" fontAlgn="ctr"/>
                      <a:r>
                        <a:rPr lang="it-IT" sz="1400" u="none" strike="noStrike">
                          <a:effectLst/>
                        </a:rPr>
                        <a:t>58,8</a:t>
                      </a:r>
                      <a:endParaRPr lang="it-IT" sz="1400" b="0" i="0" u="none" strike="noStrike">
                        <a:solidFill>
                          <a:srgbClr val="000000"/>
                        </a:solidFill>
                        <a:effectLst/>
                        <a:latin typeface="Calibri"/>
                      </a:endParaRPr>
                    </a:p>
                  </a:txBody>
                  <a:tcPr marL="6389" marR="6389" marT="6389" marB="0" anchor="ctr"/>
                </a:tc>
                <a:tc vMerge="1">
                  <a:txBody>
                    <a:bodyPr/>
                    <a:lstStyle/>
                    <a:p>
                      <a:endParaRPr lang="it-IT"/>
                    </a:p>
                  </a:txBody>
                  <a:tcPr/>
                </a:tc>
              </a:tr>
              <a:tr h="437384">
                <a:tc>
                  <a:txBody>
                    <a:bodyPr/>
                    <a:lstStyle/>
                    <a:p>
                      <a:pPr algn="ctr" fontAlgn="ctr"/>
                      <a:r>
                        <a:rPr lang="it-IT" sz="1400" b="0" i="0" u="none" strike="noStrike" dirty="0" smtClean="0">
                          <a:solidFill>
                            <a:srgbClr val="000000"/>
                          </a:solidFill>
                          <a:effectLst/>
                          <a:latin typeface="Calibri"/>
                        </a:rPr>
                        <a:t>III</a:t>
                      </a:r>
                      <a:endParaRPr lang="it-IT" sz="1400" b="0" i="0" u="none" strike="noStrike" dirty="0">
                        <a:solidFill>
                          <a:srgbClr val="000000"/>
                        </a:solidFill>
                        <a:effectLst/>
                        <a:latin typeface="Calibri"/>
                      </a:endParaRPr>
                    </a:p>
                  </a:txBody>
                  <a:tcPr marL="6389" marR="6389" marT="6389" marB="0" anchor="ctr"/>
                </a:tc>
                <a:tc>
                  <a:txBody>
                    <a:bodyPr/>
                    <a:lstStyle/>
                    <a:p>
                      <a:pPr algn="ctr" fontAlgn="ctr"/>
                      <a:r>
                        <a:rPr lang="it-IT" sz="1400" u="none" strike="noStrike">
                          <a:effectLst/>
                        </a:rPr>
                        <a:t>38,5</a:t>
                      </a:r>
                      <a:endParaRPr lang="it-IT" sz="1400" b="0" i="0" u="none" strike="noStrike">
                        <a:solidFill>
                          <a:srgbClr val="000000"/>
                        </a:solidFill>
                        <a:effectLst/>
                        <a:latin typeface="Calibri"/>
                      </a:endParaRPr>
                    </a:p>
                  </a:txBody>
                  <a:tcPr marL="6389" marR="6389" marT="6389" marB="0" anchor="ctr"/>
                </a:tc>
                <a:tc vMerge="1">
                  <a:txBody>
                    <a:bodyPr/>
                    <a:lstStyle/>
                    <a:p>
                      <a:endParaRPr lang="it-IT"/>
                    </a:p>
                  </a:txBody>
                  <a:tcPr/>
                </a:tc>
                <a:tc>
                  <a:txBody>
                    <a:bodyPr/>
                    <a:lstStyle/>
                    <a:p>
                      <a:pPr algn="ctr" fontAlgn="ctr"/>
                      <a:r>
                        <a:rPr lang="it-IT" sz="1400" u="none" strike="noStrike">
                          <a:effectLst/>
                        </a:rPr>
                        <a:t>71,1</a:t>
                      </a:r>
                      <a:endParaRPr lang="it-IT" sz="1400" b="0" i="0" u="none" strike="noStrike">
                        <a:solidFill>
                          <a:srgbClr val="000000"/>
                        </a:solidFill>
                        <a:effectLst/>
                        <a:latin typeface="Calibri"/>
                      </a:endParaRPr>
                    </a:p>
                  </a:txBody>
                  <a:tcPr marL="6389" marR="6389" marT="6389" marB="0" anchor="ctr"/>
                </a:tc>
                <a:tc vMerge="1">
                  <a:txBody>
                    <a:bodyPr/>
                    <a:lstStyle/>
                    <a:p>
                      <a:endParaRPr lang="it-IT"/>
                    </a:p>
                  </a:txBody>
                  <a:tcPr/>
                </a:tc>
                <a:tc>
                  <a:txBody>
                    <a:bodyPr/>
                    <a:lstStyle/>
                    <a:p>
                      <a:pPr algn="ctr" fontAlgn="ctr"/>
                      <a:r>
                        <a:rPr lang="it-IT" sz="1400" u="none" strike="noStrike" dirty="0">
                          <a:effectLst/>
                        </a:rPr>
                        <a:t>49,0</a:t>
                      </a:r>
                      <a:endParaRPr lang="it-IT" sz="1400" b="0" i="0" u="none" strike="noStrike" dirty="0">
                        <a:solidFill>
                          <a:srgbClr val="000000"/>
                        </a:solidFill>
                        <a:effectLst/>
                        <a:latin typeface="Calibri"/>
                      </a:endParaRPr>
                    </a:p>
                  </a:txBody>
                  <a:tcPr marL="6389" marR="6389" marT="6389" marB="0" anchor="ctr"/>
                </a:tc>
                <a:tc vMerge="1">
                  <a:txBody>
                    <a:bodyPr/>
                    <a:lstStyle/>
                    <a:p>
                      <a:endParaRPr lang="it-IT"/>
                    </a:p>
                  </a:txBody>
                  <a:tcPr/>
                </a:tc>
                <a:tc>
                  <a:txBody>
                    <a:bodyPr/>
                    <a:lstStyle/>
                    <a:p>
                      <a:pPr algn="ctr" fontAlgn="ctr"/>
                      <a:r>
                        <a:rPr lang="it-IT" sz="1400" u="none" strike="noStrike" dirty="0">
                          <a:effectLst/>
                        </a:rPr>
                        <a:t>50,5</a:t>
                      </a:r>
                      <a:endParaRPr lang="it-IT" sz="1400" b="0" i="0" u="none" strike="noStrike" dirty="0">
                        <a:solidFill>
                          <a:srgbClr val="000000"/>
                        </a:solidFill>
                        <a:effectLst/>
                        <a:latin typeface="Calibri"/>
                      </a:endParaRPr>
                    </a:p>
                  </a:txBody>
                  <a:tcPr marL="6389" marR="6389" marT="6389" marB="0" anchor="ctr"/>
                </a:tc>
                <a:tc vMerge="1">
                  <a:txBody>
                    <a:bodyPr/>
                    <a:lstStyle/>
                    <a:p>
                      <a:endParaRPr lang="it-IT"/>
                    </a:p>
                  </a:txBody>
                  <a:tcPr/>
                </a:tc>
                <a:tc>
                  <a:txBody>
                    <a:bodyPr/>
                    <a:lstStyle/>
                    <a:p>
                      <a:pPr algn="ctr" fontAlgn="ctr"/>
                      <a:r>
                        <a:rPr lang="it-IT" sz="1400" u="none" strike="noStrike">
                          <a:effectLst/>
                        </a:rPr>
                        <a:t>51,8</a:t>
                      </a:r>
                      <a:endParaRPr lang="it-IT" sz="1400" b="0" i="0" u="none" strike="noStrike">
                        <a:solidFill>
                          <a:srgbClr val="000000"/>
                        </a:solidFill>
                        <a:effectLst/>
                        <a:latin typeface="Calibri"/>
                      </a:endParaRPr>
                    </a:p>
                  </a:txBody>
                  <a:tcPr marL="6389" marR="6389" marT="6389" marB="0" anchor="ctr"/>
                </a:tc>
                <a:tc vMerge="1">
                  <a:txBody>
                    <a:bodyPr/>
                    <a:lstStyle/>
                    <a:p>
                      <a:endParaRPr lang="it-IT"/>
                    </a:p>
                  </a:txBody>
                  <a:tcPr/>
                </a:tc>
              </a:tr>
              <a:tr h="437384">
                <a:tc>
                  <a:txBody>
                    <a:bodyPr/>
                    <a:lstStyle/>
                    <a:p>
                      <a:pPr algn="ctr" fontAlgn="ctr"/>
                      <a:r>
                        <a:rPr lang="it-IT" sz="1400" b="0" i="0" u="none" strike="noStrike" dirty="0" smtClean="0">
                          <a:solidFill>
                            <a:schemeClr val="dk1"/>
                          </a:solidFill>
                          <a:effectLst/>
                          <a:latin typeface="+mn-lt"/>
                        </a:rPr>
                        <a:t>IV</a:t>
                      </a:r>
                      <a:endParaRPr lang="it-IT" sz="1400" b="0" i="0" u="none" strike="noStrike" dirty="0">
                        <a:solidFill>
                          <a:srgbClr val="000000"/>
                        </a:solidFill>
                        <a:effectLst/>
                        <a:latin typeface="Calibri"/>
                      </a:endParaRPr>
                    </a:p>
                  </a:txBody>
                  <a:tcPr marL="6389" marR="6389" marT="6389" marB="0" anchor="ctr"/>
                </a:tc>
                <a:tc>
                  <a:txBody>
                    <a:bodyPr/>
                    <a:lstStyle/>
                    <a:p>
                      <a:pPr algn="ctr" fontAlgn="ctr"/>
                      <a:r>
                        <a:rPr lang="it-IT" sz="1400" u="none" strike="noStrike">
                          <a:effectLst/>
                        </a:rPr>
                        <a:t>38,8</a:t>
                      </a:r>
                      <a:endParaRPr lang="it-IT" sz="1400" b="0" i="0" u="none" strike="noStrike">
                        <a:solidFill>
                          <a:srgbClr val="000000"/>
                        </a:solidFill>
                        <a:effectLst/>
                        <a:latin typeface="Calibri"/>
                      </a:endParaRPr>
                    </a:p>
                  </a:txBody>
                  <a:tcPr marL="6389" marR="6389" marT="6389" marB="0" anchor="ctr"/>
                </a:tc>
                <a:tc vMerge="1">
                  <a:txBody>
                    <a:bodyPr/>
                    <a:lstStyle/>
                    <a:p>
                      <a:endParaRPr lang="it-IT"/>
                    </a:p>
                  </a:txBody>
                  <a:tcPr/>
                </a:tc>
                <a:tc>
                  <a:txBody>
                    <a:bodyPr/>
                    <a:lstStyle/>
                    <a:p>
                      <a:pPr algn="ctr" fontAlgn="ctr"/>
                      <a:r>
                        <a:rPr lang="it-IT" sz="1400" u="none" strike="noStrike">
                          <a:effectLst/>
                        </a:rPr>
                        <a:t>71,1</a:t>
                      </a:r>
                      <a:endParaRPr lang="it-IT" sz="1400" b="0" i="0" u="none" strike="noStrike">
                        <a:solidFill>
                          <a:srgbClr val="000000"/>
                        </a:solidFill>
                        <a:effectLst/>
                        <a:latin typeface="Calibri"/>
                      </a:endParaRPr>
                    </a:p>
                  </a:txBody>
                  <a:tcPr marL="6389" marR="6389" marT="6389" marB="0" anchor="ctr"/>
                </a:tc>
                <a:tc vMerge="1">
                  <a:txBody>
                    <a:bodyPr/>
                    <a:lstStyle/>
                    <a:p>
                      <a:endParaRPr lang="it-IT"/>
                    </a:p>
                  </a:txBody>
                  <a:tcPr/>
                </a:tc>
                <a:tc>
                  <a:txBody>
                    <a:bodyPr/>
                    <a:lstStyle/>
                    <a:p>
                      <a:pPr algn="ctr" fontAlgn="ctr"/>
                      <a:r>
                        <a:rPr lang="it-IT" sz="1400" u="none" strike="noStrike">
                          <a:effectLst/>
                        </a:rPr>
                        <a:t>47,8</a:t>
                      </a:r>
                      <a:endParaRPr lang="it-IT" sz="1400" b="0" i="0" u="none" strike="noStrike">
                        <a:solidFill>
                          <a:srgbClr val="000000"/>
                        </a:solidFill>
                        <a:effectLst/>
                        <a:latin typeface="Calibri"/>
                      </a:endParaRPr>
                    </a:p>
                  </a:txBody>
                  <a:tcPr marL="6389" marR="6389" marT="6389" marB="0" anchor="ctr"/>
                </a:tc>
                <a:tc vMerge="1">
                  <a:txBody>
                    <a:bodyPr/>
                    <a:lstStyle/>
                    <a:p>
                      <a:endParaRPr lang="it-IT"/>
                    </a:p>
                  </a:txBody>
                  <a:tcPr/>
                </a:tc>
                <a:tc>
                  <a:txBody>
                    <a:bodyPr/>
                    <a:lstStyle/>
                    <a:p>
                      <a:pPr algn="ctr" fontAlgn="ctr"/>
                      <a:r>
                        <a:rPr lang="it-IT" sz="1400" u="none" strike="noStrike" dirty="0">
                          <a:effectLst/>
                        </a:rPr>
                        <a:t>54,4</a:t>
                      </a:r>
                      <a:endParaRPr lang="it-IT" sz="1400" b="0" i="0" u="none" strike="noStrike" dirty="0">
                        <a:solidFill>
                          <a:srgbClr val="000000"/>
                        </a:solidFill>
                        <a:effectLst/>
                        <a:latin typeface="Calibri"/>
                      </a:endParaRPr>
                    </a:p>
                  </a:txBody>
                  <a:tcPr marL="6389" marR="6389" marT="6389" marB="0" anchor="ctr"/>
                </a:tc>
                <a:tc vMerge="1">
                  <a:txBody>
                    <a:bodyPr/>
                    <a:lstStyle/>
                    <a:p>
                      <a:endParaRPr lang="it-IT"/>
                    </a:p>
                  </a:txBody>
                  <a:tcPr/>
                </a:tc>
                <a:tc>
                  <a:txBody>
                    <a:bodyPr/>
                    <a:lstStyle/>
                    <a:p>
                      <a:pPr algn="ctr" fontAlgn="ctr"/>
                      <a:r>
                        <a:rPr lang="it-IT" sz="1400" u="none" strike="noStrike" dirty="0">
                          <a:effectLst/>
                        </a:rPr>
                        <a:t>52,6</a:t>
                      </a:r>
                      <a:endParaRPr lang="it-IT" sz="1400" b="0" i="0" u="none" strike="noStrike" dirty="0">
                        <a:solidFill>
                          <a:srgbClr val="000000"/>
                        </a:solidFill>
                        <a:effectLst/>
                        <a:latin typeface="Calibri"/>
                      </a:endParaRPr>
                    </a:p>
                  </a:txBody>
                  <a:tcPr marL="6389" marR="6389" marT="6389" marB="0" anchor="ctr"/>
                </a:tc>
                <a:tc vMerge="1">
                  <a:txBody>
                    <a:bodyPr/>
                    <a:lstStyle/>
                    <a:p>
                      <a:endParaRPr lang="it-IT"/>
                    </a:p>
                  </a:txBody>
                  <a:tcPr/>
                </a:tc>
              </a:tr>
              <a:tr h="441658">
                <a:tc>
                  <a:txBody>
                    <a:bodyPr/>
                    <a:lstStyle/>
                    <a:p>
                      <a:pPr algn="ctr" fontAlgn="ctr"/>
                      <a:r>
                        <a:rPr lang="it-IT" sz="1400" u="none" strike="noStrike" dirty="0">
                          <a:effectLst/>
                        </a:rPr>
                        <a:t>SCUOLA</a:t>
                      </a:r>
                      <a:endParaRPr lang="it-IT" sz="1400" b="0" i="0" u="none" strike="noStrike" dirty="0">
                        <a:solidFill>
                          <a:srgbClr val="000000"/>
                        </a:solidFill>
                        <a:effectLst/>
                        <a:latin typeface="Calibri"/>
                      </a:endParaRPr>
                    </a:p>
                  </a:txBody>
                  <a:tcPr marL="6389" marR="6389" marT="6389" marB="0" anchor="ctr"/>
                </a:tc>
                <a:tc>
                  <a:txBody>
                    <a:bodyPr/>
                    <a:lstStyle/>
                    <a:p>
                      <a:pPr algn="ctr" fontAlgn="ctr"/>
                      <a:r>
                        <a:rPr lang="it-IT" sz="1400" u="none" strike="noStrike">
                          <a:effectLst/>
                        </a:rPr>
                        <a:t>43,6</a:t>
                      </a:r>
                      <a:endParaRPr lang="it-IT" sz="1400" b="0" i="0" u="none" strike="noStrike">
                        <a:solidFill>
                          <a:srgbClr val="000000"/>
                        </a:solidFill>
                        <a:effectLst/>
                        <a:latin typeface="Calibri"/>
                      </a:endParaRPr>
                    </a:p>
                  </a:txBody>
                  <a:tcPr marL="6389" marR="6389" marT="6389" marB="0" anchor="ctr"/>
                </a:tc>
                <a:tc vMerge="1">
                  <a:txBody>
                    <a:bodyPr/>
                    <a:lstStyle/>
                    <a:p>
                      <a:endParaRPr lang="it-IT"/>
                    </a:p>
                  </a:txBody>
                  <a:tcPr/>
                </a:tc>
                <a:tc>
                  <a:txBody>
                    <a:bodyPr/>
                    <a:lstStyle/>
                    <a:p>
                      <a:pPr algn="ctr" fontAlgn="ctr"/>
                      <a:r>
                        <a:rPr lang="it-IT" sz="1400" u="none" strike="noStrike">
                          <a:effectLst/>
                        </a:rPr>
                        <a:t>70,8</a:t>
                      </a:r>
                      <a:endParaRPr lang="it-IT" sz="1400" b="0" i="0" u="none" strike="noStrike">
                        <a:solidFill>
                          <a:srgbClr val="000000"/>
                        </a:solidFill>
                        <a:effectLst/>
                        <a:latin typeface="Calibri"/>
                      </a:endParaRPr>
                    </a:p>
                  </a:txBody>
                  <a:tcPr marL="6389" marR="6389" marT="6389" marB="0" anchor="ctr"/>
                </a:tc>
                <a:tc vMerge="1">
                  <a:txBody>
                    <a:bodyPr/>
                    <a:lstStyle/>
                    <a:p>
                      <a:endParaRPr lang="it-IT"/>
                    </a:p>
                  </a:txBody>
                  <a:tcPr/>
                </a:tc>
                <a:tc>
                  <a:txBody>
                    <a:bodyPr/>
                    <a:lstStyle/>
                    <a:p>
                      <a:pPr algn="ctr" fontAlgn="ctr"/>
                      <a:r>
                        <a:rPr lang="it-IT" sz="1400" u="none" strike="noStrike">
                          <a:effectLst/>
                        </a:rPr>
                        <a:t>49,2</a:t>
                      </a:r>
                      <a:endParaRPr lang="it-IT" sz="1400" b="0" i="0" u="none" strike="noStrike">
                        <a:solidFill>
                          <a:srgbClr val="000000"/>
                        </a:solidFill>
                        <a:effectLst/>
                        <a:latin typeface="Calibri"/>
                      </a:endParaRPr>
                    </a:p>
                  </a:txBody>
                  <a:tcPr marL="6389" marR="6389" marT="6389" marB="0" anchor="ctr"/>
                </a:tc>
                <a:tc vMerge="1">
                  <a:txBody>
                    <a:bodyPr/>
                    <a:lstStyle/>
                    <a:p>
                      <a:endParaRPr lang="it-IT"/>
                    </a:p>
                  </a:txBody>
                  <a:tcPr/>
                </a:tc>
                <a:tc>
                  <a:txBody>
                    <a:bodyPr/>
                    <a:lstStyle/>
                    <a:p>
                      <a:pPr algn="ctr" fontAlgn="ctr"/>
                      <a:r>
                        <a:rPr lang="it-IT" sz="1400" u="none" strike="noStrike">
                          <a:effectLst/>
                        </a:rPr>
                        <a:t>54,6</a:t>
                      </a:r>
                      <a:endParaRPr lang="it-IT" sz="1400" b="0" i="0" u="none" strike="noStrike">
                        <a:solidFill>
                          <a:srgbClr val="000000"/>
                        </a:solidFill>
                        <a:effectLst/>
                        <a:latin typeface="Calibri"/>
                      </a:endParaRPr>
                    </a:p>
                  </a:txBody>
                  <a:tcPr marL="6389" marR="6389" marT="6389" marB="0" anchor="ctr"/>
                </a:tc>
                <a:tc vMerge="1">
                  <a:txBody>
                    <a:bodyPr/>
                    <a:lstStyle/>
                    <a:p>
                      <a:endParaRPr lang="it-IT"/>
                    </a:p>
                  </a:txBody>
                  <a:tcPr/>
                </a:tc>
                <a:tc>
                  <a:txBody>
                    <a:bodyPr/>
                    <a:lstStyle/>
                    <a:p>
                      <a:pPr algn="ctr" fontAlgn="ctr"/>
                      <a:r>
                        <a:rPr lang="it-IT" sz="1400" u="none" strike="noStrike" dirty="0">
                          <a:effectLst/>
                        </a:rPr>
                        <a:t>54,1</a:t>
                      </a:r>
                      <a:endParaRPr lang="it-IT" sz="1400" b="0" i="0" u="none" strike="noStrike" dirty="0">
                        <a:solidFill>
                          <a:srgbClr val="000000"/>
                        </a:solidFill>
                        <a:effectLst/>
                        <a:latin typeface="Calibri"/>
                      </a:endParaRPr>
                    </a:p>
                  </a:txBody>
                  <a:tcPr marL="6389" marR="6389" marT="6389" marB="0" anchor="ctr"/>
                </a:tc>
                <a:tc vMerge="1">
                  <a:txBody>
                    <a:bodyPr/>
                    <a:lstStyle/>
                    <a:p>
                      <a:endParaRPr lang="it-IT"/>
                    </a:p>
                  </a:txBody>
                  <a:tcPr/>
                </a:tc>
              </a:tr>
            </a:tbl>
          </a:graphicData>
        </a:graphic>
      </p:graphicFrame>
      <p:sp>
        <p:nvSpPr>
          <p:cNvPr id="76890" name="Rectangle 4"/>
          <p:cNvSpPr>
            <a:spLocks noChangeArrowheads="1"/>
          </p:cNvSpPr>
          <p:nvPr/>
        </p:nvSpPr>
        <p:spPr bwMode="auto">
          <a:xfrm flipH="1">
            <a:off x="7315200" y="6553200"/>
            <a:ext cx="1600200" cy="17463"/>
          </a:xfrm>
          <a:prstGeom prst="rect">
            <a:avLst/>
          </a:prstGeom>
          <a:solidFill>
            <a:srgbClr val="006699"/>
          </a:solidFill>
          <a:ln w="9525">
            <a:noFill/>
            <a:miter lim="800000"/>
            <a:headEnd/>
            <a:tailEnd/>
          </a:ln>
        </p:spPr>
        <p:txBody>
          <a:bodyPr wrap="none" anchor="ctr"/>
          <a:lstStyle/>
          <a:p>
            <a:pPr algn="ctr" eaLnBrk="0" hangingPunct="0"/>
            <a:endParaRPr lang="en-US" sz="2400">
              <a:latin typeface="Times" pitchFamily="18" charset="0"/>
            </a:endParaRPr>
          </a:p>
        </p:txBody>
      </p:sp>
      <p:sp>
        <p:nvSpPr>
          <p:cNvPr id="76891" name="Rectangle 5"/>
          <p:cNvSpPr>
            <a:spLocks noChangeArrowheads="1"/>
          </p:cNvSpPr>
          <p:nvPr/>
        </p:nvSpPr>
        <p:spPr bwMode="auto">
          <a:xfrm rot="-5400000">
            <a:off x="8420894" y="6423819"/>
            <a:ext cx="685800" cy="17462"/>
          </a:xfrm>
          <a:prstGeom prst="rect">
            <a:avLst/>
          </a:prstGeom>
          <a:solidFill>
            <a:srgbClr val="006699"/>
          </a:solidFill>
          <a:ln w="9525">
            <a:noFill/>
            <a:miter lim="800000"/>
            <a:headEnd/>
            <a:tailEnd/>
          </a:ln>
        </p:spPr>
        <p:txBody>
          <a:bodyPr vert="eaVert" wrap="none" anchor="ctr"/>
          <a:lstStyle/>
          <a:p>
            <a:endParaRPr lang="it-IT"/>
          </a:p>
        </p:txBody>
      </p:sp>
      <p:sp>
        <p:nvSpPr>
          <p:cNvPr id="76892" name="Text Box 6"/>
          <p:cNvSpPr txBox="1">
            <a:spLocks noChangeArrowheads="1"/>
          </p:cNvSpPr>
          <p:nvPr/>
        </p:nvSpPr>
        <p:spPr bwMode="auto">
          <a:xfrm>
            <a:off x="4140200" y="1125538"/>
            <a:ext cx="184150" cy="336550"/>
          </a:xfrm>
          <a:prstGeom prst="rect">
            <a:avLst/>
          </a:prstGeom>
          <a:noFill/>
          <a:ln w="9525" algn="ctr">
            <a:noFill/>
            <a:miter lim="800000"/>
            <a:headEnd/>
            <a:tailEnd/>
          </a:ln>
        </p:spPr>
        <p:txBody>
          <a:bodyPr wrap="none">
            <a:spAutoFit/>
          </a:bodyPr>
          <a:lstStyle/>
          <a:p>
            <a:pPr eaLnBrk="0" hangingPunct="0"/>
            <a:endParaRPr lang="en-US" sz="1600"/>
          </a:p>
        </p:txBody>
      </p:sp>
      <p:pic>
        <p:nvPicPr>
          <p:cNvPr id="76893" name="Picture 13"/>
          <p:cNvPicPr>
            <a:picLocks noChangeAspect="1" noChangeArrowheads="1"/>
          </p:cNvPicPr>
          <p:nvPr/>
        </p:nvPicPr>
        <p:blipFill>
          <a:blip r:embed="rId3"/>
          <a:srcRect/>
          <a:stretch>
            <a:fillRect/>
          </a:stretch>
        </p:blipFill>
        <p:spPr bwMode="auto">
          <a:xfrm>
            <a:off x="8201025" y="0"/>
            <a:ext cx="942975" cy="1171575"/>
          </a:xfrm>
          <a:prstGeom prst="rect">
            <a:avLst/>
          </a:prstGeom>
          <a:noFill/>
          <a:ln w="9525">
            <a:noFill/>
            <a:miter lim="800000"/>
            <a:headEnd/>
            <a:tailEnd/>
          </a:ln>
        </p:spPr>
      </p:pic>
      <p:sp>
        <p:nvSpPr>
          <p:cNvPr id="76894" name="CasellaDiTesto 9"/>
          <p:cNvSpPr txBox="1">
            <a:spLocks noChangeArrowheads="1"/>
          </p:cNvSpPr>
          <p:nvPr/>
        </p:nvSpPr>
        <p:spPr bwMode="auto">
          <a:xfrm>
            <a:off x="323850" y="428625"/>
            <a:ext cx="7791450" cy="369888"/>
          </a:xfrm>
          <a:prstGeom prst="rect">
            <a:avLst/>
          </a:prstGeom>
          <a:noFill/>
          <a:ln w="9525">
            <a:noFill/>
            <a:miter lim="800000"/>
            <a:headEnd/>
            <a:tailEnd/>
          </a:ln>
        </p:spPr>
        <p:txBody>
          <a:bodyPr>
            <a:spAutoFit/>
          </a:bodyPr>
          <a:lstStyle/>
          <a:p>
            <a:r>
              <a:rPr lang="it-IT"/>
              <a:t>Tavola 2a -Ambiti Matematica - CLASSI TERZE SECONDARIA </a:t>
            </a:r>
          </a:p>
        </p:txBody>
      </p:sp>
      <p:grpSp>
        <p:nvGrpSpPr>
          <p:cNvPr id="76895" name="Gruppo 15"/>
          <p:cNvGrpSpPr>
            <a:grpSpLocks/>
          </p:cNvGrpSpPr>
          <p:nvPr/>
        </p:nvGrpSpPr>
        <p:grpSpPr bwMode="auto">
          <a:xfrm>
            <a:off x="684213" y="1246188"/>
            <a:ext cx="1539875" cy="620712"/>
            <a:chOff x="1691680" y="1368064"/>
            <a:chExt cx="1440160" cy="404752"/>
          </a:xfrm>
        </p:grpSpPr>
        <p:cxnSp>
          <p:nvCxnSpPr>
            <p:cNvPr id="11" name="Connettore 1 10"/>
            <p:cNvCxnSpPr/>
            <p:nvPr/>
          </p:nvCxnSpPr>
          <p:spPr>
            <a:xfrm>
              <a:off x="1691680" y="1772816"/>
              <a:ext cx="1440160" cy="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12" name="Connettore 1 11"/>
            <p:cNvCxnSpPr/>
            <p:nvPr/>
          </p:nvCxnSpPr>
          <p:spPr>
            <a:xfrm flipV="1">
              <a:off x="3131840" y="1412576"/>
              <a:ext cx="0" cy="36024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1691680" y="1368064"/>
              <a:ext cx="1440160" cy="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14" name="Connettore 1 13"/>
            <p:cNvCxnSpPr/>
            <p:nvPr/>
          </p:nvCxnSpPr>
          <p:spPr>
            <a:xfrm flipV="1">
              <a:off x="1691680" y="1412576"/>
              <a:ext cx="0" cy="36024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grpSp>
      <p:grpSp>
        <p:nvGrpSpPr>
          <p:cNvPr id="76896" name="Gruppo 16"/>
          <p:cNvGrpSpPr>
            <a:grpSpLocks/>
          </p:cNvGrpSpPr>
          <p:nvPr/>
        </p:nvGrpSpPr>
        <p:grpSpPr bwMode="auto">
          <a:xfrm>
            <a:off x="2224088" y="1257300"/>
            <a:ext cx="1700212" cy="609600"/>
            <a:chOff x="1691680" y="1368064"/>
            <a:chExt cx="1440160" cy="404752"/>
          </a:xfrm>
        </p:grpSpPr>
        <p:cxnSp>
          <p:nvCxnSpPr>
            <p:cNvPr id="16" name="Connettore 1 15"/>
            <p:cNvCxnSpPr/>
            <p:nvPr/>
          </p:nvCxnSpPr>
          <p:spPr>
            <a:xfrm>
              <a:off x="1691680" y="1772816"/>
              <a:ext cx="1440160" cy="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flipV="1">
              <a:off x="3131840" y="1412334"/>
              <a:ext cx="0" cy="360482"/>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18" name="Connettore 1 17"/>
            <p:cNvCxnSpPr/>
            <p:nvPr/>
          </p:nvCxnSpPr>
          <p:spPr>
            <a:xfrm>
              <a:off x="1691680" y="1368064"/>
              <a:ext cx="1440160" cy="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19" name="Connettore 1 18"/>
            <p:cNvCxnSpPr/>
            <p:nvPr/>
          </p:nvCxnSpPr>
          <p:spPr>
            <a:xfrm flipV="1">
              <a:off x="1691680" y="1412334"/>
              <a:ext cx="0" cy="360482"/>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grpSp>
      <p:grpSp>
        <p:nvGrpSpPr>
          <p:cNvPr id="76897" name="Gruppo 26"/>
          <p:cNvGrpSpPr>
            <a:grpSpLocks/>
          </p:cNvGrpSpPr>
          <p:nvPr/>
        </p:nvGrpSpPr>
        <p:grpSpPr bwMode="auto">
          <a:xfrm>
            <a:off x="3924300" y="1257300"/>
            <a:ext cx="1727200" cy="609600"/>
            <a:chOff x="1691680" y="1368064"/>
            <a:chExt cx="1440160" cy="404752"/>
          </a:xfrm>
        </p:grpSpPr>
        <p:cxnSp>
          <p:nvCxnSpPr>
            <p:cNvPr id="26" name="Connettore 1 25"/>
            <p:cNvCxnSpPr/>
            <p:nvPr/>
          </p:nvCxnSpPr>
          <p:spPr>
            <a:xfrm>
              <a:off x="1691680" y="1772816"/>
              <a:ext cx="1440160" cy="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27" name="Connettore 1 26"/>
            <p:cNvCxnSpPr/>
            <p:nvPr/>
          </p:nvCxnSpPr>
          <p:spPr>
            <a:xfrm flipV="1">
              <a:off x="3131840" y="1412334"/>
              <a:ext cx="0" cy="360482"/>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28" name="Connettore 1 27"/>
            <p:cNvCxnSpPr/>
            <p:nvPr/>
          </p:nvCxnSpPr>
          <p:spPr>
            <a:xfrm>
              <a:off x="1691680" y="1368064"/>
              <a:ext cx="1440160" cy="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29" name="Connettore 1 28"/>
            <p:cNvCxnSpPr/>
            <p:nvPr/>
          </p:nvCxnSpPr>
          <p:spPr>
            <a:xfrm flipV="1">
              <a:off x="1691680" y="1412334"/>
              <a:ext cx="0" cy="360482"/>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grpSp>
      <p:grpSp>
        <p:nvGrpSpPr>
          <p:cNvPr id="76898" name="Gruppo 31"/>
          <p:cNvGrpSpPr>
            <a:grpSpLocks/>
          </p:cNvGrpSpPr>
          <p:nvPr/>
        </p:nvGrpSpPr>
        <p:grpSpPr bwMode="auto">
          <a:xfrm>
            <a:off x="7400925" y="1270000"/>
            <a:ext cx="1743075" cy="596900"/>
            <a:chOff x="1691680" y="1368064"/>
            <a:chExt cx="1440160" cy="404752"/>
          </a:xfrm>
        </p:grpSpPr>
        <p:cxnSp>
          <p:nvCxnSpPr>
            <p:cNvPr id="31" name="Connettore 1 30"/>
            <p:cNvCxnSpPr/>
            <p:nvPr/>
          </p:nvCxnSpPr>
          <p:spPr>
            <a:xfrm>
              <a:off x="1691680" y="1772816"/>
              <a:ext cx="1440160" cy="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32" name="Connettore 1 31"/>
            <p:cNvCxnSpPr/>
            <p:nvPr/>
          </p:nvCxnSpPr>
          <p:spPr>
            <a:xfrm flipV="1">
              <a:off x="3131840" y="1412200"/>
              <a:ext cx="0" cy="360616"/>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33" name="Connettore 1 32"/>
            <p:cNvCxnSpPr/>
            <p:nvPr/>
          </p:nvCxnSpPr>
          <p:spPr>
            <a:xfrm>
              <a:off x="1691680" y="1368064"/>
              <a:ext cx="1440160" cy="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34" name="Connettore 1 33"/>
            <p:cNvCxnSpPr/>
            <p:nvPr/>
          </p:nvCxnSpPr>
          <p:spPr>
            <a:xfrm flipV="1">
              <a:off x="1691680" y="1412200"/>
              <a:ext cx="0" cy="360616"/>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grpSp>
      <p:sp>
        <p:nvSpPr>
          <p:cNvPr id="76899" name="CasellaDiTesto 35"/>
          <p:cNvSpPr txBox="1">
            <a:spLocks noChangeArrowheads="1"/>
          </p:cNvSpPr>
          <p:nvPr/>
        </p:nvSpPr>
        <p:spPr bwMode="auto">
          <a:xfrm>
            <a:off x="3311525" y="5229225"/>
            <a:ext cx="5327650" cy="585788"/>
          </a:xfrm>
          <a:prstGeom prst="rect">
            <a:avLst/>
          </a:prstGeom>
          <a:noFill/>
          <a:ln w="9525">
            <a:noFill/>
            <a:miter lim="800000"/>
            <a:headEnd/>
            <a:tailEnd/>
          </a:ln>
        </p:spPr>
        <p:txBody>
          <a:bodyPr>
            <a:spAutoFit/>
          </a:bodyPr>
          <a:lstStyle/>
          <a:p>
            <a:r>
              <a:rPr lang="it-IT" b="1">
                <a:solidFill>
                  <a:srgbClr val="C00000"/>
                </a:solidFill>
              </a:rPr>
              <a:t>N.B.  </a:t>
            </a:r>
            <a:r>
              <a:rPr lang="it-IT" sz="1400" b="1" i="1">
                <a:solidFill>
                  <a:srgbClr val="C00000"/>
                </a:solidFill>
              </a:rPr>
              <a:t>Analoghe tabelle sono restituite analizzando i risultati sia solo dei nativi sia solo dei regolari  </a:t>
            </a:r>
          </a:p>
        </p:txBody>
      </p:sp>
      <p:sp>
        <p:nvSpPr>
          <p:cNvPr id="39" name="Ovale 38"/>
          <p:cNvSpPr/>
          <p:nvPr/>
        </p:nvSpPr>
        <p:spPr>
          <a:xfrm>
            <a:off x="1649413" y="3408363"/>
            <a:ext cx="574675" cy="576262"/>
          </a:xfrm>
          <a:prstGeom prst="ellipse">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7" name="CasellaDiTesto 37"/>
          <p:cNvSpPr txBox="1">
            <a:spLocks noChangeArrowheads="1"/>
          </p:cNvSpPr>
          <p:nvPr/>
        </p:nvSpPr>
        <p:spPr bwMode="auto">
          <a:xfrm>
            <a:off x="755650" y="2681288"/>
            <a:ext cx="792163" cy="2032000"/>
          </a:xfrm>
          <a:prstGeom prst="rect">
            <a:avLst/>
          </a:prstGeom>
          <a:solidFill>
            <a:schemeClr val="accent1">
              <a:alpha val="10196"/>
            </a:schemeClr>
          </a:solidFill>
          <a:ln w="31750" cap="sq">
            <a:solidFill>
              <a:srgbClr val="FF0000"/>
            </a:solidFill>
            <a:miter lim="800000"/>
            <a:headEnd/>
            <a:tailEnd/>
          </a:ln>
        </p:spPr>
        <p:txBody>
          <a:bodyPr>
            <a:spAutoFit/>
          </a:bodyPr>
          <a:lstStyle/>
          <a:p>
            <a:endParaRPr lang="it-IT"/>
          </a:p>
          <a:p>
            <a:endParaRPr lang="it-IT"/>
          </a:p>
          <a:p>
            <a:endParaRPr lang="it-IT"/>
          </a:p>
          <a:p>
            <a:endParaRPr lang="it-IT"/>
          </a:p>
          <a:p>
            <a:endParaRPr lang="it-IT"/>
          </a:p>
          <a:p>
            <a:endParaRPr lang="it-IT"/>
          </a:p>
          <a:p>
            <a:endParaRPr lang="it-IT"/>
          </a:p>
        </p:txBody>
      </p:sp>
      <p:grpSp>
        <p:nvGrpSpPr>
          <p:cNvPr id="76902" name="Gruppo 26"/>
          <p:cNvGrpSpPr>
            <a:grpSpLocks/>
          </p:cNvGrpSpPr>
          <p:nvPr/>
        </p:nvGrpSpPr>
        <p:grpSpPr bwMode="auto">
          <a:xfrm>
            <a:off x="5651500" y="1270000"/>
            <a:ext cx="1749425" cy="596900"/>
            <a:chOff x="1691680" y="1368064"/>
            <a:chExt cx="1440160" cy="404752"/>
          </a:xfrm>
        </p:grpSpPr>
        <p:cxnSp>
          <p:nvCxnSpPr>
            <p:cNvPr id="38" name="Connettore 1 25"/>
            <p:cNvCxnSpPr/>
            <p:nvPr/>
          </p:nvCxnSpPr>
          <p:spPr>
            <a:xfrm>
              <a:off x="1691680" y="1772816"/>
              <a:ext cx="1440160" cy="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40" name="Connettore 1 26"/>
            <p:cNvCxnSpPr/>
            <p:nvPr/>
          </p:nvCxnSpPr>
          <p:spPr>
            <a:xfrm flipV="1">
              <a:off x="3131840" y="1412200"/>
              <a:ext cx="0" cy="360616"/>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41" name="Connettore 1 27"/>
            <p:cNvCxnSpPr/>
            <p:nvPr/>
          </p:nvCxnSpPr>
          <p:spPr>
            <a:xfrm>
              <a:off x="1691680" y="1368064"/>
              <a:ext cx="1440160" cy="0"/>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42" name="Connettore 1 28"/>
            <p:cNvCxnSpPr/>
            <p:nvPr/>
          </p:nvCxnSpPr>
          <p:spPr>
            <a:xfrm flipV="1">
              <a:off x="1691680" y="1412200"/>
              <a:ext cx="0" cy="360616"/>
            </a:xfrm>
            <a:prstGeom prst="line">
              <a:avLst/>
            </a:prstGeom>
            <a:ln w="50800">
              <a:solidFill>
                <a:srgbClr val="FFCC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inVertical)">
                                      <p:cBhvr>
                                        <p:cTn id="7" dur="500"/>
                                        <p:tgtEl>
                                          <p:spTgt spid="3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barn(inVertical)">
                                      <p:cBhvr>
                                        <p:cTn id="1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7"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3956" name="Titolo 1"/>
          <p:cNvSpPr>
            <a:spLocks noGrp="1"/>
          </p:cNvSpPr>
          <p:nvPr>
            <p:ph type="title"/>
          </p:nvPr>
        </p:nvSpPr>
        <p:spPr>
          <a:xfrm>
            <a:off x="0" y="142875"/>
            <a:ext cx="9144000" cy="1198563"/>
          </a:xfrm>
        </p:spPr>
        <p:txBody>
          <a:bodyPr/>
          <a:lstStyle/>
          <a:p>
            <a:pPr algn="ctr" eaLnBrk="1" fontAlgn="auto" hangingPunct="1">
              <a:spcBef>
                <a:spcPts val="0"/>
              </a:spcBef>
              <a:spcAft>
                <a:spcPts val="0"/>
              </a:spcAft>
              <a:defRPr/>
            </a:pPr>
            <a:r>
              <a:rPr lang="it-IT" sz="3200" dirty="0">
                <a:solidFill>
                  <a:srgbClr val="000099"/>
                </a:solidFill>
                <a:latin typeface="Calibri"/>
              </a:rPr>
              <a:t>DATI 2017</a:t>
            </a:r>
            <a:br>
              <a:rPr lang="it-IT" sz="3200" dirty="0">
                <a:solidFill>
                  <a:srgbClr val="000099"/>
                </a:solidFill>
                <a:latin typeface="Calibri"/>
              </a:rPr>
            </a:br>
            <a:r>
              <a:rPr lang="it-IT" sz="3200" dirty="0">
                <a:solidFill>
                  <a:srgbClr val="000099"/>
                </a:solidFill>
                <a:latin typeface="Calibri"/>
              </a:rPr>
              <a:t>CLASSI SECONDE PRIMARIA - MATEMATICA</a:t>
            </a:r>
          </a:p>
        </p:txBody>
      </p:sp>
      <p:sp>
        <p:nvSpPr>
          <p:cNvPr id="19458" name="Segnaposto numero diapositiva 3"/>
          <p:cNvSpPr txBox="1">
            <a:spLocks/>
          </p:cNvSpPr>
          <p:nvPr/>
        </p:nvSpPr>
        <p:spPr bwMode="auto">
          <a:xfrm>
            <a:off x="8763000" y="6629400"/>
            <a:ext cx="381000" cy="228600"/>
          </a:xfrm>
          <a:prstGeom prst="rect">
            <a:avLst/>
          </a:prstGeom>
          <a:noFill/>
          <a:ln w="9525">
            <a:noFill/>
            <a:miter lim="800000"/>
            <a:headEnd/>
            <a:tailEnd/>
          </a:ln>
        </p:spPr>
        <p:txBody>
          <a:bodyPr anchor="ctr"/>
          <a:lstStyle/>
          <a:p>
            <a:pPr algn="r"/>
            <a:endParaRPr lang="it-IT" sz="1200">
              <a:solidFill>
                <a:srgbClr val="000000"/>
              </a:solidFill>
              <a:latin typeface="Calibri" pitchFamily="34" charset="0"/>
            </a:endParaRPr>
          </a:p>
        </p:txBody>
      </p:sp>
      <p:graphicFrame>
        <p:nvGraphicFramePr>
          <p:cNvPr id="2" name="Table 1"/>
          <p:cNvGraphicFramePr>
            <a:graphicFrameLocks noGrp="1"/>
          </p:cNvGraphicFramePr>
          <p:nvPr/>
        </p:nvGraphicFramePr>
        <p:xfrm>
          <a:off x="177800" y="1452563"/>
          <a:ext cx="8928100" cy="4554537"/>
        </p:xfrm>
        <a:graphic>
          <a:graphicData uri="http://schemas.openxmlformats.org/drawingml/2006/table">
            <a:tbl>
              <a:tblPr>
                <a:tableStyleId>{5C22544A-7EE6-4342-B048-85BDC9FD1C3A}</a:tableStyleId>
              </a:tblPr>
              <a:tblGrid>
                <a:gridCol w="1296144"/>
                <a:gridCol w="1368972"/>
                <a:gridCol w="2195100"/>
                <a:gridCol w="2195100"/>
                <a:gridCol w="1873675"/>
              </a:tblGrid>
              <a:tr h="1331413">
                <a:tc>
                  <a:txBody>
                    <a:bodyPr/>
                    <a:lstStyle/>
                    <a:p>
                      <a:pPr algn="ctr" fontAlgn="ctr"/>
                      <a:r>
                        <a:rPr lang="it-IT" sz="1600" u="none" strike="noStrike" dirty="0">
                          <a:effectLst/>
                        </a:rPr>
                        <a:t>Classi/Istituto</a:t>
                      </a:r>
                      <a:endParaRPr lang="it-IT" sz="1600" b="0" i="0" u="none" strike="noStrike" dirty="0">
                        <a:solidFill>
                          <a:srgbClr val="000000"/>
                        </a:solidFill>
                        <a:effectLst/>
                        <a:latin typeface="Calibri"/>
                      </a:endParaRPr>
                    </a:p>
                  </a:txBody>
                  <a:tcPr marL="6951" marR="6951" marT="6951" marB="0" anchor="ctr"/>
                </a:tc>
                <a:tc>
                  <a:txBody>
                    <a:bodyPr/>
                    <a:lstStyle/>
                    <a:p>
                      <a:pPr algn="ctr" fontAlgn="ctr"/>
                      <a:r>
                        <a:rPr lang="it-IT" sz="1600" u="none" strike="noStrike" dirty="0">
                          <a:effectLst/>
                        </a:rPr>
                        <a:t>Media del punteggio</a:t>
                      </a:r>
                      <a:br>
                        <a:rPr lang="it-IT" sz="1600" u="none" strike="noStrike" dirty="0">
                          <a:effectLst/>
                        </a:rPr>
                      </a:br>
                      <a:r>
                        <a:rPr lang="it-IT" sz="1600" u="none" strike="noStrike" dirty="0">
                          <a:effectLst/>
                        </a:rPr>
                        <a:t>percentuale</a:t>
                      </a:r>
                      <a:br>
                        <a:rPr lang="it-IT" sz="1600" u="none" strike="noStrike" dirty="0">
                          <a:effectLst/>
                        </a:rPr>
                      </a:br>
                      <a:r>
                        <a:rPr lang="it-IT" sz="1600" u="none" strike="noStrike" dirty="0">
                          <a:effectLst/>
                        </a:rPr>
                        <a:t>al netto del cheating </a:t>
                      </a:r>
                      <a:endParaRPr lang="it-IT" sz="1600" b="0" i="0" u="none" strike="noStrike" dirty="0">
                        <a:solidFill>
                          <a:srgbClr val="000000"/>
                        </a:solidFill>
                        <a:effectLst/>
                        <a:latin typeface="Calibri"/>
                      </a:endParaRPr>
                    </a:p>
                  </a:txBody>
                  <a:tcPr marL="6951" marR="6951" marT="6951" marB="0" anchor="ctr"/>
                </a:tc>
                <a:tc>
                  <a:txBody>
                    <a:bodyPr/>
                    <a:lstStyle/>
                    <a:p>
                      <a:pPr algn="ctr" fontAlgn="ctr"/>
                      <a:r>
                        <a:rPr lang="it-IT" sz="1800" b="1" u="none" strike="noStrike" dirty="0" smtClean="0">
                          <a:solidFill>
                            <a:srgbClr val="FF0000"/>
                          </a:solidFill>
                          <a:effectLst/>
                        </a:rPr>
                        <a:t>Piemonte</a:t>
                      </a:r>
                      <a:r>
                        <a:rPr lang="it-IT" sz="1800" b="1" u="none" strike="noStrike" dirty="0">
                          <a:solidFill>
                            <a:srgbClr val="FF0000"/>
                          </a:solidFill>
                          <a:effectLst/>
                        </a:rPr>
                        <a:t/>
                      </a:r>
                      <a:br>
                        <a:rPr lang="it-IT" sz="1800" b="1" u="none" strike="noStrike" dirty="0">
                          <a:solidFill>
                            <a:srgbClr val="FF0000"/>
                          </a:solidFill>
                          <a:effectLst/>
                        </a:rPr>
                      </a:br>
                      <a:r>
                        <a:rPr lang="it-IT" sz="1800" b="1" u="none" strike="noStrike" dirty="0">
                          <a:solidFill>
                            <a:srgbClr val="FF0000"/>
                          </a:solidFill>
                          <a:effectLst/>
                        </a:rPr>
                        <a:t>56,0 </a:t>
                      </a:r>
                      <a:endParaRPr lang="it-IT" sz="1800" b="1" i="0" u="none" strike="noStrike" dirty="0">
                        <a:solidFill>
                          <a:srgbClr val="FF0000"/>
                        </a:solidFill>
                        <a:effectLst/>
                        <a:latin typeface="Calibri"/>
                      </a:endParaRPr>
                    </a:p>
                  </a:txBody>
                  <a:tcPr marL="6951" marR="6951" marT="6951" marB="0" anchor="ctr"/>
                </a:tc>
                <a:tc>
                  <a:txBody>
                    <a:bodyPr/>
                    <a:lstStyle/>
                    <a:p>
                      <a:pPr algn="ctr" fontAlgn="ctr"/>
                      <a:r>
                        <a:rPr lang="it-IT" sz="1800" b="1" u="none" strike="noStrike" dirty="0" smtClean="0">
                          <a:solidFill>
                            <a:srgbClr val="FF0000"/>
                          </a:solidFill>
                          <a:effectLst/>
                        </a:rPr>
                        <a:t>Nord </a:t>
                      </a:r>
                      <a:r>
                        <a:rPr lang="it-IT" sz="1800" b="1" u="none" strike="noStrike" dirty="0">
                          <a:solidFill>
                            <a:srgbClr val="FF0000"/>
                          </a:solidFill>
                          <a:effectLst/>
                        </a:rPr>
                        <a:t>ovest</a:t>
                      </a:r>
                      <a:br>
                        <a:rPr lang="it-IT" sz="1800" b="1" u="none" strike="noStrike" dirty="0">
                          <a:solidFill>
                            <a:srgbClr val="FF0000"/>
                          </a:solidFill>
                          <a:effectLst/>
                        </a:rPr>
                      </a:br>
                      <a:r>
                        <a:rPr lang="it-IT" sz="1800" b="1" u="none" strike="noStrike" dirty="0">
                          <a:solidFill>
                            <a:srgbClr val="FF0000"/>
                          </a:solidFill>
                          <a:effectLst/>
                        </a:rPr>
                        <a:t>55,1 </a:t>
                      </a:r>
                      <a:endParaRPr lang="it-IT" sz="1800" b="1" i="0" u="none" strike="noStrike" dirty="0">
                        <a:solidFill>
                          <a:srgbClr val="FF0000"/>
                        </a:solidFill>
                        <a:effectLst/>
                        <a:latin typeface="Calibri"/>
                      </a:endParaRPr>
                    </a:p>
                  </a:txBody>
                  <a:tcPr marL="6951" marR="6951" marT="6951" marB="0" anchor="ctr"/>
                </a:tc>
                <a:tc>
                  <a:txBody>
                    <a:bodyPr/>
                    <a:lstStyle/>
                    <a:p>
                      <a:pPr algn="ctr" fontAlgn="ctr"/>
                      <a:r>
                        <a:rPr lang="it-IT" sz="1800" b="1" u="none" strike="noStrike" dirty="0" smtClean="0">
                          <a:solidFill>
                            <a:srgbClr val="FF0000"/>
                          </a:solidFill>
                          <a:effectLst/>
                        </a:rPr>
                        <a:t>Italia</a:t>
                      </a:r>
                      <a:r>
                        <a:rPr lang="it-IT" sz="1800" b="1" u="none" strike="noStrike" dirty="0">
                          <a:solidFill>
                            <a:srgbClr val="FF0000"/>
                          </a:solidFill>
                          <a:effectLst/>
                        </a:rPr>
                        <a:t/>
                      </a:r>
                      <a:br>
                        <a:rPr lang="it-IT" sz="1800" b="1" u="none" strike="noStrike" dirty="0">
                          <a:solidFill>
                            <a:srgbClr val="FF0000"/>
                          </a:solidFill>
                          <a:effectLst/>
                        </a:rPr>
                      </a:br>
                      <a:r>
                        <a:rPr lang="it-IT" sz="1800" b="1" u="none" strike="noStrike" dirty="0">
                          <a:solidFill>
                            <a:srgbClr val="FF0000"/>
                          </a:solidFill>
                          <a:effectLst/>
                        </a:rPr>
                        <a:t>52,4 </a:t>
                      </a:r>
                      <a:endParaRPr lang="it-IT" sz="1800" b="1" i="0" u="none" strike="noStrike" dirty="0">
                        <a:solidFill>
                          <a:srgbClr val="FF0000"/>
                        </a:solidFill>
                        <a:effectLst/>
                        <a:latin typeface="Calibri"/>
                      </a:endParaRPr>
                    </a:p>
                  </a:txBody>
                  <a:tcPr marL="6951" marR="6951" marT="6951" marB="0" anchor="ctr"/>
                </a:tc>
              </a:tr>
              <a:tr h="537094">
                <a:tc>
                  <a:txBody>
                    <a:bodyPr/>
                    <a:lstStyle/>
                    <a:p>
                      <a:pPr algn="ctr" fontAlgn="ctr"/>
                      <a:r>
                        <a:rPr lang="it-IT" sz="1600" u="none" strike="noStrike" dirty="0" smtClean="0">
                          <a:effectLst/>
                        </a:rPr>
                        <a:t>I</a:t>
                      </a:r>
                      <a:endParaRPr lang="it-IT" sz="1600" b="0" i="0" u="none" strike="noStrike" dirty="0">
                        <a:solidFill>
                          <a:srgbClr val="000000"/>
                        </a:solidFill>
                        <a:effectLst/>
                        <a:latin typeface="Calibri"/>
                      </a:endParaRPr>
                    </a:p>
                  </a:txBody>
                  <a:tcPr marL="6951" marR="6951" marT="6951" marB="0" anchor="ctr"/>
                </a:tc>
                <a:tc>
                  <a:txBody>
                    <a:bodyPr/>
                    <a:lstStyle/>
                    <a:p>
                      <a:pPr algn="ctr" fontAlgn="ctr"/>
                      <a:r>
                        <a:rPr lang="it-IT" sz="1600" b="0" u="none" strike="noStrike" dirty="0">
                          <a:solidFill>
                            <a:schemeClr val="bg1"/>
                          </a:solidFill>
                          <a:effectLst/>
                        </a:rPr>
                        <a:t>61,9</a:t>
                      </a:r>
                      <a:endParaRPr lang="it-IT" sz="1600" b="0" i="0" u="none" strike="noStrike" dirty="0">
                        <a:solidFill>
                          <a:schemeClr val="bg1"/>
                        </a:solidFill>
                        <a:effectLst/>
                        <a:latin typeface="Calibri"/>
                      </a:endParaRPr>
                    </a:p>
                  </a:txBody>
                  <a:tcPr marL="6951" marR="6951" marT="6951" marB="0" anchor="ctr"/>
                </a:tc>
                <a:tc>
                  <a:txBody>
                    <a:bodyPr/>
                    <a:lstStyle/>
                    <a:p>
                      <a:pPr algn="ctr" fontAlgn="ctr"/>
                      <a:endParaRPr lang="it-IT" sz="1600" b="0" i="0" u="none" strike="noStrike" dirty="0">
                        <a:solidFill>
                          <a:srgbClr val="000000"/>
                        </a:solidFill>
                        <a:effectLst/>
                        <a:latin typeface="Calibri"/>
                      </a:endParaRPr>
                    </a:p>
                  </a:txBody>
                  <a:tcPr marL="6951" marR="6951" marT="6951" marB="0" anchor="ctr"/>
                </a:tc>
                <a:tc>
                  <a:txBody>
                    <a:bodyPr/>
                    <a:lstStyle/>
                    <a:p>
                      <a:pPr algn="ctr" fontAlgn="ctr"/>
                      <a:endParaRPr lang="it-IT" sz="1600" b="0" i="0" u="none" strike="noStrike" dirty="0">
                        <a:solidFill>
                          <a:srgbClr val="000000"/>
                        </a:solidFill>
                        <a:effectLst/>
                        <a:latin typeface="Calibri"/>
                      </a:endParaRPr>
                    </a:p>
                  </a:txBody>
                  <a:tcPr marL="6951" marR="6951" marT="6951" marB="0" anchor="ctr"/>
                </a:tc>
                <a:tc>
                  <a:txBody>
                    <a:bodyPr/>
                    <a:lstStyle/>
                    <a:p>
                      <a:pPr algn="ctr" fontAlgn="ctr"/>
                      <a:endParaRPr lang="it-IT" sz="1600" b="0" i="0" u="none" strike="noStrike" dirty="0">
                        <a:solidFill>
                          <a:srgbClr val="000000"/>
                        </a:solidFill>
                        <a:effectLst/>
                        <a:latin typeface="Calibri"/>
                      </a:endParaRPr>
                    </a:p>
                  </a:txBody>
                  <a:tcPr marL="6951" marR="6951" marT="6951" marB="0" anchor="ctr"/>
                </a:tc>
              </a:tr>
              <a:tr h="537094">
                <a:tc>
                  <a:txBody>
                    <a:bodyPr/>
                    <a:lstStyle/>
                    <a:p>
                      <a:pPr algn="ctr" fontAlgn="ctr"/>
                      <a:r>
                        <a:rPr lang="it-IT" sz="1600" u="none" strike="noStrike" dirty="0" smtClean="0">
                          <a:effectLst/>
                        </a:rPr>
                        <a:t>II</a:t>
                      </a:r>
                      <a:endParaRPr lang="it-IT" sz="1600" b="0" i="0" u="none" strike="noStrike" dirty="0">
                        <a:solidFill>
                          <a:srgbClr val="000000"/>
                        </a:solidFill>
                        <a:effectLst/>
                        <a:latin typeface="Calibri"/>
                      </a:endParaRPr>
                    </a:p>
                  </a:txBody>
                  <a:tcPr marL="6951" marR="6951" marT="6951" marB="0" anchor="ctr"/>
                </a:tc>
                <a:tc>
                  <a:txBody>
                    <a:bodyPr/>
                    <a:lstStyle/>
                    <a:p>
                      <a:pPr algn="ctr" fontAlgn="ctr"/>
                      <a:r>
                        <a:rPr lang="it-IT" sz="1600" u="none" strike="noStrike" dirty="0">
                          <a:effectLst/>
                        </a:rPr>
                        <a:t>55,2</a:t>
                      </a:r>
                      <a:endParaRPr lang="it-IT" sz="1600" b="0" i="0" u="none" strike="noStrike" dirty="0">
                        <a:solidFill>
                          <a:srgbClr val="000000"/>
                        </a:solidFill>
                        <a:effectLst/>
                        <a:latin typeface="Calibri"/>
                      </a:endParaRPr>
                    </a:p>
                  </a:txBody>
                  <a:tcPr marL="6951" marR="6951" marT="6951" marB="0" anchor="ctr"/>
                </a:tc>
                <a:tc>
                  <a:txBody>
                    <a:bodyPr/>
                    <a:lstStyle/>
                    <a:p>
                      <a:pPr algn="ctr" fontAlgn="ctr"/>
                      <a:endParaRPr lang="it-IT" sz="1600" b="0" i="0" u="none" strike="noStrike" dirty="0">
                        <a:solidFill>
                          <a:srgbClr val="000000"/>
                        </a:solidFill>
                        <a:effectLst/>
                        <a:latin typeface="Calibri"/>
                      </a:endParaRPr>
                    </a:p>
                  </a:txBody>
                  <a:tcPr marL="6951" marR="6951" marT="6951" marB="0" anchor="ctr"/>
                </a:tc>
                <a:tc>
                  <a:txBody>
                    <a:bodyPr/>
                    <a:lstStyle/>
                    <a:p>
                      <a:pPr algn="ctr" fontAlgn="ctr"/>
                      <a:endParaRPr lang="it-IT" sz="1600" b="0" i="0" u="none" strike="noStrike" dirty="0">
                        <a:solidFill>
                          <a:srgbClr val="000000"/>
                        </a:solidFill>
                        <a:effectLst/>
                        <a:latin typeface="Calibri"/>
                      </a:endParaRPr>
                    </a:p>
                  </a:txBody>
                  <a:tcPr marL="6951" marR="6951" marT="6951" marB="0" anchor="ctr"/>
                </a:tc>
                <a:tc>
                  <a:txBody>
                    <a:bodyPr/>
                    <a:lstStyle/>
                    <a:p>
                      <a:pPr algn="ctr" fontAlgn="ctr"/>
                      <a:endParaRPr lang="it-IT" sz="1600" b="0" i="0" u="none" strike="noStrike" dirty="0">
                        <a:solidFill>
                          <a:srgbClr val="000000"/>
                        </a:solidFill>
                        <a:effectLst/>
                        <a:latin typeface="Calibri"/>
                      </a:endParaRPr>
                    </a:p>
                  </a:txBody>
                  <a:tcPr marL="6951" marR="6951" marT="6951" marB="0" anchor="ctr"/>
                </a:tc>
              </a:tr>
              <a:tr h="537094">
                <a:tc>
                  <a:txBody>
                    <a:bodyPr/>
                    <a:lstStyle/>
                    <a:p>
                      <a:pPr algn="ctr" fontAlgn="ctr"/>
                      <a:r>
                        <a:rPr lang="it-IT" sz="1600" u="none" strike="noStrike" dirty="0" smtClean="0">
                          <a:effectLst/>
                        </a:rPr>
                        <a:t>III</a:t>
                      </a:r>
                      <a:endParaRPr lang="it-IT" sz="1600" b="0" i="0" u="none" strike="noStrike" dirty="0">
                        <a:solidFill>
                          <a:srgbClr val="000000"/>
                        </a:solidFill>
                        <a:effectLst/>
                        <a:latin typeface="Calibri"/>
                      </a:endParaRPr>
                    </a:p>
                  </a:txBody>
                  <a:tcPr marL="6951" marR="6951" marT="6951" marB="0" anchor="ctr"/>
                </a:tc>
                <a:tc>
                  <a:txBody>
                    <a:bodyPr/>
                    <a:lstStyle/>
                    <a:p>
                      <a:pPr algn="ctr" fontAlgn="ctr"/>
                      <a:r>
                        <a:rPr lang="it-IT" sz="1600" u="none" strike="noStrike">
                          <a:effectLst/>
                        </a:rPr>
                        <a:t>54,5</a:t>
                      </a:r>
                      <a:endParaRPr lang="it-IT" sz="1600" b="0" i="0" u="none" strike="noStrike">
                        <a:solidFill>
                          <a:srgbClr val="000000"/>
                        </a:solidFill>
                        <a:effectLst/>
                        <a:latin typeface="Calibri"/>
                      </a:endParaRPr>
                    </a:p>
                  </a:txBody>
                  <a:tcPr marL="6951" marR="6951" marT="6951" marB="0" anchor="ctr"/>
                </a:tc>
                <a:tc>
                  <a:txBody>
                    <a:bodyPr/>
                    <a:lstStyle/>
                    <a:p>
                      <a:pPr algn="ctr" fontAlgn="ctr"/>
                      <a:endParaRPr lang="it-IT" sz="1600" b="0" i="0" u="none" strike="noStrike" dirty="0">
                        <a:solidFill>
                          <a:srgbClr val="000000"/>
                        </a:solidFill>
                        <a:effectLst/>
                        <a:latin typeface="Calibri"/>
                      </a:endParaRPr>
                    </a:p>
                  </a:txBody>
                  <a:tcPr marL="6951" marR="6951" marT="6951" marB="0" anchor="ctr"/>
                </a:tc>
                <a:tc>
                  <a:txBody>
                    <a:bodyPr/>
                    <a:lstStyle/>
                    <a:p>
                      <a:pPr algn="ctr" fontAlgn="ctr"/>
                      <a:endParaRPr lang="it-IT" sz="1600" b="0" i="0" u="none" strike="noStrike" dirty="0">
                        <a:solidFill>
                          <a:srgbClr val="000000"/>
                        </a:solidFill>
                        <a:effectLst/>
                        <a:latin typeface="Calibri"/>
                      </a:endParaRPr>
                    </a:p>
                  </a:txBody>
                  <a:tcPr marL="6951" marR="6951" marT="6951" marB="0" anchor="ctr"/>
                </a:tc>
                <a:tc>
                  <a:txBody>
                    <a:bodyPr/>
                    <a:lstStyle/>
                    <a:p>
                      <a:pPr algn="ctr" fontAlgn="ctr"/>
                      <a:endParaRPr lang="it-IT" sz="1600" b="0" i="0" u="none" strike="noStrike" dirty="0">
                        <a:solidFill>
                          <a:srgbClr val="000000"/>
                        </a:solidFill>
                        <a:effectLst/>
                        <a:latin typeface="Calibri"/>
                      </a:endParaRPr>
                    </a:p>
                  </a:txBody>
                  <a:tcPr marL="6951" marR="6951" marT="6951" marB="0" anchor="ctr"/>
                </a:tc>
              </a:tr>
              <a:tr h="537094">
                <a:tc>
                  <a:txBody>
                    <a:bodyPr/>
                    <a:lstStyle/>
                    <a:p>
                      <a:pPr algn="ctr" fontAlgn="ctr"/>
                      <a:r>
                        <a:rPr lang="it-IT" sz="1600" u="none" strike="noStrike" dirty="0" smtClean="0">
                          <a:effectLst/>
                        </a:rPr>
                        <a:t>IV</a:t>
                      </a:r>
                      <a:endParaRPr lang="it-IT" sz="1600" b="0" i="0" u="none" strike="noStrike" dirty="0">
                        <a:solidFill>
                          <a:srgbClr val="000000"/>
                        </a:solidFill>
                        <a:effectLst/>
                        <a:latin typeface="Calibri"/>
                      </a:endParaRPr>
                    </a:p>
                  </a:txBody>
                  <a:tcPr marL="6951" marR="6951" marT="6951" marB="0" anchor="ctr"/>
                </a:tc>
                <a:tc>
                  <a:txBody>
                    <a:bodyPr/>
                    <a:lstStyle/>
                    <a:p>
                      <a:pPr algn="ctr" fontAlgn="ctr"/>
                      <a:r>
                        <a:rPr lang="it-IT" sz="1600" b="0" u="none" strike="noStrike" dirty="0">
                          <a:solidFill>
                            <a:schemeClr val="bg1"/>
                          </a:solidFill>
                          <a:effectLst/>
                        </a:rPr>
                        <a:t>50,0</a:t>
                      </a:r>
                      <a:endParaRPr lang="it-IT" sz="1600" b="0" i="0" u="none" strike="noStrike" dirty="0">
                        <a:solidFill>
                          <a:schemeClr val="bg1"/>
                        </a:solidFill>
                        <a:effectLst/>
                        <a:latin typeface="Calibri"/>
                      </a:endParaRPr>
                    </a:p>
                  </a:txBody>
                  <a:tcPr marL="6951" marR="6951" marT="6951" marB="0" anchor="ctr"/>
                </a:tc>
                <a:tc>
                  <a:txBody>
                    <a:bodyPr/>
                    <a:lstStyle/>
                    <a:p>
                      <a:pPr algn="ctr" fontAlgn="ctr"/>
                      <a:endParaRPr lang="it-IT" sz="1600" b="0" i="0" u="none" strike="noStrike" dirty="0">
                        <a:solidFill>
                          <a:srgbClr val="000000"/>
                        </a:solidFill>
                        <a:effectLst/>
                        <a:latin typeface="Calibri"/>
                      </a:endParaRPr>
                    </a:p>
                  </a:txBody>
                  <a:tcPr marL="6951" marR="6951" marT="6951" marB="0" anchor="ctr"/>
                </a:tc>
                <a:tc>
                  <a:txBody>
                    <a:bodyPr/>
                    <a:lstStyle/>
                    <a:p>
                      <a:pPr algn="ctr" fontAlgn="ctr"/>
                      <a:endParaRPr lang="it-IT" sz="1600" b="0" i="0" u="none" strike="noStrike" dirty="0">
                        <a:solidFill>
                          <a:srgbClr val="000000"/>
                        </a:solidFill>
                        <a:effectLst/>
                        <a:latin typeface="Calibri"/>
                      </a:endParaRPr>
                    </a:p>
                  </a:txBody>
                  <a:tcPr marL="6951" marR="6951" marT="6951" marB="0" anchor="ctr"/>
                </a:tc>
                <a:tc>
                  <a:txBody>
                    <a:bodyPr/>
                    <a:lstStyle/>
                    <a:p>
                      <a:pPr algn="ctr" fontAlgn="ctr"/>
                      <a:endParaRPr lang="it-IT" sz="1600" b="0" i="0" u="none" strike="noStrike" dirty="0">
                        <a:solidFill>
                          <a:srgbClr val="000000"/>
                        </a:solidFill>
                        <a:effectLst/>
                        <a:latin typeface="Calibri"/>
                      </a:endParaRPr>
                    </a:p>
                  </a:txBody>
                  <a:tcPr marL="6951" marR="6951" marT="6951" marB="0" anchor="ctr"/>
                </a:tc>
              </a:tr>
              <a:tr h="537094">
                <a:tc>
                  <a:txBody>
                    <a:bodyPr/>
                    <a:lstStyle/>
                    <a:p>
                      <a:pPr algn="ctr" fontAlgn="ctr"/>
                      <a:r>
                        <a:rPr lang="it-IT" sz="1600" u="none" strike="noStrike" dirty="0" smtClean="0">
                          <a:effectLst/>
                        </a:rPr>
                        <a:t>V</a:t>
                      </a:r>
                      <a:endParaRPr lang="it-IT" sz="1600" b="0" i="0" u="none" strike="noStrike" dirty="0">
                        <a:solidFill>
                          <a:srgbClr val="000000"/>
                        </a:solidFill>
                        <a:effectLst/>
                        <a:latin typeface="Calibri"/>
                      </a:endParaRPr>
                    </a:p>
                  </a:txBody>
                  <a:tcPr marL="6951" marR="6951" marT="6951" marB="0" anchor="ctr"/>
                </a:tc>
                <a:tc>
                  <a:txBody>
                    <a:bodyPr/>
                    <a:lstStyle/>
                    <a:p>
                      <a:pPr algn="ctr" fontAlgn="ctr"/>
                      <a:r>
                        <a:rPr lang="it-IT" sz="1600" u="none" strike="noStrike">
                          <a:effectLst/>
                        </a:rPr>
                        <a:t>51,0</a:t>
                      </a:r>
                      <a:endParaRPr lang="it-IT" sz="1600" b="0" i="0" u="none" strike="noStrike">
                        <a:solidFill>
                          <a:srgbClr val="000000"/>
                        </a:solidFill>
                        <a:effectLst/>
                        <a:latin typeface="Calibri"/>
                      </a:endParaRPr>
                    </a:p>
                  </a:txBody>
                  <a:tcPr marL="6951" marR="6951" marT="6951" marB="0" anchor="ctr"/>
                </a:tc>
                <a:tc>
                  <a:txBody>
                    <a:bodyPr/>
                    <a:lstStyle/>
                    <a:p>
                      <a:pPr algn="ctr" fontAlgn="ctr"/>
                      <a:endParaRPr lang="it-IT" sz="1600" b="0" i="0" u="none" strike="noStrike" dirty="0">
                        <a:solidFill>
                          <a:srgbClr val="000000"/>
                        </a:solidFill>
                        <a:effectLst/>
                        <a:latin typeface="Calibri"/>
                      </a:endParaRPr>
                    </a:p>
                  </a:txBody>
                  <a:tcPr marL="6951" marR="6951" marT="6951" marB="0" anchor="ctr"/>
                </a:tc>
                <a:tc>
                  <a:txBody>
                    <a:bodyPr/>
                    <a:lstStyle/>
                    <a:p>
                      <a:pPr algn="ctr" fontAlgn="ctr"/>
                      <a:endParaRPr lang="it-IT" sz="1600" b="0" i="0" u="none" strike="noStrike" dirty="0">
                        <a:solidFill>
                          <a:srgbClr val="000000"/>
                        </a:solidFill>
                        <a:effectLst/>
                        <a:latin typeface="Calibri"/>
                      </a:endParaRPr>
                    </a:p>
                  </a:txBody>
                  <a:tcPr marL="6951" marR="6951" marT="6951" marB="0" anchor="ctr"/>
                </a:tc>
                <a:tc>
                  <a:txBody>
                    <a:bodyPr/>
                    <a:lstStyle/>
                    <a:p>
                      <a:pPr algn="ctr" fontAlgn="ctr"/>
                      <a:endParaRPr lang="it-IT" sz="1600" b="0" i="0" u="none" strike="noStrike" dirty="0">
                        <a:solidFill>
                          <a:srgbClr val="000000"/>
                        </a:solidFill>
                        <a:effectLst/>
                        <a:latin typeface="Calibri"/>
                      </a:endParaRPr>
                    </a:p>
                  </a:txBody>
                  <a:tcPr marL="6951" marR="6951" marT="6951" marB="0" anchor="ctr"/>
                </a:tc>
              </a:tr>
              <a:tr h="537094">
                <a:tc>
                  <a:txBody>
                    <a:bodyPr/>
                    <a:lstStyle/>
                    <a:p>
                      <a:pPr algn="ctr" fontAlgn="ctr"/>
                      <a:r>
                        <a:rPr lang="it-IT" sz="1800" b="1" u="none" strike="noStrike" dirty="0">
                          <a:solidFill>
                            <a:srgbClr val="FF0000"/>
                          </a:solidFill>
                          <a:effectLst/>
                        </a:rPr>
                        <a:t>SCUOLA</a:t>
                      </a:r>
                      <a:endParaRPr lang="it-IT" sz="1800" b="1" i="0" u="none" strike="noStrike" dirty="0">
                        <a:solidFill>
                          <a:srgbClr val="FF0000"/>
                        </a:solidFill>
                        <a:effectLst/>
                        <a:latin typeface="Calibri"/>
                      </a:endParaRPr>
                    </a:p>
                  </a:txBody>
                  <a:tcPr marL="6951" marR="6951" marT="6951" marB="0" anchor="ctr"/>
                </a:tc>
                <a:tc>
                  <a:txBody>
                    <a:bodyPr/>
                    <a:lstStyle/>
                    <a:p>
                      <a:pPr algn="ctr" fontAlgn="ctr"/>
                      <a:r>
                        <a:rPr lang="it-IT" sz="1800" b="1" u="none" strike="noStrike" dirty="0">
                          <a:solidFill>
                            <a:srgbClr val="FF0000"/>
                          </a:solidFill>
                          <a:effectLst/>
                        </a:rPr>
                        <a:t>55,1</a:t>
                      </a:r>
                      <a:endParaRPr lang="it-IT" sz="1800" b="1" i="0" u="none" strike="noStrike" dirty="0">
                        <a:solidFill>
                          <a:srgbClr val="FF0000"/>
                        </a:solidFill>
                        <a:effectLst/>
                        <a:latin typeface="Calibri"/>
                      </a:endParaRPr>
                    </a:p>
                  </a:txBody>
                  <a:tcPr marL="6951" marR="6951" marT="6951" marB="0" anchor="ctr"/>
                </a:tc>
                <a:tc>
                  <a:txBody>
                    <a:bodyPr/>
                    <a:lstStyle/>
                    <a:p>
                      <a:pPr algn="ctr" fontAlgn="ctr"/>
                      <a:endParaRPr lang="it-IT" sz="1600" b="0" i="0" u="none" strike="noStrike" dirty="0">
                        <a:solidFill>
                          <a:srgbClr val="000000"/>
                        </a:solidFill>
                        <a:effectLst/>
                        <a:latin typeface="Calibri"/>
                      </a:endParaRPr>
                    </a:p>
                  </a:txBody>
                  <a:tcPr marL="6951" marR="6951" marT="6951" marB="0" anchor="ctr"/>
                </a:tc>
                <a:tc>
                  <a:txBody>
                    <a:bodyPr/>
                    <a:lstStyle/>
                    <a:p>
                      <a:pPr algn="ctr" fontAlgn="ctr"/>
                      <a:endParaRPr lang="it-IT" sz="1600" b="0" i="0" u="none" strike="noStrike" dirty="0">
                        <a:solidFill>
                          <a:srgbClr val="000000"/>
                        </a:solidFill>
                        <a:effectLst/>
                        <a:latin typeface="Calibri"/>
                      </a:endParaRPr>
                    </a:p>
                  </a:txBody>
                  <a:tcPr marL="6951" marR="6951" marT="6951" marB="0" anchor="ctr"/>
                </a:tc>
                <a:tc>
                  <a:txBody>
                    <a:bodyPr/>
                    <a:lstStyle/>
                    <a:p>
                      <a:pPr algn="ctr" fontAlgn="ctr"/>
                      <a:endParaRPr lang="it-IT" sz="1600" b="1" i="0" u="none" strike="noStrike" dirty="0">
                        <a:solidFill>
                          <a:srgbClr val="FF0000"/>
                        </a:solidFill>
                        <a:effectLst/>
                        <a:latin typeface="Calibri"/>
                      </a:endParaRPr>
                    </a:p>
                  </a:txBody>
                  <a:tcPr marL="6951" marR="6951" marT="6951" marB="0" anchor="ctr"/>
                </a:tc>
              </a:tr>
            </a:tbl>
          </a:graphicData>
        </a:graphic>
      </p:graphicFrame>
      <p:pic>
        <p:nvPicPr>
          <p:cNvPr id="19509" name="Picture 3" descr="superiore"/>
          <p:cNvPicPr>
            <a:picLocks noChangeAspect="1" noChangeArrowheads="1"/>
          </p:cNvPicPr>
          <p:nvPr/>
        </p:nvPicPr>
        <p:blipFill>
          <a:blip r:embed="rId2"/>
          <a:srcRect/>
          <a:stretch>
            <a:fillRect/>
          </a:stretch>
        </p:blipFill>
        <p:spPr bwMode="auto">
          <a:xfrm>
            <a:off x="3708400" y="2882900"/>
            <a:ext cx="236538" cy="336550"/>
          </a:xfrm>
          <a:prstGeom prst="rect">
            <a:avLst/>
          </a:prstGeom>
          <a:noFill/>
          <a:ln w="9525">
            <a:noFill/>
            <a:miter lim="800000"/>
            <a:headEnd/>
            <a:tailEnd/>
          </a:ln>
        </p:spPr>
      </p:pic>
      <p:pic>
        <p:nvPicPr>
          <p:cNvPr id="19510" name="Picture 3" descr="superiore"/>
          <p:cNvPicPr>
            <a:picLocks noChangeAspect="1" noChangeArrowheads="1"/>
          </p:cNvPicPr>
          <p:nvPr/>
        </p:nvPicPr>
        <p:blipFill>
          <a:blip r:embed="rId2"/>
          <a:srcRect/>
          <a:stretch>
            <a:fillRect/>
          </a:stretch>
        </p:blipFill>
        <p:spPr bwMode="auto">
          <a:xfrm>
            <a:off x="5940425" y="2882900"/>
            <a:ext cx="236538" cy="336550"/>
          </a:xfrm>
          <a:prstGeom prst="rect">
            <a:avLst/>
          </a:prstGeom>
          <a:noFill/>
          <a:ln w="9525">
            <a:noFill/>
            <a:miter lim="800000"/>
            <a:headEnd/>
            <a:tailEnd/>
          </a:ln>
        </p:spPr>
      </p:pic>
      <p:pic>
        <p:nvPicPr>
          <p:cNvPr id="19511" name="Picture 3" descr="superiore"/>
          <p:cNvPicPr>
            <a:picLocks noChangeAspect="1" noChangeArrowheads="1"/>
          </p:cNvPicPr>
          <p:nvPr/>
        </p:nvPicPr>
        <p:blipFill>
          <a:blip r:embed="rId2"/>
          <a:srcRect/>
          <a:stretch>
            <a:fillRect/>
          </a:stretch>
        </p:blipFill>
        <p:spPr bwMode="auto">
          <a:xfrm>
            <a:off x="7994650" y="5551488"/>
            <a:ext cx="238125" cy="334962"/>
          </a:xfrm>
          <a:prstGeom prst="rect">
            <a:avLst/>
          </a:prstGeom>
          <a:noFill/>
          <a:ln w="9525">
            <a:noFill/>
            <a:miter lim="800000"/>
            <a:headEnd/>
            <a:tailEnd/>
          </a:ln>
        </p:spPr>
      </p:pic>
      <p:pic>
        <p:nvPicPr>
          <p:cNvPr id="19512" name="Picture 3" descr="superiore"/>
          <p:cNvPicPr>
            <a:picLocks noChangeAspect="1" noChangeArrowheads="1"/>
          </p:cNvPicPr>
          <p:nvPr/>
        </p:nvPicPr>
        <p:blipFill>
          <a:blip r:embed="rId2"/>
          <a:srcRect/>
          <a:stretch>
            <a:fillRect/>
          </a:stretch>
        </p:blipFill>
        <p:spPr bwMode="auto">
          <a:xfrm>
            <a:off x="7994650" y="3924300"/>
            <a:ext cx="238125" cy="334963"/>
          </a:xfrm>
          <a:prstGeom prst="rect">
            <a:avLst/>
          </a:prstGeom>
          <a:noFill/>
          <a:ln w="9525">
            <a:noFill/>
            <a:miter lim="800000"/>
            <a:headEnd/>
            <a:tailEnd/>
          </a:ln>
        </p:spPr>
      </p:pic>
      <p:pic>
        <p:nvPicPr>
          <p:cNvPr id="19513" name="Picture 3" descr="superiore"/>
          <p:cNvPicPr>
            <a:picLocks noChangeAspect="1" noChangeArrowheads="1"/>
          </p:cNvPicPr>
          <p:nvPr/>
        </p:nvPicPr>
        <p:blipFill>
          <a:blip r:embed="rId2"/>
          <a:srcRect/>
          <a:stretch>
            <a:fillRect/>
          </a:stretch>
        </p:blipFill>
        <p:spPr bwMode="auto">
          <a:xfrm>
            <a:off x="7986713" y="3394075"/>
            <a:ext cx="236537" cy="334963"/>
          </a:xfrm>
          <a:prstGeom prst="rect">
            <a:avLst/>
          </a:prstGeom>
          <a:noFill/>
          <a:ln w="9525">
            <a:noFill/>
            <a:miter lim="800000"/>
            <a:headEnd/>
            <a:tailEnd/>
          </a:ln>
        </p:spPr>
      </p:pic>
      <p:pic>
        <p:nvPicPr>
          <p:cNvPr id="19514" name="Picture 3" descr="superiore"/>
          <p:cNvPicPr>
            <a:picLocks noChangeAspect="1" noChangeArrowheads="1"/>
          </p:cNvPicPr>
          <p:nvPr/>
        </p:nvPicPr>
        <p:blipFill>
          <a:blip r:embed="rId2"/>
          <a:srcRect/>
          <a:stretch>
            <a:fillRect/>
          </a:stretch>
        </p:blipFill>
        <p:spPr bwMode="auto">
          <a:xfrm>
            <a:off x="7962900" y="2913063"/>
            <a:ext cx="238125" cy="334962"/>
          </a:xfrm>
          <a:prstGeom prst="rect">
            <a:avLst/>
          </a:prstGeom>
          <a:noFill/>
          <a:ln w="9525">
            <a:noFill/>
            <a:miter lim="800000"/>
            <a:headEnd/>
            <a:tailEnd/>
          </a:ln>
        </p:spPr>
      </p:pic>
      <p:pic>
        <p:nvPicPr>
          <p:cNvPr id="19515" name="Picture 5" descr="inferiore"/>
          <p:cNvPicPr>
            <a:picLocks noChangeAspect="1" noChangeArrowheads="1"/>
          </p:cNvPicPr>
          <p:nvPr/>
        </p:nvPicPr>
        <p:blipFill>
          <a:blip r:embed="rId3"/>
          <a:srcRect/>
          <a:stretch>
            <a:fillRect/>
          </a:stretch>
        </p:blipFill>
        <p:spPr bwMode="auto">
          <a:xfrm>
            <a:off x="3714750" y="4452938"/>
            <a:ext cx="254000" cy="360362"/>
          </a:xfrm>
          <a:prstGeom prst="rect">
            <a:avLst/>
          </a:prstGeom>
          <a:noFill/>
          <a:ln w="9525">
            <a:noFill/>
            <a:miter lim="800000"/>
            <a:headEnd/>
            <a:tailEnd/>
          </a:ln>
        </p:spPr>
      </p:pic>
      <p:pic>
        <p:nvPicPr>
          <p:cNvPr id="19516" name="Picture 5" descr="inferiore"/>
          <p:cNvPicPr>
            <a:picLocks noChangeAspect="1" noChangeArrowheads="1"/>
          </p:cNvPicPr>
          <p:nvPr/>
        </p:nvPicPr>
        <p:blipFill>
          <a:blip r:embed="rId3"/>
          <a:srcRect/>
          <a:stretch>
            <a:fillRect/>
          </a:stretch>
        </p:blipFill>
        <p:spPr bwMode="auto">
          <a:xfrm>
            <a:off x="3709988" y="5060950"/>
            <a:ext cx="254000" cy="358775"/>
          </a:xfrm>
          <a:prstGeom prst="rect">
            <a:avLst/>
          </a:prstGeom>
          <a:noFill/>
          <a:ln w="9525">
            <a:noFill/>
            <a:miter lim="800000"/>
            <a:headEnd/>
            <a:tailEnd/>
          </a:ln>
        </p:spPr>
      </p:pic>
      <p:pic>
        <p:nvPicPr>
          <p:cNvPr id="19517" name="Picture 5" descr="inferiore"/>
          <p:cNvPicPr>
            <a:picLocks noChangeAspect="1" noChangeArrowheads="1"/>
          </p:cNvPicPr>
          <p:nvPr/>
        </p:nvPicPr>
        <p:blipFill>
          <a:blip r:embed="rId3"/>
          <a:srcRect/>
          <a:stretch>
            <a:fillRect/>
          </a:stretch>
        </p:blipFill>
        <p:spPr bwMode="auto">
          <a:xfrm>
            <a:off x="5959475" y="5018088"/>
            <a:ext cx="254000" cy="360362"/>
          </a:xfrm>
          <a:prstGeom prst="rect">
            <a:avLst/>
          </a:prstGeom>
          <a:noFill/>
          <a:ln w="9525">
            <a:noFill/>
            <a:miter lim="800000"/>
            <a:headEnd/>
            <a:tailEnd/>
          </a:ln>
        </p:spPr>
      </p:pic>
      <p:pic>
        <p:nvPicPr>
          <p:cNvPr id="19518" name="Picture 5" descr="inferiore"/>
          <p:cNvPicPr>
            <a:picLocks noChangeAspect="1" noChangeArrowheads="1"/>
          </p:cNvPicPr>
          <p:nvPr/>
        </p:nvPicPr>
        <p:blipFill>
          <a:blip r:embed="rId3"/>
          <a:srcRect/>
          <a:stretch>
            <a:fillRect/>
          </a:stretch>
        </p:blipFill>
        <p:spPr bwMode="auto">
          <a:xfrm>
            <a:off x="5954713" y="4452938"/>
            <a:ext cx="254000" cy="360362"/>
          </a:xfrm>
          <a:prstGeom prst="rect">
            <a:avLst/>
          </a:prstGeom>
          <a:noFill/>
          <a:ln w="9525">
            <a:noFill/>
            <a:miter lim="800000"/>
            <a:headEnd/>
            <a:tailEnd/>
          </a:ln>
        </p:spPr>
      </p:pic>
      <p:pic>
        <p:nvPicPr>
          <p:cNvPr id="19519" name="Picture 9" descr="pari"/>
          <p:cNvPicPr>
            <a:picLocks noChangeAspect="1" noChangeArrowheads="1"/>
          </p:cNvPicPr>
          <p:nvPr/>
        </p:nvPicPr>
        <p:blipFill>
          <a:blip r:embed="rId4"/>
          <a:srcRect/>
          <a:stretch>
            <a:fillRect/>
          </a:stretch>
        </p:blipFill>
        <p:spPr bwMode="auto">
          <a:xfrm>
            <a:off x="3562350" y="3429000"/>
            <a:ext cx="528638" cy="265113"/>
          </a:xfrm>
          <a:prstGeom prst="rect">
            <a:avLst/>
          </a:prstGeom>
          <a:noFill/>
          <a:ln w="9525">
            <a:noFill/>
            <a:miter lim="800000"/>
            <a:headEnd/>
            <a:tailEnd/>
          </a:ln>
        </p:spPr>
      </p:pic>
      <p:pic>
        <p:nvPicPr>
          <p:cNvPr id="19520" name="Picture 9" descr="pari"/>
          <p:cNvPicPr>
            <a:picLocks noChangeAspect="1" noChangeArrowheads="1"/>
          </p:cNvPicPr>
          <p:nvPr/>
        </p:nvPicPr>
        <p:blipFill>
          <a:blip r:embed="rId4"/>
          <a:srcRect/>
          <a:stretch>
            <a:fillRect/>
          </a:stretch>
        </p:blipFill>
        <p:spPr bwMode="auto">
          <a:xfrm>
            <a:off x="3562350" y="3937000"/>
            <a:ext cx="528638" cy="265113"/>
          </a:xfrm>
          <a:prstGeom prst="rect">
            <a:avLst/>
          </a:prstGeom>
          <a:noFill/>
          <a:ln w="9525">
            <a:noFill/>
            <a:miter lim="800000"/>
            <a:headEnd/>
            <a:tailEnd/>
          </a:ln>
        </p:spPr>
      </p:pic>
      <p:pic>
        <p:nvPicPr>
          <p:cNvPr id="19521" name="Picture 9" descr="pari"/>
          <p:cNvPicPr>
            <a:picLocks noChangeAspect="1" noChangeArrowheads="1"/>
          </p:cNvPicPr>
          <p:nvPr/>
        </p:nvPicPr>
        <p:blipFill>
          <a:blip r:embed="rId4"/>
          <a:srcRect/>
          <a:stretch>
            <a:fillRect/>
          </a:stretch>
        </p:blipFill>
        <p:spPr bwMode="auto">
          <a:xfrm>
            <a:off x="5776913" y="3924300"/>
            <a:ext cx="530225" cy="263525"/>
          </a:xfrm>
          <a:prstGeom prst="rect">
            <a:avLst/>
          </a:prstGeom>
          <a:noFill/>
          <a:ln w="9525">
            <a:noFill/>
            <a:miter lim="800000"/>
            <a:headEnd/>
            <a:tailEnd/>
          </a:ln>
        </p:spPr>
      </p:pic>
      <p:pic>
        <p:nvPicPr>
          <p:cNvPr id="19522" name="Picture 9" descr="pari"/>
          <p:cNvPicPr>
            <a:picLocks noChangeAspect="1" noChangeArrowheads="1"/>
          </p:cNvPicPr>
          <p:nvPr/>
        </p:nvPicPr>
        <p:blipFill>
          <a:blip r:embed="rId4"/>
          <a:srcRect/>
          <a:stretch>
            <a:fillRect/>
          </a:stretch>
        </p:blipFill>
        <p:spPr bwMode="auto">
          <a:xfrm>
            <a:off x="5776913" y="3449638"/>
            <a:ext cx="530225" cy="263525"/>
          </a:xfrm>
          <a:prstGeom prst="rect">
            <a:avLst/>
          </a:prstGeom>
          <a:noFill/>
          <a:ln w="9525">
            <a:noFill/>
            <a:miter lim="800000"/>
            <a:headEnd/>
            <a:tailEnd/>
          </a:ln>
        </p:spPr>
      </p:pic>
      <p:pic>
        <p:nvPicPr>
          <p:cNvPr id="19523" name="Picture 9" descr="pari"/>
          <p:cNvPicPr>
            <a:picLocks noChangeAspect="1" noChangeArrowheads="1"/>
          </p:cNvPicPr>
          <p:nvPr/>
        </p:nvPicPr>
        <p:blipFill>
          <a:blip r:embed="rId4"/>
          <a:srcRect/>
          <a:stretch>
            <a:fillRect/>
          </a:stretch>
        </p:blipFill>
        <p:spPr bwMode="auto">
          <a:xfrm>
            <a:off x="5834063" y="5626100"/>
            <a:ext cx="530225" cy="265113"/>
          </a:xfrm>
          <a:prstGeom prst="rect">
            <a:avLst/>
          </a:prstGeom>
          <a:noFill/>
          <a:ln w="9525">
            <a:noFill/>
            <a:miter lim="800000"/>
            <a:headEnd/>
            <a:tailEnd/>
          </a:ln>
        </p:spPr>
      </p:pic>
      <p:pic>
        <p:nvPicPr>
          <p:cNvPr id="19524" name="Picture 9" descr="pari"/>
          <p:cNvPicPr>
            <a:picLocks noChangeAspect="1" noChangeArrowheads="1"/>
          </p:cNvPicPr>
          <p:nvPr/>
        </p:nvPicPr>
        <p:blipFill>
          <a:blip r:embed="rId4"/>
          <a:srcRect/>
          <a:stretch>
            <a:fillRect/>
          </a:stretch>
        </p:blipFill>
        <p:spPr bwMode="auto">
          <a:xfrm>
            <a:off x="3570288" y="5621338"/>
            <a:ext cx="530225" cy="265112"/>
          </a:xfrm>
          <a:prstGeom prst="rect">
            <a:avLst/>
          </a:prstGeom>
          <a:noFill/>
          <a:ln w="9525">
            <a:noFill/>
            <a:miter lim="800000"/>
            <a:headEnd/>
            <a:tailEnd/>
          </a:ln>
        </p:spPr>
      </p:pic>
      <p:pic>
        <p:nvPicPr>
          <p:cNvPr id="19525" name="Picture 5" descr="inferiore"/>
          <p:cNvPicPr>
            <a:picLocks noChangeAspect="1" noChangeArrowheads="1"/>
          </p:cNvPicPr>
          <p:nvPr/>
        </p:nvPicPr>
        <p:blipFill>
          <a:blip r:embed="rId3"/>
          <a:srcRect/>
          <a:stretch>
            <a:fillRect/>
          </a:stretch>
        </p:blipFill>
        <p:spPr bwMode="auto">
          <a:xfrm>
            <a:off x="7978775" y="4456113"/>
            <a:ext cx="254000" cy="360362"/>
          </a:xfrm>
          <a:prstGeom prst="rect">
            <a:avLst/>
          </a:prstGeom>
          <a:noFill/>
          <a:ln w="9525">
            <a:noFill/>
            <a:miter lim="800000"/>
            <a:headEnd/>
            <a:tailEnd/>
          </a:ln>
        </p:spPr>
      </p:pic>
      <p:pic>
        <p:nvPicPr>
          <p:cNvPr id="19526" name="Picture 5" descr="inferiore"/>
          <p:cNvPicPr>
            <a:picLocks noChangeAspect="1" noChangeArrowheads="1"/>
          </p:cNvPicPr>
          <p:nvPr/>
        </p:nvPicPr>
        <p:blipFill>
          <a:blip r:embed="rId3"/>
          <a:srcRect/>
          <a:stretch>
            <a:fillRect/>
          </a:stretch>
        </p:blipFill>
        <p:spPr bwMode="auto">
          <a:xfrm>
            <a:off x="7954963" y="5029200"/>
            <a:ext cx="254000" cy="360363"/>
          </a:xfrm>
          <a:prstGeom prst="rect">
            <a:avLst/>
          </a:prstGeom>
          <a:noFill/>
          <a:ln w="9525">
            <a:noFill/>
            <a:miter lim="800000"/>
            <a:headEnd/>
            <a:tailEnd/>
          </a:ln>
        </p:spPr>
      </p:pic>
      <p:sp>
        <p:nvSpPr>
          <p:cNvPr id="29" name="Oval 28"/>
          <p:cNvSpPr/>
          <p:nvPr/>
        </p:nvSpPr>
        <p:spPr>
          <a:xfrm>
            <a:off x="1116013" y="5394325"/>
            <a:ext cx="1925637" cy="72866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ln>
                <a:solidFill>
                  <a:srgbClr val="FF0000"/>
                </a:solidFill>
              </a:ln>
              <a:solidFill>
                <a:srgbClr val="FF0000"/>
              </a:solidFill>
            </a:endParaRPr>
          </a:p>
        </p:txBody>
      </p:sp>
      <p:sp>
        <p:nvSpPr>
          <p:cNvPr id="32" name="Oval 31"/>
          <p:cNvSpPr/>
          <p:nvPr/>
        </p:nvSpPr>
        <p:spPr>
          <a:xfrm>
            <a:off x="5024438" y="1700213"/>
            <a:ext cx="2036762" cy="86518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4" name="Oval 33"/>
          <p:cNvSpPr/>
          <p:nvPr/>
        </p:nvSpPr>
        <p:spPr>
          <a:xfrm>
            <a:off x="7077075" y="1700213"/>
            <a:ext cx="2036763" cy="86518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barn(inVertical)">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barn(inVertical)">
                                      <p:cBhvr>
                                        <p:cTn id="1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2" grpId="0" animBg="1"/>
      <p:bldP spid="3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042988" y="1462088"/>
          <a:ext cx="6886575" cy="4714875"/>
        </p:xfrm>
        <a:graphic>
          <a:graphicData uri="http://schemas.openxmlformats.org/drawingml/2006/table">
            <a:tbl>
              <a:tblPr>
                <a:tableStyleId>{5C22544A-7EE6-4342-B048-85BDC9FD1C3A}</a:tableStyleId>
              </a:tblPr>
              <a:tblGrid>
                <a:gridCol w="1903613"/>
                <a:gridCol w="717516"/>
                <a:gridCol w="820018"/>
                <a:gridCol w="629657"/>
                <a:gridCol w="823679"/>
                <a:gridCol w="453939"/>
                <a:gridCol w="1537534"/>
              </a:tblGrid>
              <a:tr h="294680">
                <a:tc gridSpan="7">
                  <a:txBody>
                    <a:bodyPr/>
                    <a:lstStyle/>
                    <a:p>
                      <a:pPr algn="ctr" fontAlgn="ctr"/>
                      <a:r>
                        <a:rPr lang="it-IT" sz="1100" u="none" strike="noStrike" dirty="0">
                          <a:effectLst/>
                        </a:rPr>
                        <a:t>Tavola 8B - Dettaglio risposte per item Matematica. Classe: 402050370504(14)</a:t>
                      </a:r>
                      <a:endParaRPr lang="it-IT" sz="1100" b="1" i="0" u="none" strike="noStrike" dirty="0">
                        <a:solidFill>
                          <a:srgbClr val="000000"/>
                        </a:solidFill>
                        <a:effectLst/>
                        <a:latin typeface="Calibri"/>
                      </a:endParaRPr>
                    </a:p>
                  </a:txBody>
                  <a:tcPr marL="9525" marR="9525" marT="9525" marB="0" anchor="ct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589359">
                <a:tc>
                  <a:txBody>
                    <a:bodyPr/>
                    <a:lstStyle/>
                    <a:p>
                      <a:pPr algn="ctr" fontAlgn="ctr"/>
                      <a:r>
                        <a:rPr lang="it-IT" sz="1100" u="none" strike="noStrike">
                          <a:effectLst/>
                        </a:rPr>
                        <a:t>Ambiti e argomenti</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Domanda</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a:effectLst/>
                        </a:rPr>
                        <a:t>a</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b</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c</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d</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Mancate risposte</a:t>
                      </a:r>
                      <a:endParaRPr lang="it-IT" sz="1100" b="0" i="0" u="none" strike="noStrike" dirty="0">
                        <a:solidFill>
                          <a:srgbClr val="000000"/>
                        </a:solidFill>
                        <a:effectLst/>
                        <a:latin typeface="Calibri"/>
                      </a:endParaRPr>
                    </a:p>
                  </a:txBody>
                  <a:tcPr marL="9525" marR="9525" marT="9525" marB="0" anchor="ctr"/>
                </a:tc>
              </a:tr>
              <a:tr h="294680">
                <a:tc>
                  <a:txBody>
                    <a:bodyPr/>
                    <a:lstStyle/>
                    <a:p>
                      <a:pPr algn="ctr" fontAlgn="ctr"/>
                      <a:r>
                        <a:rPr lang="it-IT" sz="1100" u="none" strike="noStrike">
                          <a:effectLst/>
                        </a:rPr>
                        <a:t>NUMERI</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D1</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82,4</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5,9</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5,9</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5,9</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0,0</a:t>
                      </a:r>
                      <a:endParaRPr lang="it-IT" sz="1100" b="0" i="0" u="none" strike="noStrike">
                        <a:solidFill>
                          <a:srgbClr val="000000"/>
                        </a:solidFill>
                        <a:effectLst/>
                        <a:latin typeface="Calibri"/>
                      </a:endParaRPr>
                    </a:p>
                  </a:txBody>
                  <a:tcPr marL="9525" marR="9525" marT="9525" marB="0" anchor="ctr"/>
                </a:tc>
              </a:tr>
              <a:tr h="294680">
                <a:tc>
                  <a:txBody>
                    <a:bodyPr/>
                    <a:lstStyle/>
                    <a:p>
                      <a:pPr algn="ctr" fontAlgn="ctr"/>
                      <a:r>
                        <a:rPr lang="it-IT" sz="1100" u="none" strike="noStrike" dirty="0">
                          <a:effectLst/>
                        </a:rPr>
                        <a:t>NUMERI</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a:effectLst/>
                        </a:rPr>
                        <a:t>D3</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17,6</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58,8</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11,8</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11,8</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0,0</a:t>
                      </a:r>
                      <a:endParaRPr lang="it-IT" sz="1100" b="0" i="0" u="none" strike="noStrike">
                        <a:solidFill>
                          <a:srgbClr val="000000"/>
                        </a:solidFill>
                        <a:effectLst/>
                        <a:latin typeface="Calibri"/>
                      </a:endParaRPr>
                    </a:p>
                  </a:txBody>
                  <a:tcPr marL="9525" marR="9525" marT="9525" marB="0" anchor="ctr"/>
                </a:tc>
              </a:tr>
              <a:tr h="294680">
                <a:tc>
                  <a:txBody>
                    <a:bodyPr/>
                    <a:lstStyle/>
                    <a:p>
                      <a:pPr algn="ctr" fontAlgn="ctr"/>
                      <a:r>
                        <a:rPr lang="it-IT" sz="1100" u="none" strike="noStrike">
                          <a:effectLst/>
                        </a:rPr>
                        <a:t>SPAZIO E FIGURE</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D6</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17,6</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0,0</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a:effectLst/>
                        </a:rPr>
                        <a:t>17,6</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64,7</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0,0</a:t>
                      </a:r>
                      <a:endParaRPr lang="it-IT" sz="1100" b="0" i="0" u="none" strike="noStrike">
                        <a:solidFill>
                          <a:srgbClr val="000000"/>
                        </a:solidFill>
                        <a:effectLst/>
                        <a:latin typeface="Calibri"/>
                      </a:endParaRPr>
                    </a:p>
                  </a:txBody>
                  <a:tcPr marL="9525" marR="9525" marT="9525" marB="0" anchor="ctr"/>
                </a:tc>
              </a:tr>
              <a:tr h="294680">
                <a:tc>
                  <a:txBody>
                    <a:bodyPr/>
                    <a:lstStyle/>
                    <a:p>
                      <a:pPr algn="ctr" fontAlgn="ctr"/>
                      <a:r>
                        <a:rPr lang="it-IT" sz="1100" u="none" strike="noStrike">
                          <a:effectLst/>
                        </a:rPr>
                        <a:t>NUMERI</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D12</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11,8</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23,5</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52,9</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11,8</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0,0</a:t>
                      </a:r>
                      <a:endParaRPr lang="it-IT" sz="1100" b="0" i="0" u="none" strike="noStrike">
                        <a:solidFill>
                          <a:srgbClr val="000000"/>
                        </a:solidFill>
                        <a:effectLst/>
                        <a:latin typeface="Calibri"/>
                      </a:endParaRPr>
                    </a:p>
                  </a:txBody>
                  <a:tcPr marL="9525" marR="9525" marT="9525" marB="0" anchor="ctr"/>
                </a:tc>
              </a:tr>
              <a:tr h="294680">
                <a:tc>
                  <a:txBody>
                    <a:bodyPr/>
                    <a:lstStyle/>
                    <a:p>
                      <a:pPr algn="ctr" fontAlgn="ctr"/>
                      <a:r>
                        <a:rPr lang="it-IT" sz="1100" u="none" strike="noStrike">
                          <a:effectLst/>
                        </a:rPr>
                        <a:t>NUMERI</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D16</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11,8</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29,4</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17,6</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a:effectLst/>
                        </a:rPr>
                        <a:t>41,2</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0,0</a:t>
                      </a:r>
                      <a:endParaRPr lang="it-IT" sz="1100" b="0" i="0" u="none" strike="noStrike">
                        <a:solidFill>
                          <a:srgbClr val="000000"/>
                        </a:solidFill>
                        <a:effectLst/>
                        <a:latin typeface="Calibri"/>
                      </a:endParaRPr>
                    </a:p>
                  </a:txBody>
                  <a:tcPr marL="9525" marR="9525" marT="9525" marB="0" anchor="ctr"/>
                </a:tc>
              </a:tr>
              <a:tr h="294680">
                <a:tc>
                  <a:txBody>
                    <a:bodyPr/>
                    <a:lstStyle/>
                    <a:p>
                      <a:pPr algn="ctr" fontAlgn="ctr"/>
                      <a:r>
                        <a:rPr lang="it-IT" sz="1100" u="none" strike="noStrike">
                          <a:effectLst/>
                        </a:rPr>
                        <a:t>NUMERI</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D17</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11,8</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88,2</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0,0</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a:effectLst/>
                        </a:rPr>
                        <a:t>0,0</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0,0</a:t>
                      </a:r>
                      <a:endParaRPr lang="it-IT" sz="1100" b="0" i="0" u="none" strike="noStrike">
                        <a:solidFill>
                          <a:srgbClr val="000000"/>
                        </a:solidFill>
                        <a:effectLst/>
                        <a:latin typeface="Calibri"/>
                      </a:endParaRPr>
                    </a:p>
                  </a:txBody>
                  <a:tcPr marL="9525" marR="9525" marT="9525" marB="0" anchor="ctr"/>
                </a:tc>
              </a:tr>
              <a:tr h="294680">
                <a:tc>
                  <a:txBody>
                    <a:bodyPr/>
                    <a:lstStyle/>
                    <a:p>
                      <a:pPr algn="ctr" fontAlgn="ctr"/>
                      <a:r>
                        <a:rPr lang="it-IT" sz="1100" u="none" strike="noStrike">
                          <a:effectLst/>
                        </a:rPr>
                        <a:t>NUMERI</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D18</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29,4</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35,3</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11,8</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a:effectLst/>
                        </a:rPr>
                        <a:t>23,5</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0,0</a:t>
                      </a:r>
                      <a:endParaRPr lang="it-IT" sz="1100" b="0" i="0" u="none" strike="noStrike">
                        <a:solidFill>
                          <a:srgbClr val="000000"/>
                        </a:solidFill>
                        <a:effectLst/>
                        <a:latin typeface="Calibri"/>
                      </a:endParaRPr>
                    </a:p>
                  </a:txBody>
                  <a:tcPr marL="9525" marR="9525" marT="9525" marB="0" anchor="ctr"/>
                </a:tc>
              </a:tr>
              <a:tr h="294680">
                <a:tc>
                  <a:txBody>
                    <a:bodyPr/>
                    <a:lstStyle/>
                    <a:p>
                      <a:pPr algn="ctr" fontAlgn="ctr"/>
                      <a:r>
                        <a:rPr lang="it-IT" sz="1100" u="none" strike="noStrike">
                          <a:effectLst/>
                        </a:rPr>
                        <a:t>SPAZIO E FIGURE</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D25</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17,6</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52,9</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29,4</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0,0</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0,0</a:t>
                      </a:r>
                      <a:endParaRPr lang="it-IT" sz="1100" b="0" i="0" u="none" strike="noStrike" dirty="0">
                        <a:solidFill>
                          <a:srgbClr val="000000"/>
                        </a:solidFill>
                        <a:effectLst/>
                        <a:latin typeface="Calibri"/>
                      </a:endParaRPr>
                    </a:p>
                  </a:txBody>
                  <a:tcPr marL="9525" marR="9525" marT="9525" marB="0" anchor="ctr"/>
                </a:tc>
              </a:tr>
              <a:tr h="294680">
                <a:tc>
                  <a:txBody>
                    <a:bodyPr/>
                    <a:lstStyle/>
                    <a:p>
                      <a:pPr algn="ctr" fontAlgn="ctr"/>
                      <a:r>
                        <a:rPr lang="it-IT" sz="1100" u="none" strike="noStrike">
                          <a:effectLst/>
                        </a:rPr>
                        <a:t>RELAZIONI E FUNZIONI</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D26</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41,2</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23,5</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11,8</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23,5</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0,0</a:t>
                      </a:r>
                      <a:endParaRPr lang="it-IT" sz="1100" b="0" i="0" u="none" strike="noStrike">
                        <a:solidFill>
                          <a:srgbClr val="000000"/>
                        </a:solidFill>
                        <a:effectLst/>
                        <a:latin typeface="Calibri"/>
                      </a:endParaRPr>
                    </a:p>
                  </a:txBody>
                  <a:tcPr marL="9525" marR="9525" marT="9525" marB="0" anchor="ctr"/>
                </a:tc>
              </a:tr>
              <a:tr h="294680">
                <a:tc>
                  <a:txBody>
                    <a:bodyPr/>
                    <a:lstStyle/>
                    <a:p>
                      <a:pPr algn="ctr" fontAlgn="ctr"/>
                      <a:r>
                        <a:rPr lang="it-IT" sz="1100" u="none" strike="noStrike">
                          <a:effectLst/>
                        </a:rPr>
                        <a:t>SPAZIO E FIGURE</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D27</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11,8</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23,5</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0,0</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64,7</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0,0</a:t>
                      </a:r>
                      <a:endParaRPr lang="it-IT" sz="1100" b="0" i="0" u="none" strike="noStrike" dirty="0">
                        <a:solidFill>
                          <a:srgbClr val="000000"/>
                        </a:solidFill>
                        <a:effectLst/>
                        <a:latin typeface="Calibri"/>
                      </a:endParaRPr>
                    </a:p>
                  </a:txBody>
                  <a:tcPr marL="9525" marR="9525" marT="9525" marB="0" anchor="ctr"/>
                </a:tc>
              </a:tr>
              <a:tr h="294680">
                <a:tc>
                  <a:txBody>
                    <a:bodyPr/>
                    <a:lstStyle/>
                    <a:p>
                      <a:pPr algn="ctr" fontAlgn="ctr"/>
                      <a:r>
                        <a:rPr lang="it-IT" sz="1100" u="none" strike="noStrike">
                          <a:effectLst/>
                        </a:rPr>
                        <a:t>SPAZIO E FIGURE</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D30</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64,7</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17,6</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5,9</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11,8</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0,0</a:t>
                      </a:r>
                      <a:endParaRPr lang="it-IT" sz="1100" b="0" i="0" u="none" strike="noStrike" dirty="0">
                        <a:solidFill>
                          <a:srgbClr val="000000"/>
                        </a:solidFill>
                        <a:effectLst/>
                        <a:latin typeface="Calibri"/>
                      </a:endParaRPr>
                    </a:p>
                  </a:txBody>
                  <a:tcPr marL="9525" marR="9525" marT="9525" marB="0" anchor="ctr"/>
                </a:tc>
              </a:tr>
              <a:tr h="294680">
                <a:tc>
                  <a:txBody>
                    <a:bodyPr/>
                    <a:lstStyle/>
                    <a:p>
                      <a:pPr algn="ctr" fontAlgn="ctr"/>
                      <a:r>
                        <a:rPr lang="it-IT" sz="1100" u="none" strike="noStrike">
                          <a:effectLst/>
                        </a:rPr>
                        <a:t>RELAZIONI E FUNZIONI</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D31</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23,5</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76,5</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0,0</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0,0</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0,0</a:t>
                      </a:r>
                      <a:endParaRPr lang="it-IT" sz="1100" b="0" i="0" u="none" strike="noStrike">
                        <a:solidFill>
                          <a:srgbClr val="000000"/>
                        </a:solidFill>
                        <a:effectLst/>
                        <a:latin typeface="Calibri"/>
                      </a:endParaRPr>
                    </a:p>
                  </a:txBody>
                  <a:tcPr marL="9525" marR="9525" marT="9525" marB="0" anchor="ctr"/>
                </a:tc>
              </a:tr>
              <a:tr h="294680">
                <a:tc>
                  <a:txBody>
                    <a:bodyPr/>
                    <a:lstStyle/>
                    <a:p>
                      <a:pPr algn="ctr" fontAlgn="ctr"/>
                      <a:r>
                        <a:rPr lang="it-IT" sz="1100" u="none" strike="noStrike" dirty="0">
                          <a:effectLst/>
                        </a:rPr>
                        <a:t>NUMERI</a:t>
                      </a:r>
                      <a:endParaRPr lang="it-IT" sz="1100" b="0" i="0" u="none" strike="noStrike" dirty="0">
                        <a:solidFill>
                          <a:srgbClr val="000000"/>
                        </a:solidFill>
                        <a:effectLst/>
                        <a:latin typeface="Calibri"/>
                      </a:endParaRPr>
                    </a:p>
                  </a:txBody>
                  <a:tcPr marL="9525" marR="9525" marT="9525" marB="0" anchor="ctr"/>
                </a:tc>
                <a:tc>
                  <a:txBody>
                    <a:bodyPr/>
                    <a:lstStyle/>
                    <a:p>
                      <a:pPr algn="ctr" fontAlgn="ctr"/>
                      <a:r>
                        <a:rPr lang="it-IT" sz="1100" u="none" strike="noStrike">
                          <a:effectLst/>
                        </a:rPr>
                        <a:t>D32</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11,8</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82,4</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5,9</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a:effectLst/>
                        </a:rPr>
                        <a:t>0,0</a:t>
                      </a:r>
                      <a:endParaRPr lang="it-IT" sz="1100" b="0" i="0" u="none" strike="noStrike">
                        <a:solidFill>
                          <a:srgbClr val="000000"/>
                        </a:solidFill>
                        <a:effectLst/>
                        <a:latin typeface="Calibri"/>
                      </a:endParaRPr>
                    </a:p>
                  </a:txBody>
                  <a:tcPr marL="9525" marR="9525" marT="9525" marB="0" anchor="ctr"/>
                </a:tc>
                <a:tc>
                  <a:txBody>
                    <a:bodyPr/>
                    <a:lstStyle/>
                    <a:p>
                      <a:pPr algn="ctr" fontAlgn="ctr"/>
                      <a:r>
                        <a:rPr lang="it-IT" sz="1100" u="none" strike="noStrike" dirty="0">
                          <a:effectLst/>
                        </a:rPr>
                        <a:t>0,0</a:t>
                      </a:r>
                      <a:endParaRPr lang="it-IT" sz="1100" b="0" i="0" u="none" strike="noStrike" dirty="0">
                        <a:solidFill>
                          <a:srgbClr val="000000"/>
                        </a:solidFill>
                        <a:effectLst/>
                        <a:latin typeface="Calibri"/>
                      </a:endParaRPr>
                    </a:p>
                  </a:txBody>
                  <a:tcPr marL="9525" marR="9525" marT="9525" marB="0" anchor="ctr"/>
                </a:tc>
              </a:tr>
            </a:tbl>
          </a:graphicData>
        </a:graphic>
      </p:graphicFrame>
      <p:sp>
        <p:nvSpPr>
          <p:cNvPr id="78973" name="Text Box 6"/>
          <p:cNvSpPr txBox="1">
            <a:spLocks noChangeArrowheads="1"/>
          </p:cNvSpPr>
          <p:nvPr/>
        </p:nvSpPr>
        <p:spPr bwMode="auto">
          <a:xfrm>
            <a:off x="4140200" y="1125538"/>
            <a:ext cx="184150" cy="336550"/>
          </a:xfrm>
          <a:prstGeom prst="rect">
            <a:avLst/>
          </a:prstGeom>
          <a:noFill/>
          <a:ln w="9525" algn="ctr">
            <a:noFill/>
            <a:miter lim="800000"/>
            <a:headEnd/>
            <a:tailEnd/>
          </a:ln>
        </p:spPr>
        <p:txBody>
          <a:bodyPr wrap="none">
            <a:spAutoFit/>
          </a:bodyPr>
          <a:lstStyle/>
          <a:p>
            <a:pPr eaLnBrk="0" hangingPunct="0"/>
            <a:endParaRPr lang="en-US" sz="1600"/>
          </a:p>
        </p:txBody>
      </p:sp>
      <p:pic>
        <p:nvPicPr>
          <p:cNvPr id="78974" name="Picture 13"/>
          <p:cNvPicPr>
            <a:picLocks noChangeAspect="1" noChangeArrowheads="1"/>
          </p:cNvPicPr>
          <p:nvPr/>
        </p:nvPicPr>
        <p:blipFill>
          <a:blip r:embed="rId3"/>
          <a:srcRect/>
          <a:stretch>
            <a:fillRect/>
          </a:stretch>
        </p:blipFill>
        <p:spPr bwMode="auto">
          <a:xfrm>
            <a:off x="8201025" y="0"/>
            <a:ext cx="942975" cy="1171575"/>
          </a:xfrm>
          <a:prstGeom prst="rect">
            <a:avLst/>
          </a:prstGeom>
          <a:noFill/>
          <a:ln w="9525">
            <a:noFill/>
            <a:miter lim="800000"/>
            <a:headEnd/>
            <a:tailEnd/>
          </a:ln>
        </p:spPr>
      </p:pic>
      <p:sp>
        <p:nvSpPr>
          <p:cNvPr id="78975" name="CasellaDiTesto 9"/>
          <p:cNvSpPr txBox="1">
            <a:spLocks noChangeArrowheads="1"/>
          </p:cNvSpPr>
          <p:nvPr/>
        </p:nvSpPr>
        <p:spPr bwMode="auto">
          <a:xfrm>
            <a:off x="107950" y="428625"/>
            <a:ext cx="8093075" cy="369888"/>
          </a:xfrm>
          <a:prstGeom prst="rect">
            <a:avLst/>
          </a:prstGeom>
          <a:noFill/>
          <a:ln w="9525">
            <a:noFill/>
            <a:miter lim="800000"/>
            <a:headEnd/>
            <a:tailEnd/>
          </a:ln>
        </p:spPr>
        <p:txBody>
          <a:bodyPr>
            <a:spAutoFit/>
          </a:bodyPr>
          <a:lstStyle/>
          <a:p>
            <a:r>
              <a:rPr lang="it-IT"/>
              <a:t>Tavola 8b - Matematica - Dettaglio risposte per item. Classe 5D PRIMARIA</a:t>
            </a:r>
          </a:p>
        </p:txBody>
      </p:sp>
      <p:sp>
        <p:nvSpPr>
          <p:cNvPr id="9" name="Ovale 8"/>
          <p:cNvSpPr/>
          <p:nvPr/>
        </p:nvSpPr>
        <p:spPr>
          <a:xfrm>
            <a:off x="4475163" y="4005263"/>
            <a:ext cx="647700" cy="431800"/>
          </a:xfrm>
          <a:prstGeom prst="ellipse">
            <a:avLst/>
          </a:prstGeom>
          <a:noFill/>
          <a:ln w="3175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 name="Ovale 9"/>
          <p:cNvSpPr/>
          <p:nvPr/>
        </p:nvSpPr>
        <p:spPr>
          <a:xfrm>
            <a:off x="3717925" y="4024313"/>
            <a:ext cx="647700" cy="431800"/>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 name="Ovale 10"/>
          <p:cNvSpPr/>
          <p:nvPr/>
        </p:nvSpPr>
        <p:spPr>
          <a:xfrm>
            <a:off x="5810250" y="4008438"/>
            <a:ext cx="647700" cy="431800"/>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grpSp>
        <p:nvGrpSpPr>
          <p:cNvPr id="2" name="Gruppo 12"/>
          <p:cNvGrpSpPr>
            <a:grpSpLocks/>
          </p:cNvGrpSpPr>
          <p:nvPr/>
        </p:nvGrpSpPr>
        <p:grpSpPr bwMode="auto">
          <a:xfrm>
            <a:off x="4257675" y="2679700"/>
            <a:ext cx="1295400" cy="1292225"/>
            <a:chOff x="1656029" y="1825455"/>
            <a:chExt cx="1296144" cy="1292001"/>
          </a:xfrm>
        </p:grpSpPr>
        <p:cxnSp>
          <p:nvCxnSpPr>
            <p:cNvPr id="14" name="Connettore 2 13"/>
            <p:cNvCxnSpPr/>
            <p:nvPr/>
          </p:nvCxnSpPr>
          <p:spPr>
            <a:xfrm>
              <a:off x="2242153" y="2430188"/>
              <a:ext cx="0" cy="68726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Ovale 14"/>
            <p:cNvSpPr/>
            <p:nvPr/>
          </p:nvSpPr>
          <p:spPr>
            <a:xfrm>
              <a:off x="1656029" y="1825455"/>
              <a:ext cx="1296144" cy="576163"/>
            </a:xfrm>
            <a:prstGeom prst="ellipse">
              <a:avLst/>
            </a:prstGeom>
            <a:solidFill>
              <a:srgbClr val="33CC3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000" b="1" dirty="0">
                  <a:solidFill>
                    <a:schemeClr val="tx1"/>
                  </a:solidFill>
                </a:rPr>
                <a:t>% risposte corrette</a:t>
              </a:r>
            </a:p>
          </p:txBody>
        </p:sp>
      </p:grpSp>
      <p:grpSp>
        <p:nvGrpSpPr>
          <p:cNvPr id="3" name="Gruppo 17"/>
          <p:cNvGrpSpPr>
            <a:grpSpLocks/>
          </p:cNvGrpSpPr>
          <p:nvPr/>
        </p:nvGrpSpPr>
        <p:grpSpPr bwMode="auto">
          <a:xfrm>
            <a:off x="4543425" y="4456113"/>
            <a:ext cx="1468438" cy="1490662"/>
            <a:chOff x="3502997" y="3739097"/>
            <a:chExt cx="1469550" cy="1490861"/>
          </a:xfrm>
        </p:grpSpPr>
        <p:cxnSp>
          <p:nvCxnSpPr>
            <p:cNvPr id="16" name="Connettore 2 15"/>
            <p:cNvCxnSpPr/>
            <p:nvPr/>
          </p:nvCxnSpPr>
          <p:spPr>
            <a:xfrm flipV="1">
              <a:off x="4140067" y="3739097"/>
              <a:ext cx="832480" cy="841487"/>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Ovale 16"/>
            <p:cNvSpPr/>
            <p:nvPr/>
          </p:nvSpPr>
          <p:spPr>
            <a:xfrm>
              <a:off x="3502997" y="4653619"/>
              <a:ext cx="1296381" cy="576339"/>
            </a:xfrm>
            <a:prstGeom prst="ellipse">
              <a:avLst/>
            </a:prstGeom>
            <a:solidFill>
              <a:srgbClr val="33CC3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000" b="1" dirty="0">
                  <a:solidFill>
                    <a:schemeClr val="tx1"/>
                  </a:solidFill>
                </a:rPr>
                <a:t>% scelta distrattori</a:t>
              </a:r>
            </a:p>
          </p:txBody>
        </p:sp>
      </p:grpSp>
      <p:cxnSp>
        <p:nvCxnSpPr>
          <p:cNvPr id="21" name="Connettore 2 15"/>
          <p:cNvCxnSpPr/>
          <p:nvPr/>
        </p:nvCxnSpPr>
        <p:spPr bwMode="auto">
          <a:xfrm flipH="1" flipV="1">
            <a:off x="4140200" y="4456113"/>
            <a:ext cx="935038" cy="8255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500"/>
                                        <p:tgtEl>
                                          <p:spTgt spid="3"/>
                                        </p:tgtEl>
                                      </p:cBhvr>
                                    </p:animEffect>
                                  </p:childTnLst>
                                </p:cTn>
                              </p:par>
                              <p:par>
                                <p:cTn id="26" presetID="16" presetClass="entr" presetSubtype="21" fill="hold"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barn(inVertical)">
                                      <p:cBhvr>
                                        <p:cTn id="2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42875" y="2054225"/>
          <a:ext cx="8858250" cy="3108325"/>
        </p:xfrm>
        <a:graphic>
          <a:graphicData uri="http://schemas.openxmlformats.org/drawingml/2006/table">
            <a:tbl>
              <a:tblPr>
                <a:tableStyleId>{5C22544A-7EE6-4342-B048-85BDC9FD1C3A}</a:tableStyleId>
              </a:tblPr>
              <a:tblGrid>
                <a:gridCol w="1152128"/>
                <a:gridCol w="1368151"/>
                <a:gridCol w="1152129"/>
                <a:gridCol w="720080"/>
                <a:gridCol w="648071"/>
                <a:gridCol w="1296144"/>
                <a:gridCol w="1080120"/>
                <a:gridCol w="720080"/>
                <a:gridCol w="720081"/>
              </a:tblGrid>
              <a:tr h="1397863">
                <a:tc>
                  <a:txBody>
                    <a:bodyPr/>
                    <a:lstStyle/>
                    <a:p>
                      <a:pPr algn="ctr" fontAlgn="ctr"/>
                      <a:r>
                        <a:rPr lang="it-IT" sz="1600" b="0" i="0" u="none" strike="noStrike" dirty="0" smtClean="0">
                          <a:solidFill>
                            <a:schemeClr val="dk1"/>
                          </a:solidFill>
                          <a:effectLst/>
                          <a:latin typeface="+mn-lt"/>
                        </a:rPr>
                        <a:t>ANNI</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u="none" strike="noStrike" dirty="0" smtClean="0">
                          <a:effectLst/>
                        </a:rPr>
                        <a:t>PUNTEGGIO</a:t>
                      </a:r>
                    </a:p>
                    <a:p>
                      <a:pPr algn="ctr" fontAlgn="ctr"/>
                      <a:r>
                        <a:rPr lang="it-IT" sz="1600" b="0" i="0" u="none" strike="noStrike" dirty="0" smtClean="0">
                          <a:solidFill>
                            <a:srgbClr val="000000"/>
                          </a:solidFill>
                          <a:effectLst/>
                          <a:latin typeface="Calibri"/>
                        </a:rPr>
                        <a:t>ITALIANO</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800" b="1" u="none" strike="noStrike" dirty="0" smtClean="0">
                          <a:solidFill>
                            <a:srgbClr val="FF0000"/>
                          </a:solidFill>
                          <a:effectLst/>
                        </a:rPr>
                        <a:t>Piemonte</a:t>
                      </a: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Nord ovest</a:t>
                      </a: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Italia</a:t>
                      </a:r>
                    </a:p>
                  </a:txBody>
                  <a:tcPr marL="4509" marR="4509" marT="4509" marB="0" anchor="ctr"/>
                </a:tc>
                <a:tc>
                  <a:txBody>
                    <a:bodyPr/>
                    <a:lstStyle/>
                    <a:p>
                      <a:pPr algn="ctr" fontAlgn="ctr"/>
                      <a:r>
                        <a:rPr lang="it-IT" sz="1600" u="none" strike="noStrike" dirty="0" smtClean="0">
                          <a:effectLst/>
                        </a:rPr>
                        <a:t>PUNTEGGIO</a:t>
                      </a:r>
                    </a:p>
                    <a:p>
                      <a:pPr algn="ctr" fontAlgn="ctr"/>
                      <a:r>
                        <a:rPr lang="it-IT" sz="1600" b="0" i="0" u="none" strike="noStrike" dirty="0" smtClean="0">
                          <a:solidFill>
                            <a:srgbClr val="000000"/>
                          </a:solidFill>
                          <a:effectLst/>
                          <a:latin typeface="Calibri"/>
                        </a:rPr>
                        <a:t>MATEMATICA</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800" b="1" u="none" strike="noStrike" dirty="0" smtClean="0">
                          <a:solidFill>
                            <a:srgbClr val="FF0000"/>
                          </a:solidFill>
                          <a:effectLst/>
                        </a:rPr>
                        <a:t>Piemonte</a:t>
                      </a: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Nord ovest</a:t>
                      </a: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Italia</a:t>
                      </a:r>
                    </a:p>
                  </a:txBody>
                  <a:tcPr marL="4509" marR="4509" marT="4509" marB="0" anchor="ctr"/>
                </a:tc>
              </a:tr>
              <a:tr h="469768">
                <a:tc>
                  <a:txBody>
                    <a:bodyPr/>
                    <a:lstStyle/>
                    <a:p>
                      <a:pPr algn="ctr" fontAlgn="ctr"/>
                      <a:r>
                        <a:rPr lang="it-IT" sz="1600" b="0" i="0" u="none" strike="noStrike" dirty="0" smtClean="0">
                          <a:solidFill>
                            <a:schemeClr val="dk1"/>
                          </a:solidFill>
                          <a:effectLst/>
                          <a:latin typeface="+mn-lt"/>
                        </a:rPr>
                        <a:t>2014-2015</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1"/>
                          </a:solidFill>
                          <a:effectLst/>
                        </a:rPr>
                        <a:t>67,1</a:t>
                      </a:r>
                      <a:endParaRPr lang="it-IT" sz="1600" b="0" i="0" u="none" strike="noStrike" dirty="0">
                        <a:solidFill>
                          <a:schemeClr val="bg1"/>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marL="0" algn="ctr" defTabSz="914400" rtl="0" eaLnBrk="1" fontAlgn="ctr" latinLnBrk="0" hangingPunct="1"/>
                      <a:r>
                        <a:rPr lang="it-IT" sz="1600" u="none" strike="noStrike" kern="1200" dirty="0" smtClean="0">
                          <a:solidFill>
                            <a:schemeClr val="dk1"/>
                          </a:solidFill>
                          <a:effectLst/>
                          <a:latin typeface="+mn-lt"/>
                          <a:ea typeface="+mn-ea"/>
                          <a:cs typeface="+mn-cs"/>
                        </a:rPr>
                        <a:t>67,0</a:t>
                      </a:r>
                      <a:endParaRPr lang="it-IT" sz="160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538344">
                <a:tc>
                  <a:txBody>
                    <a:bodyPr/>
                    <a:lstStyle/>
                    <a:p>
                      <a:pPr algn="ctr" fontAlgn="ctr"/>
                      <a:r>
                        <a:rPr lang="it-IT" sz="1600" b="0" i="0" u="none" strike="noStrike" dirty="0" smtClean="0">
                          <a:solidFill>
                            <a:schemeClr val="dk1"/>
                          </a:solidFill>
                          <a:effectLst/>
                          <a:latin typeface="+mn-lt"/>
                        </a:rPr>
                        <a:t>2015-2016</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1"/>
                          </a:solidFill>
                          <a:effectLst/>
                        </a:rPr>
                        <a:t>65,4</a:t>
                      </a:r>
                      <a:endParaRPr lang="it-IT" sz="1600" b="0" i="0" u="none" strike="noStrike" dirty="0">
                        <a:solidFill>
                          <a:schemeClr val="bg1"/>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marL="0" algn="ctr" defTabSz="914400" rtl="0" eaLnBrk="1" fontAlgn="ctr" latinLnBrk="0" hangingPunct="1"/>
                      <a:r>
                        <a:rPr lang="it-IT" sz="1600" u="none" strike="noStrike" kern="1200" dirty="0" smtClean="0">
                          <a:solidFill>
                            <a:schemeClr val="dk1"/>
                          </a:solidFill>
                          <a:effectLst/>
                          <a:latin typeface="+mn-lt"/>
                          <a:ea typeface="+mn-ea"/>
                          <a:cs typeface="+mn-cs"/>
                        </a:rPr>
                        <a:t>58,5</a:t>
                      </a:r>
                      <a:endParaRPr lang="it-IT" sz="160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701793">
                <a:tc>
                  <a:txBody>
                    <a:bodyPr/>
                    <a:lstStyle/>
                    <a:p>
                      <a:pPr algn="ctr" fontAlgn="ctr"/>
                      <a:r>
                        <a:rPr lang="it-IT" sz="1600" b="0" i="0" u="none" strike="noStrike" kern="1200" dirty="0" smtClean="0">
                          <a:solidFill>
                            <a:schemeClr val="dk1"/>
                          </a:solidFill>
                          <a:effectLst/>
                          <a:latin typeface="+mn-lt"/>
                          <a:ea typeface="+mn-ea"/>
                          <a:cs typeface="+mn-cs"/>
                        </a:rPr>
                        <a:t>2016-2017</a:t>
                      </a:r>
                      <a:endParaRPr lang="it-IT" sz="1600" b="0" i="0" u="none" strike="noStrike" kern="1200" dirty="0">
                        <a:solidFill>
                          <a:schemeClr val="dk1"/>
                        </a:solidFill>
                        <a:effectLst/>
                        <a:latin typeface="+mn-lt"/>
                        <a:ea typeface="+mn-ea"/>
                        <a:cs typeface="+mn-cs"/>
                      </a:endParaRPr>
                    </a:p>
                  </a:txBody>
                  <a:tcPr marL="4509" marR="4509" marT="4509" marB="0" anchor="ctr"/>
                </a:tc>
                <a:tc>
                  <a:txBody>
                    <a:bodyPr/>
                    <a:lstStyle/>
                    <a:p>
                      <a:pPr algn="ctr" fontAlgn="ctr"/>
                      <a:r>
                        <a:rPr lang="it-IT" sz="1600" b="0" i="0" u="none" strike="noStrike" kern="1200" dirty="0" smtClean="0">
                          <a:solidFill>
                            <a:schemeClr val="dk1"/>
                          </a:solidFill>
                          <a:effectLst/>
                          <a:latin typeface="+mn-lt"/>
                          <a:ea typeface="+mn-ea"/>
                          <a:cs typeface="+mn-cs"/>
                        </a:rPr>
                        <a:t>62,7</a:t>
                      </a:r>
                      <a:endParaRPr lang="it-IT" sz="1600" b="0" i="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c>
                  <a:txBody>
                    <a:bodyPr/>
                    <a:lstStyle/>
                    <a:p>
                      <a:pPr marL="0" algn="ctr" defTabSz="914400" rtl="0" eaLnBrk="1" fontAlgn="ctr" latinLnBrk="0" hangingPunct="1"/>
                      <a:r>
                        <a:rPr lang="it-IT" sz="1600" u="none" strike="noStrike" kern="1200" dirty="0" smtClean="0">
                          <a:solidFill>
                            <a:schemeClr val="dk1"/>
                          </a:solidFill>
                          <a:effectLst/>
                          <a:latin typeface="+mn-lt"/>
                          <a:ea typeface="+mn-ea"/>
                          <a:cs typeface="+mn-cs"/>
                        </a:rPr>
                        <a:t>52,6</a:t>
                      </a:r>
                      <a:endParaRPr lang="it-IT" sz="1600" u="none" strike="noStrike" kern="1200" dirty="0">
                        <a:solidFill>
                          <a:schemeClr val="dk1"/>
                        </a:solidFill>
                        <a:effectLst/>
                        <a:latin typeface="+mn-lt"/>
                        <a:ea typeface="+mn-ea"/>
                        <a:cs typeface="+mn-cs"/>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r>
            </a:tbl>
          </a:graphicData>
        </a:graphic>
      </p:graphicFrame>
      <p:sp>
        <p:nvSpPr>
          <p:cNvPr id="4" name="Titolo 1"/>
          <p:cNvSpPr txBox="1">
            <a:spLocks/>
          </p:cNvSpPr>
          <p:nvPr/>
        </p:nvSpPr>
        <p:spPr>
          <a:xfrm>
            <a:off x="0" y="142875"/>
            <a:ext cx="9144000" cy="1557338"/>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endParaRPr lang="it-IT" sz="3200" dirty="0" smtClean="0">
              <a:solidFill>
                <a:srgbClr val="000099"/>
              </a:solidFill>
              <a:latin typeface="Calibri"/>
            </a:endParaRPr>
          </a:p>
          <a:p>
            <a:pPr algn="ctr">
              <a:defRPr/>
            </a:pPr>
            <a:r>
              <a:rPr lang="it-IT" sz="3200" dirty="0">
                <a:solidFill>
                  <a:srgbClr val="000099"/>
                </a:solidFill>
                <a:effectLst/>
                <a:latin typeface="+mn-lt"/>
                <a:ea typeface="+mn-ea"/>
                <a:cs typeface="+mn-cs"/>
              </a:rPr>
              <a:t>A</a:t>
            </a:r>
            <a:r>
              <a:rPr lang="it-IT" sz="3200" dirty="0" smtClean="0">
                <a:solidFill>
                  <a:srgbClr val="000099"/>
                </a:solidFill>
                <a:effectLst/>
                <a:latin typeface="+mn-lt"/>
                <a:ea typeface="+mn-ea"/>
                <a:cs typeface="+mn-cs"/>
              </a:rPr>
              <a:t>ndamento negli ultimi 3 anni scolastici</a:t>
            </a:r>
          </a:p>
          <a:p>
            <a:pPr algn="ctr">
              <a:defRPr/>
            </a:pPr>
            <a:r>
              <a:rPr lang="it-IT" sz="3200" dirty="0" smtClean="0">
                <a:solidFill>
                  <a:srgbClr val="000099"/>
                </a:solidFill>
                <a:effectLst/>
                <a:latin typeface="+mn-lt"/>
                <a:ea typeface="+mn-ea"/>
                <a:cs typeface="+mn-cs"/>
              </a:rPr>
              <a:t>classe terza D Scuola Secondaria</a:t>
            </a:r>
            <a:endParaRPr lang="it-IT" sz="3200" dirty="0">
              <a:solidFill>
                <a:srgbClr val="000099"/>
              </a:solidFill>
              <a:effectLst/>
              <a:latin typeface="+mn-lt"/>
              <a:ea typeface="+mn-ea"/>
              <a:cs typeface="+mn-cs"/>
            </a:endParaRPr>
          </a:p>
        </p:txBody>
      </p:sp>
      <p:pic>
        <p:nvPicPr>
          <p:cNvPr id="80950" name="Picture 3" descr="superiore"/>
          <p:cNvPicPr>
            <a:picLocks noChangeAspect="1" noChangeArrowheads="1"/>
          </p:cNvPicPr>
          <p:nvPr/>
        </p:nvPicPr>
        <p:blipFill>
          <a:blip r:embed="rId2"/>
          <a:srcRect/>
          <a:stretch>
            <a:fillRect/>
          </a:stretch>
        </p:blipFill>
        <p:spPr bwMode="auto">
          <a:xfrm>
            <a:off x="4733925" y="4549775"/>
            <a:ext cx="238125" cy="334963"/>
          </a:xfrm>
          <a:prstGeom prst="rect">
            <a:avLst/>
          </a:prstGeom>
          <a:noFill/>
          <a:ln w="9525">
            <a:noFill/>
            <a:miter lim="800000"/>
            <a:headEnd/>
            <a:tailEnd/>
          </a:ln>
        </p:spPr>
      </p:pic>
      <p:pic>
        <p:nvPicPr>
          <p:cNvPr id="80951" name="Picture 3" descr="superiore"/>
          <p:cNvPicPr>
            <a:picLocks noChangeAspect="1" noChangeArrowheads="1"/>
          </p:cNvPicPr>
          <p:nvPr/>
        </p:nvPicPr>
        <p:blipFill>
          <a:blip r:embed="rId2"/>
          <a:srcRect/>
          <a:stretch>
            <a:fillRect/>
          </a:stretch>
        </p:blipFill>
        <p:spPr bwMode="auto">
          <a:xfrm>
            <a:off x="4746625" y="3992563"/>
            <a:ext cx="238125" cy="336550"/>
          </a:xfrm>
          <a:prstGeom prst="rect">
            <a:avLst/>
          </a:prstGeom>
          <a:noFill/>
          <a:ln w="9525">
            <a:noFill/>
            <a:miter lim="800000"/>
            <a:headEnd/>
            <a:tailEnd/>
          </a:ln>
        </p:spPr>
      </p:pic>
      <p:pic>
        <p:nvPicPr>
          <p:cNvPr id="80952" name="Picture 3" descr="superiore"/>
          <p:cNvPicPr>
            <a:picLocks noChangeAspect="1" noChangeArrowheads="1"/>
          </p:cNvPicPr>
          <p:nvPr/>
        </p:nvPicPr>
        <p:blipFill>
          <a:blip r:embed="rId2"/>
          <a:srcRect/>
          <a:stretch>
            <a:fillRect/>
          </a:stretch>
        </p:blipFill>
        <p:spPr bwMode="auto">
          <a:xfrm>
            <a:off x="8497888" y="4549775"/>
            <a:ext cx="238125" cy="334963"/>
          </a:xfrm>
          <a:prstGeom prst="rect">
            <a:avLst/>
          </a:prstGeom>
          <a:noFill/>
          <a:ln w="9525">
            <a:noFill/>
            <a:miter lim="800000"/>
            <a:headEnd/>
            <a:tailEnd/>
          </a:ln>
        </p:spPr>
      </p:pic>
      <p:pic>
        <p:nvPicPr>
          <p:cNvPr id="80953" name="Picture 3" descr="superiore"/>
          <p:cNvPicPr>
            <a:picLocks noChangeAspect="1" noChangeArrowheads="1"/>
          </p:cNvPicPr>
          <p:nvPr/>
        </p:nvPicPr>
        <p:blipFill>
          <a:blip r:embed="rId2"/>
          <a:srcRect/>
          <a:stretch>
            <a:fillRect/>
          </a:stretch>
        </p:blipFill>
        <p:spPr bwMode="auto">
          <a:xfrm>
            <a:off x="4746625" y="3487738"/>
            <a:ext cx="238125" cy="336550"/>
          </a:xfrm>
          <a:prstGeom prst="rect">
            <a:avLst/>
          </a:prstGeom>
          <a:noFill/>
          <a:ln w="9525">
            <a:noFill/>
            <a:miter lim="800000"/>
            <a:headEnd/>
            <a:tailEnd/>
          </a:ln>
        </p:spPr>
      </p:pic>
      <p:pic>
        <p:nvPicPr>
          <p:cNvPr id="80954" name="Picture 5" descr="inferiore"/>
          <p:cNvPicPr>
            <a:picLocks noChangeAspect="1" noChangeArrowheads="1"/>
          </p:cNvPicPr>
          <p:nvPr/>
        </p:nvPicPr>
        <p:blipFill>
          <a:blip r:embed="rId3"/>
          <a:srcRect/>
          <a:stretch>
            <a:fillRect/>
          </a:stretch>
        </p:blipFill>
        <p:spPr bwMode="auto">
          <a:xfrm>
            <a:off x="7743825" y="4572000"/>
            <a:ext cx="255588" cy="358775"/>
          </a:xfrm>
          <a:prstGeom prst="rect">
            <a:avLst/>
          </a:prstGeom>
          <a:noFill/>
          <a:ln w="9525">
            <a:noFill/>
            <a:miter lim="800000"/>
            <a:headEnd/>
            <a:tailEnd/>
          </a:ln>
        </p:spPr>
      </p:pic>
      <p:pic>
        <p:nvPicPr>
          <p:cNvPr id="80955" name="Picture 9" descr="pari"/>
          <p:cNvPicPr>
            <a:picLocks noChangeAspect="1" noChangeArrowheads="1"/>
          </p:cNvPicPr>
          <p:nvPr/>
        </p:nvPicPr>
        <p:blipFill>
          <a:blip r:embed="rId4"/>
          <a:srcRect/>
          <a:stretch>
            <a:fillRect/>
          </a:stretch>
        </p:blipFill>
        <p:spPr bwMode="auto">
          <a:xfrm>
            <a:off x="6678613" y="4621213"/>
            <a:ext cx="530225" cy="265112"/>
          </a:xfrm>
          <a:prstGeom prst="rect">
            <a:avLst/>
          </a:prstGeom>
          <a:noFill/>
          <a:ln w="9525">
            <a:noFill/>
            <a:miter lim="800000"/>
            <a:headEnd/>
            <a:tailEnd/>
          </a:ln>
        </p:spPr>
      </p:pic>
      <p:pic>
        <p:nvPicPr>
          <p:cNvPr id="80956" name="Picture 5" descr="inferiore"/>
          <p:cNvPicPr>
            <a:picLocks noChangeAspect="1" noChangeArrowheads="1"/>
          </p:cNvPicPr>
          <p:nvPr/>
        </p:nvPicPr>
        <p:blipFill>
          <a:blip r:embed="rId3"/>
          <a:srcRect/>
          <a:stretch>
            <a:fillRect/>
          </a:stretch>
        </p:blipFill>
        <p:spPr bwMode="auto">
          <a:xfrm>
            <a:off x="3984625" y="4616450"/>
            <a:ext cx="254000" cy="360363"/>
          </a:xfrm>
          <a:prstGeom prst="rect">
            <a:avLst/>
          </a:prstGeom>
          <a:noFill/>
          <a:ln w="9525">
            <a:noFill/>
            <a:miter lim="800000"/>
            <a:headEnd/>
            <a:tailEnd/>
          </a:ln>
        </p:spPr>
      </p:pic>
      <p:pic>
        <p:nvPicPr>
          <p:cNvPr id="80957" name="Picture 9" descr="pari"/>
          <p:cNvPicPr>
            <a:picLocks noChangeAspect="1" noChangeArrowheads="1"/>
          </p:cNvPicPr>
          <p:nvPr/>
        </p:nvPicPr>
        <p:blipFill>
          <a:blip r:embed="rId4"/>
          <a:srcRect/>
          <a:stretch>
            <a:fillRect/>
          </a:stretch>
        </p:blipFill>
        <p:spPr bwMode="auto">
          <a:xfrm>
            <a:off x="2919413" y="4667250"/>
            <a:ext cx="530225" cy="263525"/>
          </a:xfrm>
          <a:prstGeom prst="rect">
            <a:avLst/>
          </a:prstGeom>
          <a:noFill/>
          <a:ln w="9525">
            <a:noFill/>
            <a:miter lim="800000"/>
            <a:headEnd/>
            <a:tailEnd/>
          </a:ln>
        </p:spPr>
      </p:pic>
      <p:pic>
        <p:nvPicPr>
          <p:cNvPr id="80958" name="Picture 3" descr="superiore"/>
          <p:cNvPicPr>
            <a:picLocks noChangeAspect="1" noChangeArrowheads="1"/>
          </p:cNvPicPr>
          <p:nvPr/>
        </p:nvPicPr>
        <p:blipFill>
          <a:blip r:embed="rId2"/>
          <a:srcRect/>
          <a:stretch>
            <a:fillRect/>
          </a:stretch>
        </p:blipFill>
        <p:spPr bwMode="auto">
          <a:xfrm>
            <a:off x="6824663" y="4011613"/>
            <a:ext cx="238125" cy="336550"/>
          </a:xfrm>
          <a:prstGeom prst="rect">
            <a:avLst/>
          </a:prstGeom>
          <a:noFill/>
          <a:ln w="9525">
            <a:noFill/>
            <a:miter lim="800000"/>
            <a:headEnd/>
            <a:tailEnd/>
          </a:ln>
        </p:spPr>
      </p:pic>
      <p:pic>
        <p:nvPicPr>
          <p:cNvPr id="80959" name="Picture 3" descr="superiore"/>
          <p:cNvPicPr>
            <a:picLocks noChangeAspect="1" noChangeArrowheads="1"/>
          </p:cNvPicPr>
          <p:nvPr/>
        </p:nvPicPr>
        <p:blipFill>
          <a:blip r:embed="rId2"/>
          <a:srcRect/>
          <a:stretch>
            <a:fillRect/>
          </a:stretch>
        </p:blipFill>
        <p:spPr bwMode="auto">
          <a:xfrm>
            <a:off x="7737475" y="4035425"/>
            <a:ext cx="236538" cy="336550"/>
          </a:xfrm>
          <a:prstGeom prst="rect">
            <a:avLst/>
          </a:prstGeom>
          <a:noFill/>
          <a:ln w="9525">
            <a:noFill/>
            <a:miter lim="800000"/>
            <a:headEnd/>
            <a:tailEnd/>
          </a:ln>
        </p:spPr>
      </p:pic>
      <p:pic>
        <p:nvPicPr>
          <p:cNvPr id="80960" name="Picture 3" descr="superiore"/>
          <p:cNvPicPr>
            <a:picLocks noChangeAspect="1" noChangeArrowheads="1"/>
          </p:cNvPicPr>
          <p:nvPr/>
        </p:nvPicPr>
        <p:blipFill>
          <a:blip r:embed="rId2"/>
          <a:srcRect/>
          <a:stretch>
            <a:fillRect/>
          </a:stretch>
        </p:blipFill>
        <p:spPr bwMode="auto">
          <a:xfrm>
            <a:off x="8478838" y="4011613"/>
            <a:ext cx="236537" cy="336550"/>
          </a:xfrm>
          <a:prstGeom prst="rect">
            <a:avLst/>
          </a:prstGeom>
          <a:noFill/>
          <a:ln w="9525">
            <a:noFill/>
            <a:miter lim="800000"/>
            <a:headEnd/>
            <a:tailEnd/>
          </a:ln>
        </p:spPr>
      </p:pic>
      <p:pic>
        <p:nvPicPr>
          <p:cNvPr id="80961" name="Picture 3" descr="superiore"/>
          <p:cNvPicPr>
            <a:picLocks noChangeAspect="1" noChangeArrowheads="1"/>
          </p:cNvPicPr>
          <p:nvPr/>
        </p:nvPicPr>
        <p:blipFill>
          <a:blip r:embed="rId2"/>
          <a:srcRect/>
          <a:stretch>
            <a:fillRect/>
          </a:stretch>
        </p:blipFill>
        <p:spPr bwMode="auto">
          <a:xfrm>
            <a:off x="4027488" y="3976688"/>
            <a:ext cx="238125" cy="336550"/>
          </a:xfrm>
          <a:prstGeom prst="rect">
            <a:avLst/>
          </a:prstGeom>
          <a:noFill/>
          <a:ln w="9525">
            <a:noFill/>
            <a:miter lim="800000"/>
            <a:headEnd/>
            <a:tailEnd/>
          </a:ln>
        </p:spPr>
      </p:pic>
      <p:pic>
        <p:nvPicPr>
          <p:cNvPr id="80962" name="Picture 3" descr="superiore"/>
          <p:cNvPicPr>
            <a:picLocks noChangeAspect="1" noChangeArrowheads="1"/>
          </p:cNvPicPr>
          <p:nvPr/>
        </p:nvPicPr>
        <p:blipFill>
          <a:blip r:embed="rId2"/>
          <a:srcRect/>
          <a:stretch>
            <a:fillRect/>
          </a:stretch>
        </p:blipFill>
        <p:spPr bwMode="auto">
          <a:xfrm>
            <a:off x="3062288" y="3990975"/>
            <a:ext cx="236537" cy="336550"/>
          </a:xfrm>
          <a:prstGeom prst="rect">
            <a:avLst/>
          </a:prstGeom>
          <a:noFill/>
          <a:ln w="9525">
            <a:noFill/>
            <a:miter lim="800000"/>
            <a:headEnd/>
            <a:tailEnd/>
          </a:ln>
        </p:spPr>
      </p:pic>
      <p:pic>
        <p:nvPicPr>
          <p:cNvPr id="80963" name="Picture 3" descr="superiore"/>
          <p:cNvPicPr>
            <a:picLocks noChangeAspect="1" noChangeArrowheads="1"/>
          </p:cNvPicPr>
          <p:nvPr/>
        </p:nvPicPr>
        <p:blipFill>
          <a:blip r:embed="rId2"/>
          <a:srcRect/>
          <a:stretch>
            <a:fillRect/>
          </a:stretch>
        </p:blipFill>
        <p:spPr bwMode="auto">
          <a:xfrm>
            <a:off x="3997325" y="3462338"/>
            <a:ext cx="238125" cy="336550"/>
          </a:xfrm>
          <a:prstGeom prst="rect">
            <a:avLst/>
          </a:prstGeom>
          <a:noFill/>
          <a:ln w="9525">
            <a:noFill/>
            <a:miter lim="800000"/>
            <a:headEnd/>
            <a:tailEnd/>
          </a:ln>
        </p:spPr>
      </p:pic>
      <p:pic>
        <p:nvPicPr>
          <p:cNvPr id="80964" name="Picture 3" descr="superiore"/>
          <p:cNvPicPr>
            <a:picLocks noChangeAspect="1" noChangeArrowheads="1"/>
          </p:cNvPicPr>
          <p:nvPr/>
        </p:nvPicPr>
        <p:blipFill>
          <a:blip r:embed="rId2"/>
          <a:srcRect/>
          <a:stretch>
            <a:fillRect/>
          </a:stretch>
        </p:blipFill>
        <p:spPr bwMode="auto">
          <a:xfrm>
            <a:off x="3032125" y="3476625"/>
            <a:ext cx="236538" cy="334963"/>
          </a:xfrm>
          <a:prstGeom prst="rect">
            <a:avLst/>
          </a:prstGeom>
          <a:noFill/>
          <a:ln w="9525">
            <a:noFill/>
            <a:miter lim="800000"/>
            <a:headEnd/>
            <a:tailEnd/>
          </a:ln>
        </p:spPr>
      </p:pic>
      <p:pic>
        <p:nvPicPr>
          <p:cNvPr id="80965" name="Picture 3" descr="superiore"/>
          <p:cNvPicPr>
            <a:picLocks noChangeAspect="1" noChangeArrowheads="1"/>
          </p:cNvPicPr>
          <p:nvPr/>
        </p:nvPicPr>
        <p:blipFill>
          <a:blip r:embed="rId2"/>
          <a:srcRect/>
          <a:stretch>
            <a:fillRect/>
          </a:stretch>
        </p:blipFill>
        <p:spPr bwMode="auto">
          <a:xfrm>
            <a:off x="6807200" y="3487738"/>
            <a:ext cx="238125" cy="336550"/>
          </a:xfrm>
          <a:prstGeom prst="rect">
            <a:avLst/>
          </a:prstGeom>
          <a:noFill/>
          <a:ln w="9525">
            <a:noFill/>
            <a:miter lim="800000"/>
            <a:headEnd/>
            <a:tailEnd/>
          </a:ln>
        </p:spPr>
      </p:pic>
      <p:pic>
        <p:nvPicPr>
          <p:cNvPr id="80966" name="Picture 3" descr="superiore"/>
          <p:cNvPicPr>
            <a:picLocks noChangeAspect="1" noChangeArrowheads="1"/>
          </p:cNvPicPr>
          <p:nvPr/>
        </p:nvPicPr>
        <p:blipFill>
          <a:blip r:embed="rId2"/>
          <a:srcRect/>
          <a:stretch>
            <a:fillRect/>
          </a:stretch>
        </p:blipFill>
        <p:spPr bwMode="auto">
          <a:xfrm>
            <a:off x="7720013" y="3511550"/>
            <a:ext cx="236537" cy="336550"/>
          </a:xfrm>
          <a:prstGeom prst="rect">
            <a:avLst/>
          </a:prstGeom>
          <a:noFill/>
          <a:ln w="9525">
            <a:noFill/>
            <a:miter lim="800000"/>
            <a:headEnd/>
            <a:tailEnd/>
          </a:ln>
        </p:spPr>
      </p:pic>
      <p:pic>
        <p:nvPicPr>
          <p:cNvPr id="80967" name="Picture 3" descr="superiore"/>
          <p:cNvPicPr>
            <a:picLocks noChangeAspect="1" noChangeArrowheads="1"/>
          </p:cNvPicPr>
          <p:nvPr/>
        </p:nvPicPr>
        <p:blipFill>
          <a:blip r:embed="rId2"/>
          <a:srcRect/>
          <a:stretch>
            <a:fillRect/>
          </a:stretch>
        </p:blipFill>
        <p:spPr bwMode="auto">
          <a:xfrm>
            <a:off x="8461375" y="3487738"/>
            <a:ext cx="236538" cy="336550"/>
          </a:xfrm>
          <a:prstGeom prst="rect">
            <a:avLst/>
          </a:prstGeom>
          <a:noFill/>
          <a:ln w="9525">
            <a:noFill/>
            <a:miter lim="800000"/>
            <a:headEnd/>
            <a:tailEnd/>
          </a:ln>
        </p:spPr>
      </p:pic>
      <p:sp>
        <p:nvSpPr>
          <p:cNvPr id="2" name="Rectangle 1"/>
          <p:cNvSpPr>
            <a:spLocks noChangeArrowheads="1"/>
          </p:cNvSpPr>
          <p:nvPr/>
        </p:nvSpPr>
        <p:spPr bwMode="auto">
          <a:xfrm>
            <a:off x="4278313" y="5445125"/>
            <a:ext cx="4572000" cy="646113"/>
          </a:xfrm>
          <a:prstGeom prst="rect">
            <a:avLst/>
          </a:prstGeom>
          <a:noFill/>
          <a:ln w="9525">
            <a:noFill/>
            <a:miter lim="800000"/>
            <a:headEnd/>
            <a:tailEnd/>
          </a:ln>
        </p:spPr>
        <p:txBody>
          <a:bodyPr>
            <a:spAutoFit/>
          </a:bodyPr>
          <a:lstStyle/>
          <a:p>
            <a:r>
              <a:rPr lang="it-IT" b="1">
                <a:solidFill>
                  <a:srgbClr val="000099"/>
                </a:solidFill>
              </a:rPr>
              <a:t>N.B.  Nel triennio gli insegnanti non sono cambiati, gli studenti sì…..</a:t>
            </a:r>
            <a:r>
              <a:rPr lang="it-IT" b="1" i="1">
                <a:solidFill>
                  <a:srgbClr val="000099"/>
                </a:solidFill>
              </a:rPr>
              <a:t>  </a:t>
            </a:r>
          </a:p>
        </p:txBody>
      </p:sp>
      <p:sp>
        <p:nvSpPr>
          <p:cNvPr id="23" name="CasellaDiTesto 2"/>
          <p:cNvSpPr txBox="1"/>
          <p:nvPr/>
        </p:nvSpPr>
        <p:spPr>
          <a:xfrm>
            <a:off x="1049338" y="142875"/>
            <a:ext cx="7345362" cy="584200"/>
          </a:xfrm>
          <a:prstGeom prst="rect">
            <a:avLst/>
          </a:prstGeom>
          <a:noFill/>
        </p:spPr>
        <p:txBody>
          <a:bodyPr>
            <a:spAutoFit/>
          </a:bodyPr>
          <a:lstStyle/>
          <a:p>
            <a:pPr algn="ctr">
              <a:defRPr/>
            </a:pPr>
            <a:r>
              <a:rPr lang="it-IT" sz="3200" b="1" i="1" dirty="0">
                <a:solidFill>
                  <a:srgbClr val="000099"/>
                </a:solidFill>
                <a:latin typeface="+mn-lt"/>
                <a:cs typeface="+mn-cs"/>
              </a:rPr>
              <a:t>Piccolo Esperimento</a:t>
            </a:r>
          </a:p>
        </p:txBody>
      </p:sp>
      <p:sp>
        <p:nvSpPr>
          <p:cNvPr id="24" name="CasellaDiTesto 2"/>
          <p:cNvSpPr txBox="1">
            <a:spLocks noChangeArrowheads="1"/>
          </p:cNvSpPr>
          <p:nvPr/>
        </p:nvSpPr>
        <p:spPr bwMode="auto">
          <a:xfrm>
            <a:off x="47625" y="6237288"/>
            <a:ext cx="8548688" cy="646112"/>
          </a:xfrm>
          <a:prstGeom prst="rect">
            <a:avLst/>
          </a:prstGeom>
          <a:noFill/>
          <a:ln w="9525">
            <a:noFill/>
            <a:miter lim="800000"/>
            <a:headEnd/>
            <a:tailEnd/>
          </a:ln>
        </p:spPr>
        <p:txBody>
          <a:bodyPr>
            <a:spAutoFit/>
          </a:bodyPr>
          <a:lstStyle/>
          <a:p>
            <a:pPr algn="just"/>
            <a:r>
              <a:rPr lang="it-IT" b="1">
                <a:solidFill>
                  <a:srgbClr val="00B050"/>
                </a:solidFill>
              </a:rPr>
              <a:t>    </a:t>
            </a:r>
            <a:r>
              <a:rPr lang="it-IT" b="1" i="1">
                <a:solidFill>
                  <a:srgbClr val="000099"/>
                </a:solidFill>
              </a:rPr>
              <a:t>Notare l’omogeneità di risultati tra italiano e matematica in ciascun anno</a:t>
            </a:r>
          </a:p>
          <a:p>
            <a:pPr algn="just"/>
            <a:r>
              <a:rPr lang="it-IT" b="1" i="1">
                <a:solidFill>
                  <a:srgbClr val="000099"/>
                </a:solidFill>
              </a:rPr>
              <a:t>     di riferimento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arn(inVertical)">
                                      <p:cBhvr>
                                        <p:cTn id="1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p:bld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p:cNvSpPr txBox="1"/>
          <p:nvPr/>
        </p:nvSpPr>
        <p:spPr>
          <a:xfrm>
            <a:off x="947738" y="2420938"/>
            <a:ext cx="7345362" cy="1262062"/>
          </a:xfrm>
          <a:prstGeom prst="rect">
            <a:avLst/>
          </a:prstGeom>
          <a:noFill/>
        </p:spPr>
        <p:txBody>
          <a:bodyPr>
            <a:spAutoFit/>
          </a:bodyPr>
          <a:lstStyle/>
          <a:p>
            <a:pPr algn="ctr">
              <a:defRPr/>
            </a:pPr>
            <a:r>
              <a:rPr lang="it-IT" sz="3600" b="1" dirty="0">
                <a:solidFill>
                  <a:srgbClr val="000099"/>
                </a:solidFill>
                <a:latin typeface="+mj-lt"/>
                <a:cs typeface="+mn-cs"/>
              </a:rPr>
              <a:t>APPROFONDIMENTO</a:t>
            </a:r>
          </a:p>
          <a:p>
            <a:pPr algn="ctr">
              <a:defRPr/>
            </a:pPr>
            <a:r>
              <a:rPr lang="it-IT" sz="2000" b="1" dirty="0">
                <a:solidFill>
                  <a:srgbClr val="000099"/>
                </a:solidFill>
                <a:latin typeface="+mj-lt"/>
                <a:cs typeface="+mn-cs"/>
              </a:rPr>
              <a:t>(Dal Convegno OPPI 12/03/2016 Trecate: </a:t>
            </a:r>
          </a:p>
          <a:p>
            <a:pPr algn="ctr">
              <a:defRPr/>
            </a:pPr>
            <a:r>
              <a:rPr lang="it-IT" sz="2000" b="1" dirty="0">
                <a:solidFill>
                  <a:srgbClr val="000099"/>
                </a:solidFill>
                <a:latin typeface="+mj-lt"/>
                <a:cs typeface="+mn-cs"/>
              </a:rPr>
              <a:t>«La valutazione secondo Invalsi»)</a:t>
            </a:r>
            <a:endParaRPr lang="it-IT" sz="2000" b="1" dirty="0">
              <a:solidFill>
                <a:srgbClr val="000099"/>
              </a:solidFill>
              <a:latin typeface="+mj-lt"/>
              <a:cs typeface="+mn-cs"/>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egnaposto piè di pagina 3"/>
          <p:cNvSpPr txBox="1">
            <a:spLocks noGrp="1"/>
          </p:cNvSpPr>
          <p:nvPr/>
        </p:nvSpPr>
        <p:spPr bwMode="auto">
          <a:xfrm>
            <a:off x="6659563" y="6092825"/>
            <a:ext cx="1943100" cy="365125"/>
          </a:xfrm>
          <a:prstGeom prst="rect">
            <a:avLst/>
          </a:prstGeom>
          <a:noFill/>
          <a:ln w="9525">
            <a:noFill/>
            <a:miter lim="800000"/>
            <a:headEnd/>
            <a:tailEnd/>
          </a:ln>
        </p:spPr>
        <p:txBody>
          <a:bodyPr anchor="b"/>
          <a:lstStyle/>
          <a:p>
            <a:r>
              <a:rPr lang="it-IT" sz="1000">
                <a:solidFill>
                  <a:srgbClr val="AAA393"/>
                </a:solidFill>
                <a:latin typeface="Verdana" pitchFamily="34" charset="0"/>
              </a:rPr>
              <a:t>Ischia 2010</a:t>
            </a:r>
          </a:p>
          <a:p>
            <a:r>
              <a:rPr lang="it-IT" sz="1000">
                <a:solidFill>
                  <a:srgbClr val="AAA393"/>
                </a:solidFill>
                <a:latin typeface="Verdana" pitchFamily="34" charset="0"/>
              </a:rPr>
              <a:t>Damiano Previtali                          </a:t>
            </a:r>
          </a:p>
        </p:txBody>
      </p:sp>
      <p:sp>
        <p:nvSpPr>
          <p:cNvPr id="5" name="Segnaposto numero diapositiva 4"/>
          <p:cNvSpPr txBox="1">
            <a:spLocks noGrp="1"/>
          </p:cNvSpPr>
          <p:nvPr/>
        </p:nvSpPr>
        <p:spPr>
          <a:xfrm>
            <a:off x="8348663" y="6111875"/>
            <a:ext cx="457200" cy="365125"/>
          </a:xfrm>
          <a:prstGeom prst="rect">
            <a:avLst/>
          </a:prstGeom>
          <a:noFill/>
        </p:spPr>
        <p:txBody>
          <a:bodyPr anchor="b"/>
          <a:lstStyle/>
          <a:p>
            <a:pPr algn="r" fontAlgn="auto">
              <a:spcBef>
                <a:spcPts val="0"/>
              </a:spcBef>
              <a:spcAft>
                <a:spcPts val="0"/>
              </a:spcAft>
              <a:defRPr/>
            </a:pPr>
            <a:fld id="{F3A79200-05EA-41A9-8140-5D1992F4CD06}" type="slidenum">
              <a:rPr lang="it-IT" sz="1000">
                <a:solidFill>
                  <a:schemeClr val="bg2">
                    <a:shade val="50000"/>
                  </a:schemeClr>
                </a:solidFill>
                <a:latin typeface="+mn-lt"/>
                <a:cs typeface="+mn-cs"/>
              </a:rPr>
              <a:pPr algn="r" fontAlgn="auto">
                <a:spcBef>
                  <a:spcPts val="0"/>
                </a:spcBef>
                <a:spcAft>
                  <a:spcPts val="0"/>
                </a:spcAft>
                <a:defRPr/>
              </a:pPr>
              <a:t>53</a:t>
            </a:fld>
            <a:endParaRPr lang="it-IT" sz="1000">
              <a:solidFill>
                <a:schemeClr val="bg2">
                  <a:shade val="50000"/>
                </a:schemeClr>
              </a:solidFill>
              <a:latin typeface="+mn-lt"/>
              <a:cs typeface="+mn-cs"/>
            </a:endParaRPr>
          </a:p>
        </p:txBody>
      </p:sp>
      <p:pic>
        <p:nvPicPr>
          <p:cNvPr id="82947" name="Picture 4"/>
          <p:cNvPicPr>
            <a:picLocks noGrp="1" noChangeAspect="1" noChangeArrowheads="1"/>
          </p:cNvPicPr>
          <p:nvPr>
            <p:ph idx="4294967295"/>
          </p:nvPr>
        </p:nvPicPr>
        <p:blipFill>
          <a:blip r:embed="rId2"/>
          <a:srcRect/>
          <a:stretch>
            <a:fillRect/>
          </a:stretch>
        </p:blipFill>
        <p:spPr>
          <a:xfrm>
            <a:off x="0" y="1916113"/>
            <a:ext cx="9144000" cy="4941887"/>
          </a:xfrm>
        </p:spPr>
      </p:pic>
      <p:sp>
        <p:nvSpPr>
          <p:cNvPr id="154629" name="Text Box 5"/>
          <p:cNvSpPr txBox="1">
            <a:spLocks noChangeArrowheads="1"/>
          </p:cNvSpPr>
          <p:nvPr/>
        </p:nvSpPr>
        <p:spPr bwMode="auto">
          <a:xfrm>
            <a:off x="0" y="0"/>
            <a:ext cx="9144000" cy="1930400"/>
          </a:xfrm>
          <a:prstGeom prst="rect">
            <a:avLst/>
          </a:prstGeom>
          <a:solidFill>
            <a:schemeClr val="bg1"/>
          </a:solidFill>
          <a:ln w="9525">
            <a:solidFill>
              <a:srgbClr val="FFFF00"/>
            </a:solidFill>
            <a:miter lim="800000"/>
            <a:headEnd/>
            <a:tailEnd/>
          </a:ln>
          <a:effectLst/>
        </p:spPr>
        <p:txBody>
          <a:bodyPr>
            <a:spAutoFit/>
          </a:bodyPr>
          <a:lstStyle/>
          <a:p>
            <a:pPr algn="ctr" fontAlgn="auto">
              <a:spcBef>
                <a:spcPct val="50000"/>
              </a:spcBef>
              <a:spcAft>
                <a:spcPts val="0"/>
              </a:spcAft>
              <a:defRPr/>
            </a:pPr>
            <a:r>
              <a:rPr lang="it-IT" sz="2000" b="1">
                <a:latin typeface="+mn-lt"/>
                <a:cs typeface="+mn-cs"/>
              </a:rPr>
              <a:t>PROVA NAZIONALE DI MATEMATICA</a:t>
            </a:r>
          </a:p>
          <a:p>
            <a:pPr algn="ctr" fontAlgn="auto">
              <a:spcBef>
                <a:spcPct val="50000"/>
              </a:spcBef>
              <a:spcAft>
                <a:spcPts val="0"/>
              </a:spcAft>
              <a:defRPr/>
            </a:pPr>
            <a:r>
              <a:rPr lang="it-IT" sz="2000" b="1">
                <a:latin typeface="+mn-lt"/>
                <a:cs typeface="+mn-cs"/>
              </a:rPr>
              <a:t>Scuola secondaria di I grado classe III</a:t>
            </a:r>
          </a:p>
          <a:p>
            <a:pPr algn="ctr" fontAlgn="auto">
              <a:spcBef>
                <a:spcPct val="50000"/>
              </a:spcBef>
              <a:spcAft>
                <a:spcPts val="0"/>
              </a:spcAft>
              <a:defRPr/>
            </a:pPr>
            <a:r>
              <a:rPr lang="it-IT" sz="2000" b="1" i="1">
                <a:latin typeface="+mn-lt"/>
                <a:cs typeface="+mn-cs"/>
              </a:rPr>
              <a:t>D20.	</a:t>
            </a:r>
            <a:r>
              <a:rPr lang="it-IT" sz="2000" b="1">
                <a:latin typeface="+mn-lt"/>
                <a:cs typeface="+mn-cs"/>
              </a:rPr>
              <a:t>Il </a:t>
            </a:r>
            <a:r>
              <a:rPr lang="it-IT" sz="2000" b="1" i="1">
                <a:effectLst>
                  <a:outerShdw blurRad="38100" dist="38100" dir="2700000" algn="tl">
                    <a:srgbClr val="C0C0C0"/>
                  </a:outerShdw>
                </a:effectLst>
                <a:latin typeface="+mn-lt"/>
                <a:cs typeface="+mn-cs"/>
              </a:rPr>
              <a:t>Signor Carlo</a:t>
            </a:r>
            <a:r>
              <a:rPr lang="it-IT" sz="2000" b="1">
                <a:latin typeface="+mn-lt"/>
                <a:cs typeface="+mn-cs"/>
              </a:rPr>
              <a:t> scende dal tram all’incrocio di via Pietro Micca con via Antonio Giuseppe Bertola (nella mappa che vedi qui sotto il punto è contrassegnato da un asterisco).</a:t>
            </a:r>
          </a:p>
        </p:txBody>
      </p:sp>
      <p:sp>
        <p:nvSpPr>
          <p:cNvPr id="13" name="Oval 12"/>
          <p:cNvSpPr/>
          <p:nvPr/>
        </p:nvSpPr>
        <p:spPr>
          <a:xfrm>
            <a:off x="3492500" y="3933825"/>
            <a:ext cx="1223963" cy="714375"/>
          </a:xfrm>
          <a:prstGeom prst="ellipse">
            <a:avLst/>
          </a:prstGeom>
          <a:no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0" y="0"/>
            <a:ext cx="9144000" cy="2565400"/>
          </a:xfrm>
          <a:solidFill>
            <a:schemeClr val="bg1"/>
          </a:solidFill>
        </p:spPr>
        <p:txBody>
          <a:bodyPr rtlCol="0">
            <a:normAutofit fontScale="90000"/>
          </a:bodyPr>
          <a:lstStyle/>
          <a:p>
            <a:pPr eaLnBrk="1" fontAlgn="auto" hangingPunct="1">
              <a:spcAft>
                <a:spcPts val="0"/>
              </a:spcAft>
              <a:defRPr/>
            </a:pPr>
            <a:r>
              <a:rPr lang="it-IT" sz="2000">
                <a:effectLst>
                  <a:outerShdw blurRad="38100" dist="38100" dir="2700000" algn="tl">
                    <a:srgbClr val="C0C0C0"/>
                  </a:outerShdw>
                </a:effectLst>
              </a:rPr>
              <a:t>Percorre 200 metri di </a:t>
            </a:r>
            <a:r>
              <a:rPr lang="it-IT" sz="2000" i="1">
                <a:effectLst>
                  <a:outerShdw blurRad="38100" dist="38100" dir="2700000" algn="tl">
                    <a:srgbClr val="C0C0C0"/>
                  </a:outerShdw>
                </a:effectLst>
              </a:rPr>
              <a:t>via Bertola</a:t>
            </a:r>
            <a:r>
              <a:rPr lang="it-IT" sz="2000">
                <a:effectLst>
                  <a:outerShdw blurRad="38100" dist="38100" dir="2700000" algn="tl">
                    <a:srgbClr val="C0C0C0"/>
                  </a:outerShdw>
                </a:effectLst>
              </a:rPr>
              <a:t> e all’incrocio con </a:t>
            </a:r>
            <a:r>
              <a:rPr lang="it-IT" sz="2000" i="1">
                <a:effectLst>
                  <a:outerShdw blurRad="38100" dist="38100" dir="2700000" algn="tl">
                    <a:srgbClr val="C0C0C0"/>
                  </a:outerShdw>
                </a:effectLst>
              </a:rPr>
              <a:t>via 20 Settembre</a:t>
            </a:r>
            <a:r>
              <a:rPr lang="it-IT" sz="2000">
                <a:effectLst>
                  <a:outerShdw blurRad="38100" dist="38100" dir="2700000" algn="tl">
                    <a:srgbClr val="C0C0C0"/>
                  </a:outerShdw>
                </a:effectLst>
              </a:rPr>
              <a:t> svolta a sinistra; dopo aver camminato per 150 metri, raggiunge l’incrocio con </a:t>
            </a:r>
            <a:r>
              <a:rPr lang="it-IT" sz="2000" i="1">
                <a:effectLst>
                  <a:outerShdw blurRad="38100" dist="38100" dir="2700000" algn="tl">
                    <a:srgbClr val="C0C0C0"/>
                  </a:outerShdw>
                </a:effectLst>
              </a:rPr>
              <a:t>via Pietro Micca. </a:t>
            </a:r>
            <a:r>
              <a:rPr lang="it-IT" sz="2000">
                <a:effectLst>
                  <a:outerShdw blurRad="38100" dist="38100" dir="2700000" algn="tl">
                    <a:srgbClr val="C0C0C0"/>
                  </a:outerShdw>
                </a:effectLst>
              </a:rPr>
              <a:t>Da lì decide di tornare al punto di partenza per </a:t>
            </a:r>
            <a:r>
              <a:rPr lang="it-IT" sz="2000" i="1">
                <a:effectLst>
                  <a:outerShdw blurRad="38100" dist="38100" dir="2700000" algn="tl">
                    <a:srgbClr val="C0C0C0"/>
                  </a:outerShdw>
                </a:effectLst>
              </a:rPr>
              <a:t>via Pietro Micca.</a:t>
            </a:r>
            <a:r>
              <a:rPr lang="it-IT" sz="2000">
                <a:effectLst>
                  <a:outerShdw blurRad="38100" dist="38100" dir="2700000" algn="tl">
                    <a:srgbClr val="C0C0C0"/>
                  </a:outerShdw>
                </a:effectLst>
              </a:rPr>
              <a:t> Quanti metri all’incirca percorre al ritorno?</a:t>
            </a:r>
            <a:br>
              <a:rPr lang="it-IT" sz="2000">
                <a:effectLst>
                  <a:outerShdw blurRad="38100" dist="38100" dir="2700000" algn="tl">
                    <a:srgbClr val="C0C0C0"/>
                  </a:outerShdw>
                </a:effectLst>
              </a:rPr>
            </a:br>
            <a:r>
              <a:rPr lang="it-IT" sz="2000">
                <a:effectLst>
                  <a:outerShdw blurRad="38100" dist="38100" dir="2700000" algn="tl">
                    <a:srgbClr val="C0C0C0"/>
                  </a:outerShdw>
                </a:effectLst>
              </a:rPr>
              <a:t>□	A.	200 m</a:t>
            </a:r>
            <a:br>
              <a:rPr lang="it-IT" sz="2000">
                <a:effectLst>
                  <a:outerShdw blurRad="38100" dist="38100" dir="2700000" algn="tl">
                    <a:srgbClr val="C0C0C0"/>
                  </a:outerShdw>
                </a:effectLst>
              </a:rPr>
            </a:br>
            <a:r>
              <a:rPr lang="it-IT" sz="2000">
                <a:effectLst>
                  <a:outerShdw blurRad="38100" dist="38100" dir="2700000" algn="tl">
                    <a:srgbClr val="C0C0C0"/>
                  </a:outerShdw>
                </a:effectLst>
              </a:rPr>
              <a:t>□	B.	250 m</a:t>
            </a:r>
            <a:br>
              <a:rPr lang="it-IT" sz="2000">
                <a:effectLst>
                  <a:outerShdw blurRad="38100" dist="38100" dir="2700000" algn="tl">
                    <a:srgbClr val="C0C0C0"/>
                  </a:outerShdw>
                </a:effectLst>
              </a:rPr>
            </a:br>
            <a:r>
              <a:rPr lang="it-IT" sz="2000">
                <a:effectLst>
                  <a:outerShdw blurRad="38100" dist="38100" dir="2700000" algn="tl">
                    <a:srgbClr val="C0C0C0"/>
                  </a:outerShdw>
                </a:effectLst>
              </a:rPr>
              <a:t>□	C.	350 m </a:t>
            </a:r>
            <a:br>
              <a:rPr lang="it-IT" sz="2000">
                <a:effectLst>
                  <a:outerShdw blurRad="38100" dist="38100" dir="2700000" algn="tl">
                    <a:srgbClr val="C0C0C0"/>
                  </a:outerShdw>
                </a:effectLst>
              </a:rPr>
            </a:br>
            <a:r>
              <a:rPr lang="it-IT" sz="2000">
                <a:effectLst>
                  <a:outerShdw blurRad="38100" dist="38100" dir="2700000" algn="tl">
                    <a:srgbClr val="C0C0C0"/>
                  </a:outerShdw>
                </a:effectLst>
              </a:rPr>
              <a:t>□	D.	600 m</a:t>
            </a:r>
          </a:p>
        </p:txBody>
      </p:sp>
      <p:sp>
        <p:nvSpPr>
          <p:cNvPr id="83970" name="Segnaposto piè di pagina 3"/>
          <p:cNvSpPr txBox="1">
            <a:spLocks noGrp="1"/>
          </p:cNvSpPr>
          <p:nvPr/>
        </p:nvSpPr>
        <p:spPr bwMode="auto">
          <a:xfrm>
            <a:off x="6659563" y="6092825"/>
            <a:ext cx="1943100" cy="365125"/>
          </a:xfrm>
          <a:prstGeom prst="rect">
            <a:avLst/>
          </a:prstGeom>
          <a:noFill/>
          <a:ln w="9525">
            <a:noFill/>
            <a:miter lim="800000"/>
            <a:headEnd/>
            <a:tailEnd/>
          </a:ln>
        </p:spPr>
        <p:txBody>
          <a:bodyPr anchor="b"/>
          <a:lstStyle/>
          <a:p>
            <a:r>
              <a:rPr lang="it-IT" sz="1000">
                <a:solidFill>
                  <a:srgbClr val="AAA393"/>
                </a:solidFill>
                <a:latin typeface="Verdana" pitchFamily="34" charset="0"/>
              </a:rPr>
              <a:t>Ischia 2010</a:t>
            </a:r>
          </a:p>
          <a:p>
            <a:r>
              <a:rPr lang="it-IT" sz="1000">
                <a:solidFill>
                  <a:srgbClr val="AAA393"/>
                </a:solidFill>
                <a:latin typeface="Verdana" pitchFamily="34" charset="0"/>
              </a:rPr>
              <a:t>Damiano Previtali                          </a:t>
            </a:r>
          </a:p>
        </p:txBody>
      </p:sp>
      <p:sp>
        <p:nvSpPr>
          <p:cNvPr id="5" name="Segnaposto numero diapositiva 4"/>
          <p:cNvSpPr txBox="1">
            <a:spLocks noGrp="1"/>
          </p:cNvSpPr>
          <p:nvPr/>
        </p:nvSpPr>
        <p:spPr>
          <a:xfrm>
            <a:off x="8348663" y="6111875"/>
            <a:ext cx="457200" cy="365125"/>
          </a:xfrm>
          <a:prstGeom prst="rect">
            <a:avLst/>
          </a:prstGeom>
          <a:noFill/>
        </p:spPr>
        <p:txBody>
          <a:bodyPr anchor="b"/>
          <a:lstStyle/>
          <a:p>
            <a:pPr algn="r" fontAlgn="auto">
              <a:spcBef>
                <a:spcPts val="0"/>
              </a:spcBef>
              <a:spcAft>
                <a:spcPts val="0"/>
              </a:spcAft>
              <a:defRPr/>
            </a:pPr>
            <a:fld id="{D6307175-AADB-4108-BC26-294F0994D3B8}" type="slidenum">
              <a:rPr lang="it-IT" sz="1000">
                <a:solidFill>
                  <a:schemeClr val="bg2">
                    <a:shade val="50000"/>
                  </a:schemeClr>
                </a:solidFill>
                <a:latin typeface="+mn-lt"/>
                <a:cs typeface="+mn-cs"/>
              </a:rPr>
              <a:pPr algn="r" fontAlgn="auto">
                <a:spcBef>
                  <a:spcPts val="0"/>
                </a:spcBef>
                <a:spcAft>
                  <a:spcPts val="0"/>
                </a:spcAft>
                <a:defRPr/>
              </a:pPr>
              <a:t>54</a:t>
            </a:fld>
            <a:endParaRPr lang="it-IT" sz="1000">
              <a:solidFill>
                <a:schemeClr val="bg2">
                  <a:shade val="50000"/>
                </a:schemeClr>
              </a:solidFill>
              <a:latin typeface="+mn-lt"/>
              <a:cs typeface="+mn-cs"/>
            </a:endParaRPr>
          </a:p>
        </p:txBody>
      </p:sp>
      <p:pic>
        <p:nvPicPr>
          <p:cNvPr id="83972" name="Picture 5"/>
          <p:cNvPicPr>
            <a:picLocks noGrp="1" noChangeAspect="1" noChangeArrowheads="1"/>
          </p:cNvPicPr>
          <p:nvPr>
            <p:ph idx="4294967295"/>
          </p:nvPr>
        </p:nvPicPr>
        <p:blipFill>
          <a:blip r:embed="rId2"/>
          <a:srcRect/>
          <a:stretch>
            <a:fillRect/>
          </a:stretch>
        </p:blipFill>
        <p:spPr>
          <a:xfrm>
            <a:off x="0" y="2565400"/>
            <a:ext cx="9144000" cy="4292600"/>
          </a:xfrm>
        </p:spPr>
      </p:pic>
      <p:sp>
        <p:nvSpPr>
          <p:cNvPr id="13" name="Oval 12"/>
          <p:cNvSpPr/>
          <p:nvPr/>
        </p:nvSpPr>
        <p:spPr>
          <a:xfrm>
            <a:off x="4067175" y="3141663"/>
            <a:ext cx="4826000" cy="3167062"/>
          </a:xfrm>
          <a:prstGeom prst="ellipse">
            <a:avLst/>
          </a:prstGeom>
          <a:no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0" y="0"/>
            <a:ext cx="9144000" cy="692150"/>
          </a:xfrm>
          <a:solidFill>
            <a:srgbClr val="CCFF99"/>
          </a:solidFill>
        </p:spPr>
        <p:txBody>
          <a:bodyPr rtlCol="0">
            <a:normAutofit/>
          </a:bodyPr>
          <a:lstStyle/>
          <a:p>
            <a:pPr algn="ctr" eaLnBrk="1" fontAlgn="auto" hangingPunct="1">
              <a:spcAft>
                <a:spcPts val="0"/>
              </a:spcAft>
              <a:defRPr/>
            </a:pPr>
            <a:r>
              <a:rPr lang="it-IT" sz="3200" dirty="0">
                <a:solidFill>
                  <a:srgbClr val="003399"/>
                </a:solidFill>
              </a:rPr>
              <a:t>L’allievo</a:t>
            </a:r>
          </a:p>
        </p:txBody>
      </p:sp>
      <p:sp>
        <p:nvSpPr>
          <p:cNvPr id="84994" name="Segnaposto piè di pagina 3"/>
          <p:cNvSpPr txBox="1">
            <a:spLocks noGrp="1"/>
          </p:cNvSpPr>
          <p:nvPr/>
        </p:nvSpPr>
        <p:spPr bwMode="auto">
          <a:xfrm>
            <a:off x="7019925" y="6308725"/>
            <a:ext cx="1943100" cy="365125"/>
          </a:xfrm>
          <a:prstGeom prst="rect">
            <a:avLst/>
          </a:prstGeom>
          <a:noFill/>
          <a:ln w="9525">
            <a:noFill/>
            <a:miter lim="800000"/>
            <a:headEnd/>
            <a:tailEnd/>
          </a:ln>
        </p:spPr>
        <p:txBody>
          <a:bodyPr anchor="b"/>
          <a:lstStyle/>
          <a:p>
            <a:r>
              <a:rPr lang="it-IT" sz="1000">
                <a:solidFill>
                  <a:srgbClr val="AAA393"/>
                </a:solidFill>
                <a:latin typeface="Verdana" pitchFamily="34" charset="0"/>
              </a:rPr>
              <a:t>Ischia 2010</a:t>
            </a:r>
          </a:p>
          <a:p>
            <a:r>
              <a:rPr lang="it-IT" sz="1000">
                <a:solidFill>
                  <a:srgbClr val="AAA393"/>
                </a:solidFill>
                <a:latin typeface="Verdana" pitchFamily="34" charset="0"/>
              </a:rPr>
              <a:t>Damiano Previtali                          </a:t>
            </a:r>
          </a:p>
        </p:txBody>
      </p:sp>
      <p:sp>
        <p:nvSpPr>
          <p:cNvPr id="5" name="Segnaposto numero diapositiva 4"/>
          <p:cNvSpPr txBox="1">
            <a:spLocks noGrp="1"/>
          </p:cNvSpPr>
          <p:nvPr/>
        </p:nvSpPr>
        <p:spPr>
          <a:xfrm>
            <a:off x="8348663" y="6111875"/>
            <a:ext cx="457200" cy="365125"/>
          </a:xfrm>
          <a:prstGeom prst="rect">
            <a:avLst/>
          </a:prstGeom>
          <a:noFill/>
        </p:spPr>
        <p:txBody>
          <a:bodyPr anchor="b"/>
          <a:lstStyle/>
          <a:p>
            <a:pPr algn="r" fontAlgn="auto">
              <a:spcBef>
                <a:spcPts val="0"/>
              </a:spcBef>
              <a:spcAft>
                <a:spcPts val="0"/>
              </a:spcAft>
              <a:defRPr/>
            </a:pPr>
            <a:fld id="{0BFCC8BC-3674-49E4-9F52-779ABDC93E93}" type="slidenum">
              <a:rPr lang="it-IT" sz="1000">
                <a:solidFill>
                  <a:schemeClr val="bg2">
                    <a:shade val="50000"/>
                  </a:schemeClr>
                </a:solidFill>
                <a:latin typeface="+mn-lt"/>
                <a:cs typeface="+mn-cs"/>
              </a:rPr>
              <a:pPr algn="r" fontAlgn="auto">
                <a:spcBef>
                  <a:spcPts val="0"/>
                </a:spcBef>
                <a:spcAft>
                  <a:spcPts val="0"/>
                </a:spcAft>
                <a:defRPr/>
              </a:pPr>
              <a:t>55</a:t>
            </a:fld>
            <a:endParaRPr lang="it-IT" sz="1000">
              <a:solidFill>
                <a:schemeClr val="bg2">
                  <a:shade val="50000"/>
                </a:schemeClr>
              </a:solidFill>
              <a:latin typeface="+mn-lt"/>
              <a:cs typeface="+mn-cs"/>
            </a:endParaRPr>
          </a:p>
        </p:txBody>
      </p:sp>
      <p:graphicFrame>
        <p:nvGraphicFramePr>
          <p:cNvPr id="156677" name="Group 5"/>
          <p:cNvGraphicFramePr>
            <a:graphicFrameLocks noGrp="1"/>
          </p:cNvGraphicFramePr>
          <p:nvPr>
            <p:ph idx="4294967295"/>
          </p:nvPr>
        </p:nvGraphicFramePr>
        <p:xfrm>
          <a:off x="395288" y="765175"/>
          <a:ext cx="4392612" cy="5327652"/>
        </p:xfrm>
        <a:graphic>
          <a:graphicData uri="http://schemas.openxmlformats.org/drawingml/2006/table">
            <a:tbl>
              <a:tblPr/>
              <a:tblGrid>
                <a:gridCol w="1244600"/>
                <a:gridCol w="3148012"/>
              </a:tblGrid>
              <a:tr h="360363">
                <a:tc>
                  <a:txBody>
                    <a:bodyPr/>
                    <a:lstStyle/>
                    <a:p>
                      <a:pPr marL="0" marR="0" lvl="0" indent="0" algn="l" defTabSz="914400" rtl="0" eaLnBrk="1" fontAlgn="base" latinLnBrk="0" hangingPunct="1">
                        <a:lnSpc>
                          <a:spcPct val="115000"/>
                        </a:lnSpc>
                        <a:spcBef>
                          <a:spcPct val="0"/>
                        </a:spcBef>
                        <a:spcAft>
                          <a:spcPct val="0"/>
                        </a:spcAft>
                        <a:buClr>
                          <a:schemeClr val="tx1"/>
                        </a:buClr>
                        <a:buSzPct val="75000"/>
                        <a:buFont typeface="Wingdings" pitchFamily="2" charset="2"/>
                        <a:buNone/>
                        <a:tabLst/>
                      </a:pPr>
                      <a:endParaRPr kumimoji="0" lang="it-IT" sz="1800" b="0" i="0" u="none" strike="noStrike" cap="none" normalizeH="0" baseline="0" dirty="0" smtClean="0">
                        <a:ln>
                          <a:noFill/>
                        </a:ln>
                        <a:solidFill>
                          <a:srgbClr val="002060"/>
                        </a:solidFill>
                        <a:effectLst/>
                        <a:latin typeface="CBJOEK+Arial"/>
                        <a:cs typeface="Times New Roman" pitchFamily="18" charset="0"/>
                      </a:endParaRPr>
                    </a:p>
                  </a:txBody>
                  <a:tcPr marL="49178" marR="49178" marT="0" marB="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r>
                        <a:rPr kumimoji="0" lang="it-IT" sz="1800" b="1" i="0" u="none" strike="noStrike" cap="none" normalizeH="0" baseline="0" smtClean="0">
                          <a:ln>
                            <a:noFill/>
                          </a:ln>
                          <a:solidFill>
                            <a:srgbClr val="002060"/>
                          </a:solidFill>
                          <a:effectLst/>
                          <a:latin typeface="CBJOEK+Arial"/>
                          <a:ea typeface="Times New Roman" pitchFamily="18" charset="0"/>
                          <a:cs typeface="CBJOEK+Arial"/>
                        </a:rPr>
                        <a:t>Allievo “diligente” </a:t>
                      </a:r>
                    </a:p>
                  </a:txBody>
                  <a:tcPr marL="49178" marR="491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00"/>
                    </a:solidFill>
                  </a:tcPr>
                </a:tc>
              </a:tr>
              <a:tr h="1443038">
                <a:tc>
                  <a:txBody>
                    <a:bodyPr/>
                    <a:lstStyle/>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r>
                        <a:rPr kumimoji="0" lang="it-IT" sz="1600" b="1" i="0" u="none" strike="noStrike" cap="none" normalizeH="0" baseline="0" smtClean="0">
                          <a:ln>
                            <a:noFill/>
                          </a:ln>
                          <a:solidFill>
                            <a:srgbClr val="002060"/>
                          </a:solidFill>
                          <a:effectLst/>
                          <a:latin typeface="Arial" pitchFamily="34" charset="0"/>
                          <a:ea typeface="Times New Roman" pitchFamily="18" charset="0"/>
                          <a:cs typeface="CBJOEK+Arial"/>
                        </a:rPr>
                        <a:t>Risorse</a:t>
                      </a:r>
                    </a:p>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r>
                        <a:rPr kumimoji="0" lang="it-IT" sz="1600" b="1" i="0" u="none" strike="noStrike" cap="none" normalizeH="0" baseline="0" smtClean="0">
                          <a:ln>
                            <a:noFill/>
                          </a:ln>
                          <a:solidFill>
                            <a:srgbClr val="002060"/>
                          </a:solidFill>
                          <a:effectLst/>
                          <a:latin typeface="Arial" pitchFamily="34" charset="0"/>
                          <a:ea typeface="Times New Roman" pitchFamily="18" charset="0"/>
                          <a:cs typeface="CBJOEK+Arial"/>
                        </a:rPr>
                        <a:t>cognitive </a:t>
                      </a:r>
                    </a:p>
                  </a:txBody>
                  <a:tcPr marL="49178" marR="49178" marT="0" marB="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r>
                        <a:rPr kumimoji="0" lang="it-IT" sz="1400" b="0" i="0" u="none" strike="noStrike" cap="none" normalizeH="0" baseline="0" smtClean="0">
                          <a:ln>
                            <a:noFill/>
                          </a:ln>
                          <a:solidFill>
                            <a:srgbClr val="002060"/>
                          </a:solidFill>
                          <a:effectLst/>
                          <a:latin typeface="Arial" pitchFamily="34" charset="0"/>
                          <a:ea typeface="Times New Roman" pitchFamily="18" charset="0"/>
                          <a:cs typeface="CBJOEK+Arial"/>
                        </a:rPr>
                        <a:t>Lettura; comprensione; relazioni spaziali; orientamento; riconoscimento figure; teorema di Pitagora; calcolo mentale; stime; quadrato e radice quadrata. </a:t>
                      </a:r>
                      <a:endParaRPr kumimoji="0" lang="it-IT" sz="1400" b="0" i="0" u="none" strike="noStrike" cap="none" normalizeH="0" baseline="0" smtClean="0">
                        <a:ln>
                          <a:noFill/>
                        </a:ln>
                        <a:solidFill>
                          <a:srgbClr val="002060"/>
                        </a:solidFill>
                        <a:effectLst/>
                        <a:latin typeface="CBJOEK+Arial"/>
                        <a:ea typeface="Times New Roman" pitchFamily="18" charset="0"/>
                        <a:cs typeface="CBJOEK+Arial"/>
                      </a:endParaRPr>
                    </a:p>
                  </a:txBody>
                  <a:tcPr marL="49178" marR="491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877888">
                <a:tc>
                  <a:txBody>
                    <a:bodyPr/>
                    <a:lstStyle/>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r>
                        <a:rPr kumimoji="0" lang="it-IT" sz="1600" b="1" i="0" u="none" strike="noStrike" cap="none" normalizeH="0" baseline="0" smtClean="0">
                          <a:ln>
                            <a:noFill/>
                          </a:ln>
                          <a:solidFill>
                            <a:srgbClr val="002060"/>
                          </a:solidFill>
                          <a:effectLst/>
                          <a:latin typeface="Arial" pitchFamily="34" charset="0"/>
                          <a:ea typeface="Times New Roman" pitchFamily="18" charset="0"/>
                          <a:cs typeface="CBJOEK+Arial"/>
                        </a:rPr>
                        <a:t>Euristiche </a:t>
                      </a:r>
                    </a:p>
                  </a:txBody>
                  <a:tcPr marL="49178" marR="49178" marT="0" marB="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r>
                        <a:rPr kumimoji="0" lang="it-IT" sz="1400" b="0" i="0" u="none" strike="noStrike" cap="none" normalizeH="0" baseline="0" dirty="0" smtClean="0">
                          <a:ln>
                            <a:noFill/>
                          </a:ln>
                          <a:solidFill>
                            <a:srgbClr val="002060"/>
                          </a:solidFill>
                          <a:effectLst/>
                          <a:latin typeface="CBJOEK+Arial"/>
                          <a:ea typeface="Times New Roman" pitchFamily="18" charset="0"/>
                          <a:cs typeface="CBJOEK+Arial"/>
                        </a:rPr>
                        <a:t>Si chiede: -</a:t>
                      </a:r>
                      <a:r>
                        <a:rPr kumimoji="0" lang="it-IT" sz="1400" b="0" i="1" u="none" strike="noStrike" cap="none" normalizeH="0" baseline="0" dirty="0" smtClean="0">
                          <a:ln>
                            <a:noFill/>
                          </a:ln>
                          <a:solidFill>
                            <a:srgbClr val="002060"/>
                          </a:solidFill>
                          <a:effectLst/>
                          <a:latin typeface="CBJOEK+Arial"/>
                          <a:ea typeface="Times New Roman" pitchFamily="18" charset="0"/>
                          <a:cs typeface="CBJOEK+Arial"/>
                        </a:rPr>
                        <a:t>Quando abbiamo fatto queste cose a scuola</a:t>
                      </a:r>
                      <a:r>
                        <a:rPr kumimoji="0" lang="it-IT" sz="1400" b="0" i="0" u="none" strike="noStrike" cap="none" normalizeH="0" baseline="0" dirty="0" smtClean="0">
                          <a:ln>
                            <a:noFill/>
                          </a:ln>
                          <a:solidFill>
                            <a:srgbClr val="002060"/>
                          </a:solidFill>
                          <a:effectLst/>
                          <a:latin typeface="CBJOEK+Arial"/>
                          <a:ea typeface="Times New Roman" pitchFamily="18" charset="0"/>
                          <a:cs typeface="CBJOEK+Arial"/>
                        </a:rPr>
                        <a:t>?- </a:t>
                      </a:r>
                    </a:p>
                  </a:txBody>
                  <a:tcPr marL="49178" marR="491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EAEAEA"/>
                    </a:solidFill>
                  </a:tcPr>
                </a:tc>
              </a:tr>
              <a:tr h="1154113">
                <a:tc>
                  <a:txBody>
                    <a:bodyPr/>
                    <a:lstStyle/>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r>
                        <a:rPr kumimoji="0" lang="it-IT" sz="1600" b="1" i="0" u="none" strike="noStrike" cap="none" normalizeH="0" baseline="0" dirty="0" smtClean="0">
                          <a:ln>
                            <a:solidFill>
                              <a:sysClr val="windowText" lastClr="000000"/>
                            </a:solidFill>
                          </a:ln>
                          <a:solidFill>
                            <a:sysClr val="windowText" lastClr="000000"/>
                          </a:solidFill>
                          <a:effectLst/>
                          <a:latin typeface="Arial" pitchFamily="34" charset="0"/>
                          <a:ea typeface="Times New Roman" pitchFamily="18" charset="0"/>
                          <a:cs typeface="CBJOEK+Arial"/>
                        </a:rPr>
                        <a:t>Controllo</a:t>
                      </a:r>
                    </a:p>
                  </a:txBody>
                  <a:tcPr marL="49178" marR="49178" marT="0" marB="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r>
                        <a:rPr kumimoji="0" lang="it-IT" sz="1400" b="0" i="0" u="none" strike="noStrike" cap="none" normalizeH="0" baseline="0" dirty="0" smtClean="0">
                          <a:ln>
                            <a:noFill/>
                          </a:ln>
                          <a:solidFill>
                            <a:srgbClr val="002060"/>
                          </a:solidFill>
                          <a:effectLst/>
                          <a:latin typeface="CBJOEK+Arial"/>
                          <a:ea typeface="Times New Roman" pitchFamily="18" charset="0"/>
                          <a:cs typeface="CBJOEK+Arial"/>
                        </a:rPr>
                        <a:t>Non trova soluzione. Panico. Rinuncia a risolvere il problema (</a:t>
                      </a:r>
                      <a:r>
                        <a:rPr kumimoji="0" lang="it-IT" sz="1400" b="0" i="1" u="none" strike="noStrike" cap="none" normalizeH="0" baseline="0" dirty="0" smtClean="0">
                          <a:ln>
                            <a:noFill/>
                          </a:ln>
                          <a:solidFill>
                            <a:srgbClr val="002060"/>
                          </a:solidFill>
                          <a:effectLst/>
                          <a:latin typeface="CBJOEK+Arial"/>
                          <a:ea typeface="Times New Roman" pitchFamily="18" charset="0"/>
                          <a:cs typeface="CBJOEK+Arial"/>
                        </a:rPr>
                        <a:t>Non lo abbiamo trattato a scuola!</a:t>
                      </a:r>
                      <a:r>
                        <a:rPr kumimoji="0" lang="it-IT" sz="1400" b="0" i="0" u="none" strike="noStrike" cap="none" normalizeH="0" baseline="0" dirty="0" smtClean="0">
                          <a:ln>
                            <a:noFill/>
                          </a:ln>
                          <a:solidFill>
                            <a:srgbClr val="002060"/>
                          </a:solidFill>
                          <a:effectLst/>
                          <a:latin typeface="CBJOEK+Arial"/>
                          <a:ea typeface="Times New Roman" pitchFamily="18" charset="0"/>
                          <a:cs typeface="CBJOEK+Arial"/>
                        </a:rPr>
                        <a:t>) </a:t>
                      </a:r>
                    </a:p>
                  </a:txBody>
                  <a:tcPr marL="49178" marR="491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a:noFill/>
                    </a:lnTlToBr>
                    <a:lnBlToTr>
                      <a:noFill/>
                    </a:lnBlToTr>
                    <a:solidFill>
                      <a:srgbClr val="EAEAEA"/>
                    </a:solidFill>
                  </a:tcPr>
                </a:tc>
              </a:tr>
              <a:tr h="1492250">
                <a:tc>
                  <a:txBody>
                    <a:bodyPr/>
                    <a:lstStyle/>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r>
                        <a:rPr kumimoji="0" lang="it-IT" sz="1600" b="1" i="1" u="none" strike="noStrike" cap="none" normalizeH="0" baseline="0" dirty="0" err="1" smtClean="0">
                          <a:ln>
                            <a:noFill/>
                          </a:ln>
                          <a:solidFill>
                            <a:srgbClr val="002060"/>
                          </a:solidFill>
                          <a:effectLst/>
                          <a:latin typeface="Arial" pitchFamily="34" charset="0"/>
                        </a:rPr>
                        <a:t>Belief</a:t>
                      </a:r>
                      <a:r>
                        <a:rPr kumimoji="0" lang="it-IT" sz="1600" b="1" i="1" u="none" strike="noStrike" cap="none" normalizeH="0" baseline="0" dirty="0" smtClean="0">
                          <a:ln>
                            <a:noFill/>
                          </a:ln>
                          <a:solidFill>
                            <a:srgbClr val="002060"/>
                          </a:solidFill>
                          <a:effectLst/>
                          <a:latin typeface="Arial" pitchFamily="34" charset="0"/>
                        </a:rPr>
                        <a:t> system</a:t>
                      </a:r>
                    </a:p>
                  </a:txBody>
                  <a:tcPr marL="49178" marR="49178" marT="0" marB="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endParaRPr kumimoji="0" lang="it-IT" sz="1400" b="0" i="0" u="none" strike="noStrike" cap="none" normalizeH="0" baseline="0" dirty="0" smtClean="0">
                        <a:ln>
                          <a:noFill/>
                        </a:ln>
                        <a:solidFill>
                          <a:srgbClr val="002060"/>
                        </a:solidFill>
                        <a:effectLst/>
                        <a:latin typeface="CBJOEK+Arial"/>
                        <a:ea typeface="Times New Roman" pitchFamily="18" charset="0"/>
                        <a:cs typeface="CBJOEK+Arial"/>
                      </a:endParaRPr>
                    </a:p>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r>
                        <a:rPr kumimoji="0" lang="it-IT" sz="1400" b="0" i="0" u="none" strike="noStrike" cap="none" normalizeH="0" baseline="0" dirty="0" smtClean="0">
                          <a:ln>
                            <a:noFill/>
                          </a:ln>
                          <a:solidFill>
                            <a:srgbClr val="002060"/>
                          </a:solidFill>
                          <a:effectLst/>
                          <a:latin typeface="CBJOEK+Arial"/>
                          <a:ea typeface="Times New Roman" pitchFamily="18" charset="0"/>
                          <a:cs typeface="CBJOEK+Arial"/>
                        </a:rPr>
                        <a:t>Le discipline sono chiuse -  “edite” </a:t>
                      </a:r>
                    </a:p>
                  </a:txBody>
                  <a:tcPr marL="49178" marR="491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AEAEA"/>
                    </a:solidFill>
                  </a:tcPr>
                </a:tc>
              </a:tr>
            </a:tbl>
          </a:graphicData>
        </a:graphic>
      </p:graphicFrame>
      <p:graphicFrame>
        <p:nvGraphicFramePr>
          <p:cNvPr id="156697" name="Group 25"/>
          <p:cNvGraphicFramePr>
            <a:graphicFrameLocks noGrp="1"/>
          </p:cNvGraphicFramePr>
          <p:nvPr/>
        </p:nvGraphicFramePr>
        <p:xfrm>
          <a:off x="4859338" y="765175"/>
          <a:ext cx="4049712" cy="5286375"/>
        </p:xfrm>
        <a:graphic>
          <a:graphicData uri="http://schemas.openxmlformats.org/drawingml/2006/table">
            <a:tbl>
              <a:tblPr/>
              <a:tblGrid>
                <a:gridCol w="4049019"/>
              </a:tblGrid>
              <a:tr h="406110">
                <a:tc>
                  <a:txBody>
                    <a:bodyPr/>
                    <a:lstStyle/>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r>
                        <a:rPr kumimoji="0" lang="it-IT" sz="1800" b="1" i="0" u="none" strike="noStrike" cap="none" normalizeH="0" baseline="0" dirty="0" smtClean="0">
                          <a:ln>
                            <a:noFill/>
                          </a:ln>
                          <a:solidFill>
                            <a:srgbClr val="282828"/>
                          </a:solidFill>
                          <a:effectLst/>
                          <a:latin typeface="CBJOEK+Arial"/>
                          <a:ea typeface="Times New Roman" pitchFamily="18" charset="0"/>
                          <a:cs typeface="CBJOEK+Arial"/>
                        </a:rPr>
                        <a:t>Allievo “competente” </a:t>
                      </a:r>
                      <a:endParaRPr kumimoji="0" lang="it-IT" sz="1800" b="1" i="0" u="none" strike="noStrike" cap="none" normalizeH="0" baseline="0" dirty="0" smtClean="0">
                        <a:ln>
                          <a:noFill/>
                        </a:ln>
                        <a:solidFill>
                          <a:srgbClr val="000000"/>
                        </a:solidFill>
                        <a:effectLst/>
                        <a:latin typeface="CBJOEK+Arial"/>
                        <a:ea typeface="Times New Roman" pitchFamily="18" charset="0"/>
                        <a:cs typeface="CBJOEK+Arial"/>
                      </a:endParaRPr>
                    </a:p>
                  </a:txBody>
                  <a:tcPr marL="49178" marR="49178" marT="0" marB="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5A5F9"/>
                    </a:solidFill>
                  </a:tcPr>
                </a:tc>
              </a:tr>
              <a:tr h="1393619">
                <a:tc>
                  <a:txBody>
                    <a:bodyPr/>
                    <a:lstStyle/>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r>
                        <a:rPr kumimoji="0" lang="it-IT" sz="1400" b="0" i="0" u="none" strike="noStrike" cap="none" normalizeH="0" baseline="0" dirty="0" smtClean="0">
                          <a:ln>
                            <a:noFill/>
                          </a:ln>
                          <a:solidFill>
                            <a:srgbClr val="282828"/>
                          </a:solidFill>
                          <a:effectLst/>
                          <a:latin typeface="Arial" pitchFamily="34" charset="0"/>
                          <a:ea typeface="Times New Roman" pitchFamily="18" charset="0"/>
                          <a:cs typeface="CBJOEK+Arial"/>
                        </a:rPr>
                        <a:t>Lettura; comprensione; relazioni spaziali; orientamento; riconoscimento figure; teorema di Pitagora; calcolo mentale; stime; quadrato e radice quadrata. </a:t>
                      </a:r>
                      <a:endParaRPr kumimoji="0" lang="it-IT" sz="1400" b="1" i="0" u="none" strike="noStrike" cap="none" normalizeH="0" baseline="0" dirty="0" smtClean="0">
                        <a:ln>
                          <a:noFill/>
                        </a:ln>
                        <a:solidFill>
                          <a:srgbClr val="000000"/>
                        </a:solidFill>
                        <a:effectLst/>
                        <a:latin typeface="CBJOEK+Arial"/>
                        <a:ea typeface="Times New Roman" pitchFamily="18" charset="0"/>
                        <a:cs typeface="CBJOEK+Arial"/>
                      </a:endParaRPr>
                    </a:p>
                  </a:txBody>
                  <a:tcPr marL="49178" marR="49178" marT="0" marB="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936104">
                <a:tc>
                  <a:txBody>
                    <a:bodyPr/>
                    <a:lstStyle/>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r>
                        <a:rPr kumimoji="0" lang="it-IT" sz="1400" b="0" i="0" u="none" strike="noStrike" cap="none" normalizeH="0" baseline="0" dirty="0" smtClean="0">
                          <a:ln>
                            <a:noFill/>
                          </a:ln>
                          <a:solidFill>
                            <a:srgbClr val="282828"/>
                          </a:solidFill>
                          <a:effectLst/>
                          <a:latin typeface="CBJOEK+Arial"/>
                          <a:ea typeface="Times New Roman" pitchFamily="18" charset="0"/>
                          <a:cs typeface="CBJOEK+Arial"/>
                        </a:rPr>
                        <a:t>Legge la situazione e si chiede: - </a:t>
                      </a:r>
                      <a:r>
                        <a:rPr kumimoji="0" lang="it-IT" sz="1400" b="0" i="1" u="none" strike="noStrike" cap="none" normalizeH="0" baseline="0" dirty="0" smtClean="0">
                          <a:ln>
                            <a:noFill/>
                          </a:ln>
                          <a:solidFill>
                            <a:srgbClr val="282828"/>
                          </a:solidFill>
                          <a:effectLst/>
                          <a:latin typeface="CBJOEK+Arial"/>
                          <a:ea typeface="Times New Roman" pitchFamily="18" charset="0"/>
                          <a:cs typeface="CBJOEK+Arial"/>
                        </a:rPr>
                        <a:t>Come “trasformo” le cose che conosco in questa situazione nuova</a:t>
                      </a:r>
                      <a:r>
                        <a:rPr kumimoji="0" lang="it-IT" sz="1400" b="0" i="0" u="none" strike="noStrike" cap="none" normalizeH="0" baseline="0" dirty="0" smtClean="0">
                          <a:ln>
                            <a:noFill/>
                          </a:ln>
                          <a:solidFill>
                            <a:srgbClr val="282828"/>
                          </a:solidFill>
                          <a:effectLst/>
                          <a:latin typeface="CBJOEK+Arial"/>
                          <a:ea typeface="Times New Roman" pitchFamily="18" charset="0"/>
                          <a:cs typeface="CBJOEK+Arial"/>
                        </a:rPr>
                        <a:t>? </a:t>
                      </a:r>
                      <a:endParaRPr kumimoji="0" lang="it-IT" sz="1400" b="0" i="0" u="none" strike="noStrike" cap="none" normalizeH="0" baseline="0" dirty="0" smtClean="0">
                        <a:ln>
                          <a:noFill/>
                        </a:ln>
                        <a:solidFill>
                          <a:srgbClr val="000000"/>
                        </a:solidFill>
                        <a:effectLst/>
                        <a:latin typeface="CBJOEK+Arial"/>
                        <a:ea typeface="Times New Roman" pitchFamily="18" charset="0"/>
                        <a:cs typeface="CBJOEK+Arial"/>
                      </a:endParaRPr>
                    </a:p>
                  </a:txBody>
                  <a:tcPr marL="49178" marR="49178" marT="0" marB="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EAEAEA"/>
                    </a:solidFill>
                  </a:tcPr>
                </a:tc>
              </a:tr>
              <a:tr h="1078189">
                <a:tc>
                  <a:txBody>
                    <a:bodyPr/>
                    <a:lstStyle/>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r>
                        <a:rPr kumimoji="0" lang="it-IT" sz="1400" b="0" i="0" u="none" strike="noStrike" cap="none" normalizeH="0" baseline="0" smtClean="0">
                          <a:ln>
                            <a:noFill/>
                          </a:ln>
                          <a:solidFill>
                            <a:srgbClr val="282828"/>
                          </a:solidFill>
                          <a:effectLst/>
                          <a:latin typeface="Arial" pitchFamily="34" charset="0"/>
                          <a:ea typeface="Times New Roman" pitchFamily="18" charset="0"/>
                          <a:cs typeface="CBJOEK+Arial"/>
                        </a:rPr>
                        <a:t>La trasformazione non porta ad una soluzione, si applica, cerca trasformazioni alternative e innovative (il desiderio della scoperta)</a:t>
                      </a:r>
                      <a:endParaRPr kumimoji="0" lang="it-IT" sz="1400" b="0" i="0" u="none" strike="noStrike" cap="none" normalizeH="0" baseline="0" smtClean="0">
                        <a:ln>
                          <a:noFill/>
                        </a:ln>
                        <a:solidFill>
                          <a:srgbClr val="000000"/>
                        </a:solidFill>
                        <a:effectLst/>
                        <a:latin typeface="Arial" pitchFamily="34" charset="0"/>
                        <a:ea typeface="Times New Roman" pitchFamily="18" charset="0"/>
                        <a:cs typeface="CBJOEK+Arial"/>
                      </a:endParaRPr>
                    </a:p>
                  </a:txBody>
                  <a:tcPr marL="49178" marR="49178" marT="0" marB="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1357003">
                <a:tc>
                  <a:txBody>
                    <a:bodyPr/>
                    <a:lstStyle/>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r>
                        <a:rPr kumimoji="0" lang="it-IT" sz="1400" b="0" i="0" u="none" strike="noStrike" cap="none" normalizeH="0" baseline="0" dirty="0" smtClean="0">
                          <a:ln>
                            <a:noFill/>
                          </a:ln>
                          <a:solidFill>
                            <a:srgbClr val="000000"/>
                          </a:solidFill>
                          <a:effectLst/>
                          <a:latin typeface="CBJOEK+Arial"/>
                          <a:ea typeface="Times New Roman" pitchFamily="18" charset="0"/>
                          <a:cs typeface="CBJOEK+Arial"/>
                        </a:rPr>
                        <a:t>Interdisciplinarietà ed apertura “all’inedito” </a:t>
                      </a:r>
                    </a:p>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endParaRPr kumimoji="0" lang="it-IT" sz="1400" b="0" i="0" u="none" strike="noStrike" cap="none" normalizeH="0" baseline="0" dirty="0" smtClean="0">
                        <a:ln>
                          <a:noFill/>
                        </a:ln>
                        <a:solidFill>
                          <a:srgbClr val="000000"/>
                        </a:solidFill>
                        <a:effectLst/>
                        <a:latin typeface="CBJOEK+Arial"/>
                        <a:ea typeface="Times New Roman" pitchFamily="18" charset="0"/>
                        <a:cs typeface="CBJOEK+Arial"/>
                      </a:endParaRPr>
                    </a:p>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endParaRPr kumimoji="0" lang="it-IT" sz="1400" b="0" i="0" u="none" strike="noStrike" cap="none" normalizeH="0" baseline="0" dirty="0" smtClean="0">
                        <a:ln>
                          <a:noFill/>
                        </a:ln>
                        <a:solidFill>
                          <a:srgbClr val="000000"/>
                        </a:solidFill>
                        <a:effectLst/>
                        <a:latin typeface="CBJOEK+Arial"/>
                        <a:ea typeface="Times New Roman" pitchFamily="18" charset="0"/>
                        <a:cs typeface="CBJOEK+Arial"/>
                      </a:endParaRPr>
                    </a:p>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endParaRPr kumimoji="0" lang="it-IT" sz="1400" b="0" i="0" u="none" strike="noStrike" cap="none" normalizeH="0" baseline="0" dirty="0" smtClean="0">
                        <a:ln>
                          <a:noFill/>
                        </a:ln>
                        <a:solidFill>
                          <a:srgbClr val="000000"/>
                        </a:solidFill>
                        <a:effectLst/>
                        <a:latin typeface="CBJOEK+Arial"/>
                        <a:ea typeface="Times New Roman" pitchFamily="18" charset="0"/>
                        <a:cs typeface="CBJOEK+Arial"/>
                      </a:endParaRPr>
                    </a:p>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endParaRPr kumimoji="0" lang="it-IT" sz="1400" b="0" i="0" u="none" strike="noStrike" cap="none" normalizeH="0" baseline="0" dirty="0" smtClean="0">
                        <a:ln>
                          <a:noFill/>
                        </a:ln>
                        <a:solidFill>
                          <a:srgbClr val="000000"/>
                        </a:solidFill>
                        <a:effectLst/>
                        <a:latin typeface="CBJOEK+Arial"/>
                        <a:ea typeface="Times New Roman" pitchFamily="18" charset="0"/>
                        <a:cs typeface="CBJOEK+Arial"/>
                      </a:endParaRPr>
                    </a:p>
                    <a:p>
                      <a:pPr marL="0" marR="0" lvl="0" indent="0" algn="ctr" defTabSz="914400" rtl="0" eaLnBrk="1" fontAlgn="base" latinLnBrk="0" hangingPunct="1">
                        <a:lnSpc>
                          <a:spcPct val="115000"/>
                        </a:lnSpc>
                        <a:spcBef>
                          <a:spcPct val="0"/>
                        </a:spcBef>
                        <a:spcAft>
                          <a:spcPct val="0"/>
                        </a:spcAft>
                        <a:buClr>
                          <a:schemeClr val="tx1"/>
                        </a:buClr>
                        <a:buSzPct val="75000"/>
                        <a:buFont typeface="Wingdings" pitchFamily="2" charset="2"/>
                        <a:buNone/>
                        <a:tabLst/>
                      </a:pPr>
                      <a:endParaRPr kumimoji="0" lang="it-IT" sz="1400" b="0" i="0" u="none" strike="noStrike" cap="none" normalizeH="0" baseline="0" dirty="0" smtClean="0">
                        <a:ln>
                          <a:noFill/>
                        </a:ln>
                        <a:solidFill>
                          <a:srgbClr val="000000"/>
                        </a:solidFill>
                        <a:effectLst/>
                        <a:latin typeface="CBJOEK+Arial"/>
                        <a:ea typeface="Times New Roman" pitchFamily="18" charset="0"/>
                        <a:cs typeface="CBJOEK+Arial"/>
                      </a:endParaRPr>
                    </a:p>
                  </a:txBody>
                  <a:tcPr marL="49178" marR="49178" marT="0" marB="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AEAEA"/>
                    </a:solidFill>
                  </a:tcPr>
                </a:tc>
              </a:tr>
            </a:tbl>
          </a:graphicData>
        </a:graphic>
      </p:graphicFrame>
      <p:sp>
        <p:nvSpPr>
          <p:cNvPr id="85011" name="Titolo 1"/>
          <p:cNvSpPr>
            <a:spLocks/>
          </p:cNvSpPr>
          <p:nvPr/>
        </p:nvSpPr>
        <p:spPr bwMode="auto">
          <a:xfrm>
            <a:off x="0" y="6165850"/>
            <a:ext cx="9144000" cy="692150"/>
          </a:xfrm>
          <a:prstGeom prst="rect">
            <a:avLst/>
          </a:prstGeom>
          <a:solidFill>
            <a:srgbClr val="CCFF99"/>
          </a:solidFill>
          <a:ln w="9525">
            <a:noFill/>
            <a:miter lim="800000"/>
            <a:headEnd/>
            <a:tailEnd/>
          </a:ln>
        </p:spPr>
        <p:txBody>
          <a:bodyPr anchor="b"/>
          <a:lstStyle/>
          <a:p>
            <a:pPr algn="ctr">
              <a:lnSpc>
                <a:spcPct val="90000"/>
              </a:lnSpc>
            </a:pPr>
            <a:r>
              <a:rPr lang="it-IT" b="1">
                <a:solidFill>
                  <a:schemeClr val="tx2"/>
                </a:solidFill>
                <a:latin typeface="Calibri" pitchFamily="34" charset="0"/>
              </a:rPr>
              <a:t>Un modello di PROBLEM SOLVING matematico (Schoenfeld)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56677"/>
                                        </p:tgtEl>
                                        <p:attrNameLst>
                                          <p:attrName>style.visibility</p:attrName>
                                        </p:attrNameLst>
                                      </p:cBhvr>
                                      <p:to>
                                        <p:strVal val="visible"/>
                                      </p:to>
                                    </p:set>
                                    <p:anim calcmode="lin" valueType="num">
                                      <p:cBhvr>
                                        <p:cTn id="7" dur="500" fill="hold"/>
                                        <p:tgtEl>
                                          <p:spTgt spid="156677"/>
                                        </p:tgtEl>
                                        <p:attrNameLst>
                                          <p:attrName>ppt_w</p:attrName>
                                        </p:attrNameLst>
                                      </p:cBhvr>
                                      <p:tavLst>
                                        <p:tav tm="0">
                                          <p:val>
                                            <p:fltVal val="0"/>
                                          </p:val>
                                        </p:tav>
                                        <p:tav tm="100000">
                                          <p:val>
                                            <p:strVal val="#ppt_w"/>
                                          </p:val>
                                        </p:tav>
                                      </p:tavLst>
                                    </p:anim>
                                    <p:anim calcmode="lin" valueType="num">
                                      <p:cBhvr>
                                        <p:cTn id="8" dur="500" fill="hold"/>
                                        <p:tgtEl>
                                          <p:spTgt spid="15667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156697"/>
                                        </p:tgtEl>
                                        <p:attrNameLst>
                                          <p:attrName>style.visibility</p:attrName>
                                        </p:attrNameLst>
                                      </p:cBhvr>
                                      <p:to>
                                        <p:strVal val="visible"/>
                                      </p:to>
                                    </p:set>
                                    <p:anim calcmode="lin" valueType="num">
                                      <p:cBhvr>
                                        <p:cTn id="12" dur="500" fill="hold"/>
                                        <p:tgtEl>
                                          <p:spTgt spid="156697"/>
                                        </p:tgtEl>
                                        <p:attrNameLst>
                                          <p:attrName>ppt_w</p:attrName>
                                        </p:attrNameLst>
                                      </p:cBhvr>
                                      <p:tavLst>
                                        <p:tav tm="0">
                                          <p:val>
                                            <p:fltVal val="0"/>
                                          </p:val>
                                        </p:tav>
                                        <p:tav tm="100000">
                                          <p:val>
                                            <p:strVal val="#ppt_w"/>
                                          </p:val>
                                        </p:tav>
                                      </p:tavLst>
                                    </p:anim>
                                    <p:anim calcmode="lin" valueType="num">
                                      <p:cBhvr>
                                        <p:cTn id="13" dur="500" fill="hold"/>
                                        <p:tgtEl>
                                          <p:spTgt spid="15669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olo 1"/>
          <p:cNvSpPr>
            <a:spLocks noGrp="1"/>
          </p:cNvSpPr>
          <p:nvPr>
            <p:ph type="title"/>
          </p:nvPr>
        </p:nvSpPr>
        <p:spPr>
          <a:xfrm>
            <a:off x="395288" y="1752600"/>
            <a:ext cx="8353425" cy="3476625"/>
          </a:xfrm>
          <a:solidFill>
            <a:srgbClr val="000099"/>
          </a:solidFill>
          <a:ln>
            <a:solidFill>
              <a:schemeClr val="accent1"/>
            </a:solidFill>
          </a:ln>
        </p:spPr>
        <p:txBody>
          <a:bodyPr/>
          <a:lstStyle/>
          <a:p>
            <a:pPr algn="ctr" eaLnBrk="1" hangingPunct="1"/>
            <a:r>
              <a:rPr lang="it-IT" sz="3600" i="1" smtClean="0">
                <a:solidFill>
                  <a:srgbClr val="FFFF00"/>
                </a:solidFill>
                <a:effectLst/>
                <a:latin typeface="Bookman Old Style" pitchFamily="18" charset="0"/>
                <a:cs typeface="Arial" charset="0"/>
              </a:rPr>
              <a:t>Per concludere….</a:t>
            </a:r>
            <a:br>
              <a:rPr lang="it-IT" sz="3600" i="1" smtClean="0">
                <a:solidFill>
                  <a:srgbClr val="FFFF00"/>
                </a:solidFill>
                <a:effectLst/>
                <a:latin typeface="Bookman Old Style" pitchFamily="18" charset="0"/>
                <a:cs typeface="Arial" charset="0"/>
              </a:rPr>
            </a:br>
            <a:r>
              <a:rPr lang="it-IT" sz="3600" i="1" smtClean="0">
                <a:solidFill>
                  <a:srgbClr val="FFFF00"/>
                </a:solidFill>
                <a:effectLst/>
                <a:latin typeface="Bookman Old Style" pitchFamily="18" charset="0"/>
                <a:cs typeface="Arial" charset="0"/>
              </a:rPr>
              <a:t>una lettura </a:t>
            </a:r>
            <a:br>
              <a:rPr lang="it-IT" sz="3600" i="1" smtClean="0">
                <a:solidFill>
                  <a:srgbClr val="FFFF00"/>
                </a:solidFill>
                <a:effectLst/>
                <a:latin typeface="Bookman Old Style" pitchFamily="18" charset="0"/>
                <a:cs typeface="Arial" charset="0"/>
              </a:rPr>
            </a:br>
            <a:r>
              <a:rPr lang="it-IT" sz="3600" i="1" smtClean="0">
                <a:solidFill>
                  <a:srgbClr val="FFFF00"/>
                </a:solidFill>
                <a:effectLst/>
                <a:latin typeface="Bookman Old Style" pitchFamily="18" charset="0"/>
                <a:cs typeface="Arial" charset="0"/>
              </a:rPr>
              <a:t>con valore pedagogico</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olo 1"/>
          <p:cNvSpPr>
            <a:spLocks noGrp="1"/>
          </p:cNvSpPr>
          <p:nvPr>
            <p:ph type="title"/>
          </p:nvPr>
        </p:nvSpPr>
        <p:spPr>
          <a:xfrm>
            <a:off x="684213" y="476250"/>
            <a:ext cx="7704137" cy="1962150"/>
          </a:xfrm>
          <a:solidFill>
            <a:srgbClr val="000099"/>
          </a:solidFill>
          <a:ln>
            <a:solidFill>
              <a:schemeClr val="accent1"/>
            </a:solidFill>
          </a:ln>
        </p:spPr>
        <p:txBody>
          <a:bodyPr/>
          <a:lstStyle/>
          <a:p>
            <a:pPr algn="ctr" eaLnBrk="1" hangingPunct="1"/>
            <a:r>
              <a:rPr lang="it-IT" sz="2800" b="0" i="1" smtClean="0">
                <a:effectLst/>
                <a:latin typeface="Bookman Old Style" pitchFamily="18" charset="0"/>
              </a:rPr>
              <a:t>In educazione non si raggiungono risultati </a:t>
            </a:r>
            <a:br>
              <a:rPr lang="it-IT" sz="2800" b="0" i="1" smtClean="0">
                <a:effectLst/>
                <a:latin typeface="Bookman Old Style" pitchFamily="18" charset="0"/>
              </a:rPr>
            </a:br>
            <a:r>
              <a:rPr lang="it-IT" sz="2800" b="0" i="1" smtClean="0">
                <a:effectLst/>
                <a:latin typeface="Bookman Old Style" pitchFamily="18" charset="0"/>
              </a:rPr>
              <a:t>quando la velocità e la tecnica </a:t>
            </a:r>
            <a:br>
              <a:rPr lang="it-IT" sz="2800" b="0" i="1" smtClean="0">
                <a:effectLst/>
                <a:latin typeface="Bookman Old Style" pitchFamily="18" charset="0"/>
              </a:rPr>
            </a:br>
            <a:r>
              <a:rPr lang="it-IT" sz="2800" b="0" i="1" smtClean="0">
                <a:effectLst/>
                <a:latin typeface="Bookman Old Style" pitchFamily="18" charset="0"/>
              </a:rPr>
              <a:t>contano più del tempo necessario </a:t>
            </a:r>
            <a:br>
              <a:rPr lang="it-IT" sz="2800" b="0" i="1" smtClean="0">
                <a:effectLst/>
                <a:latin typeface="Bookman Old Style" pitchFamily="18" charset="0"/>
              </a:rPr>
            </a:br>
            <a:r>
              <a:rPr lang="it-IT" sz="2800" b="0" i="1" smtClean="0">
                <a:effectLst/>
                <a:latin typeface="Bookman Old Style" pitchFamily="18" charset="0"/>
              </a:rPr>
              <a:t>e della sostanza</a:t>
            </a:r>
          </a:p>
        </p:txBody>
      </p:sp>
      <p:sp>
        <p:nvSpPr>
          <p:cNvPr id="87042" name="Segnaposto contenuto 2"/>
          <p:cNvSpPr>
            <a:spLocks noGrp="1"/>
          </p:cNvSpPr>
          <p:nvPr>
            <p:ph idx="1"/>
          </p:nvPr>
        </p:nvSpPr>
        <p:spPr>
          <a:xfrm>
            <a:off x="457200" y="2743200"/>
            <a:ext cx="8229600" cy="3181350"/>
          </a:xfrm>
        </p:spPr>
        <p:txBody>
          <a:bodyPr/>
          <a:lstStyle/>
          <a:p>
            <a:pPr eaLnBrk="1" hangingPunct="1">
              <a:buFontTx/>
              <a:buChar char="-"/>
            </a:pPr>
            <a:r>
              <a:rPr lang="it-IT" sz="2800" smtClean="0">
                <a:solidFill>
                  <a:srgbClr val="000099"/>
                </a:solidFill>
                <a:effectLst/>
              </a:rPr>
              <a:t>L’apprendimento è un’attività lenta</a:t>
            </a:r>
          </a:p>
          <a:p>
            <a:pPr eaLnBrk="1" hangingPunct="1">
              <a:buFontTx/>
              <a:buChar char="-"/>
            </a:pPr>
            <a:r>
              <a:rPr lang="it-IT" sz="2800" smtClean="0">
                <a:solidFill>
                  <a:srgbClr val="000099"/>
                </a:solidFill>
                <a:effectLst/>
              </a:rPr>
              <a:t>Spesso in educazione meno significa di più</a:t>
            </a:r>
          </a:p>
          <a:p>
            <a:pPr eaLnBrk="1" hangingPunct="1">
              <a:buFontTx/>
              <a:buChar char="-"/>
            </a:pPr>
            <a:r>
              <a:rPr lang="it-IT" sz="2800" smtClean="0">
                <a:solidFill>
                  <a:srgbClr val="000099"/>
                </a:solidFill>
                <a:effectLst/>
              </a:rPr>
              <a:t>Ogni persona ha bisogno del proprio tempo</a:t>
            </a:r>
          </a:p>
          <a:p>
            <a:pPr eaLnBrk="1" hangingPunct="1">
              <a:buFontTx/>
              <a:buChar char="-"/>
            </a:pPr>
            <a:r>
              <a:rPr lang="it-IT" sz="2800" smtClean="0">
                <a:solidFill>
                  <a:srgbClr val="000099"/>
                </a:solidFill>
                <a:effectLst/>
              </a:rPr>
              <a:t>Ogni apprendimento ha il momento giusto</a:t>
            </a:r>
          </a:p>
          <a:p>
            <a:pPr eaLnBrk="1" hangingPunct="1">
              <a:buFontTx/>
              <a:buChar char="-"/>
            </a:pPr>
            <a:r>
              <a:rPr lang="it-IT" sz="2800" smtClean="0">
                <a:solidFill>
                  <a:srgbClr val="000099"/>
                </a:solidFill>
                <a:effectLst/>
              </a:rPr>
              <a:t>Per valorizzare al meglio il tempo è necessario porsi finalità e priorità</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rt 3"/>
          <p:cNvSpPr/>
          <p:nvPr/>
        </p:nvSpPr>
        <p:spPr>
          <a:xfrm>
            <a:off x="1692275" y="981075"/>
            <a:ext cx="5975350" cy="4392613"/>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8913" name="Text Box 1"/>
          <p:cNvSpPr txBox="1">
            <a:spLocks noChangeArrowheads="1"/>
          </p:cNvSpPr>
          <p:nvPr/>
        </p:nvSpPr>
        <p:spPr bwMode="auto">
          <a:xfrm>
            <a:off x="2700338" y="2276475"/>
            <a:ext cx="4421187" cy="1262063"/>
          </a:xfrm>
          <a:prstGeom prst="rect">
            <a:avLst/>
          </a:prstGeom>
          <a:noFill/>
          <a:ln w="9525">
            <a:noFill/>
            <a:round/>
            <a:headEnd/>
            <a:tailEnd/>
          </a:ln>
        </p:spPr>
        <p:txBody>
          <a:bodyPr wrap="none" anchor="ctr"/>
          <a:lstStyle/>
          <a:p>
            <a:r>
              <a:rPr lang="it-IT" sz="3600" b="1" i="1">
                <a:solidFill>
                  <a:srgbClr val="FFFF00"/>
                </a:solidFill>
              </a:rPr>
              <a:t>GRAZIE A TUTTI.....</a:t>
            </a:r>
          </a:p>
          <a:p>
            <a:endParaRPr lang="it-IT"/>
          </a:p>
        </p:txBody>
      </p:sp>
      <p:sp>
        <p:nvSpPr>
          <p:cNvPr id="2" name="Smiley Face 1"/>
          <p:cNvSpPr/>
          <p:nvPr/>
        </p:nvSpPr>
        <p:spPr>
          <a:xfrm>
            <a:off x="3995738" y="3440113"/>
            <a:ext cx="1368425" cy="1223962"/>
          </a:xfrm>
          <a:prstGeom prst="smileyFace">
            <a:avLst/>
          </a:prstGeom>
          <a:solidFill>
            <a:schemeClr val="tx2">
              <a:lumMod val="75000"/>
            </a:schemeClr>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 name="Heart 2"/>
          <p:cNvSpPr/>
          <p:nvPr/>
        </p:nvSpPr>
        <p:spPr>
          <a:xfrm>
            <a:off x="7956550" y="5661025"/>
            <a:ext cx="719138" cy="631825"/>
          </a:xfrm>
          <a:prstGeom prst="heart">
            <a:avLst/>
          </a:prstGeom>
          <a:solidFill>
            <a:srgbClr val="FF0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7" name="Heart 6"/>
          <p:cNvSpPr/>
          <p:nvPr/>
        </p:nvSpPr>
        <p:spPr>
          <a:xfrm>
            <a:off x="8108950" y="5813425"/>
            <a:ext cx="719138" cy="631825"/>
          </a:xfrm>
          <a:prstGeom prst="heart">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8" name="Heart 7"/>
          <p:cNvSpPr/>
          <p:nvPr/>
        </p:nvSpPr>
        <p:spPr>
          <a:xfrm>
            <a:off x="8261350" y="5965825"/>
            <a:ext cx="719138" cy="631825"/>
          </a:xfrm>
          <a:prstGeom prst="heart">
            <a:avLst/>
          </a:prstGeom>
          <a:solidFill>
            <a:schemeClr val="bg2">
              <a:lumMod val="60000"/>
              <a:lumOff val="4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8913">
                                            <p:txEl>
                                              <p:pRg st="0" end="0"/>
                                            </p:txEl>
                                          </p:spTgt>
                                        </p:tgtEl>
                                        <p:attrNameLst>
                                          <p:attrName>style.visibility</p:attrName>
                                        </p:attrNameLst>
                                      </p:cBhvr>
                                      <p:to>
                                        <p:strVal val="visible"/>
                                      </p:to>
                                    </p:set>
                                    <p:animEffect transition="in" filter="wipe(down)">
                                      <p:cBhvr>
                                        <p:cTn id="7" dur="580">
                                          <p:stCondLst>
                                            <p:cond delay="0"/>
                                          </p:stCondLst>
                                        </p:cTn>
                                        <p:tgtEl>
                                          <p:spTgt spid="38913">
                                            <p:txEl>
                                              <p:pRg st="0" end="0"/>
                                            </p:txEl>
                                          </p:spTgt>
                                        </p:tgtEl>
                                      </p:cBhvr>
                                    </p:animEffect>
                                    <p:anim calcmode="lin" valueType="num">
                                      <p:cBhvr>
                                        <p:cTn id="8" dur="1822" tmFilter="0,0; 0.14,0.36; 0.43,0.73; 0.71,0.91; 1.0,1.0">
                                          <p:stCondLst>
                                            <p:cond delay="0"/>
                                          </p:stCondLst>
                                        </p:cTn>
                                        <p:tgtEl>
                                          <p:spTgt spid="3891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891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891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891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891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8913">
                                            <p:txEl>
                                              <p:pRg st="0" end="0"/>
                                            </p:txEl>
                                          </p:spTgt>
                                        </p:tgtEl>
                                      </p:cBhvr>
                                      <p:to x="100000" y="60000"/>
                                    </p:animScale>
                                    <p:animScale>
                                      <p:cBhvr>
                                        <p:cTn id="14" dur="166" decel="50000">
                                          <p:stCondLst>
                                            <p:cond delay="676"/>
                                          </p:stCondLst>
                                        </p:cTn>
                                        <p:tgtEl>
                                          <p:spTgt spid="38913">
                                            <p:txEl>
                                              <p:pRg st="0" end="0"/>
                                            </p:txEl>
                                          </p:spTgt>
                                        </p:tgtEl>
                                      </p:cBhvr>
                                      <p:to x="100000" y="100000"/>
                                    </p:animScale>
                                    <p:animScale>
                                      <p:cBhvr>
                                        <p:cTn id="15" dur="26">
                                          <p:stCondLst>
                                            <p:cond delay="1312"/>
                                          </p:stCondLst>
                                        </p:cTn>
                                        <p:tgtEl>
                                          <p:spTgt spid="38913">
                                            <p:txEl>
                                              <p:pRg st="0" end="0"/>
                                            </p:txEl>
                                          </p:spTgt>
                                        </p:tgtEl>
                                      </p:cBhvr>
                                      <p:to x="100000" y="80000"/>
                                    </p:animScale>
                                    <p:animScale>
                                      <p:cBhvr>
                                        <p:cTn id="16" dur="166" decel="50000">
                                          <p:stCondLst>
                                            <p:cond delay="1338"/>
                                          </p:stCondLst>
                                        </p:cTn>
                                        <p:tgtEl>
                                          <p:spTgt spid="38913">
                                            <p:txEl>
                                              <p:pRg st="0" end="0"/>
                                            </p:txEl>
                                          </p:spTgt>
                                        </p:tgtEl>
                                      </p:cBhvr>
                                      <p:to x="100000" y="100000"/>
                                    </p:animScale>
                                    <p:animScale>
                                      <p:cBhvr>
                                        <p:cTn id="17" dur="26">
                                          <p:stCondLst>
                                            <p:cond delay="1642"/>
                                          </p:stCondLst>
                                        </p:cTn>
                                        <p:tgtEl>
                                          <p:spTgt spid="38913">
                                            <p:txEl>
                                              <p:pRg st="0" end="0"/>
                                            </p:txEl>
                                          </p:spTgt>
                                        </p:tgtEl>
                                      </p:cBhvr>
                                      <p:to x="100000" y="90000"/>
                                    </p:animScale>
                                    <p:animScale>
                                      <p:cBhvr>
                                        <p:cTn id="18" dur="166" decel="50000">
                                          <p:stCondLst>
                                            <p:cond delay="1668"/>
                                          </p:stCondLst>
                                        </p:cTn>
                                        <p:tgtEl>
                                          <p:spTgt spid="38913">
                                            <p:txEl>
                                              <p:pRg st="0" end="0"/>
                                            </p:txEl>
                                          </p:spTgt>
                                        </p:tgtEl>
                                      </p:cBhvr>
                                      <p:to x="100000" y="100000"/>
                                    </p:animScale>
                                    <p:animScale>
                                      <p:cBhvr>
                                        <p:cTn id="19" dur="26">
                                          <p:stCondLst>
                                            <p:cond delay="1808"/>
                                          </p:stCondLst>
                                        </p:cTn>
                                        <p:tgtEl>
                                          <p:spTgt spid="38913">
                                            <p:txEl>
                                              <p:pRg st="0" end="0"/>
                                            </p:txEl>
                                          </p:spTgt>
                                        </p:tgtEl>
                                      </p:cBhvr>
                                      <p:to x="100000" y="95000"/>
                                    </p:animScale>
                                    <p:animScale>
                                      <p:cBhvr>
                                        <p:cTn id="20" dur="166" decel="50000">
                                          <p:stCondLst>
                                            <p:cond delay="1834"/>
                                          </p:stCondLst>
                                        </p:cTn>
                                        <p:tgtEl>
                                          <p:spTgt spid="3891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arn(inVertical)">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latin typeface="Calibri" pitchFamily="34" charset="0"/>
            </a:endParaRPr>
          </a:p>
        </p:txBody>
      </p:sp>
      <p:sp>
        <p:nvSpPr>
          <p:cNvPr id="20482" name="Rectangle 8"/>
          <p:cNvSpPr>
            <a:spLocks noChangeArrowheads="1"/>
          </p:cNvSpPr>
          <p:nvPr/>
        </p:nvSpPr>
        <p:spPr bwMode="auto">
          <a:xfrm>
            <a:off x="838200" y="3390900"/>
            <a:ext cx="9144000" cy="0"/>
          </a:xfrm>
          <a:prstGeom prst="rect">
            <a:avLst/>
          </a:prstGeom>
          <a:noFill/>
          <a:ln w="9525">
            <a:noFill/>
            <a:miter lim="800000"/>
            <a:headEnd/>
            <a:tailEnd/>
          </a:ln>
        </p:spPr>
        <p:txBody>
          <a:bodyPr wrap="none" anchor="ctr">
            <a:spAutoFit/>
          </a:bodyPr>
          <a:lstStyle/>
          <a:p>
            <a:r>
              <a:rPr lang="it-IT"/>
              <a:t/>
            </a:r>
            <a:br>
              <a:rPr lang="it-IT"/>
            </a:br>
            <a:endParaRPr lang="it-IT"/>
          </a:p>
        </p:txBody>
      </p:sp>
      <p:graphicFrame>
        <p:nvGraphicFramePr>
          <p:cNvPr id="16" name="Table 15"/>
          <p:cNvGraphicFramePr>
            <a:graphicFrameLocks noGrp="1"/>
          </p:cNvGraphicFramePr>
          <p:nvPr/>
        </p:nvGraphicFramePr>
        <p:xfrm>
          <a:off x="315913" y="1368425"/>
          <a:ext cx="8613775" cy="4275138"/>
        </p:xfrm>
        <a:graphic>
          <a:graphicData uri="http://schemas.openxmlformats.org/drawingml/2006/table">
            <a:tbl>
              <a:tblPr>
                <a:tableStyleId>{5C22544A-7EE6-4342-B048-85BDC9FD1C3A}</a:tableStyleId>
              </a:tblPr>
              <a:tblGrid>
                <a:gridCol w="1263487"/>
                <a:gridCol w="1264931"/>
                <a:gridCol w="2052742"/>
                <a:gridCol w="2057970"/>
                <a:gridCol w="1974698"/>
              </a:tblGrid>
              <a:tr h="1397863">
                <a:tc>
                  <a:txBody>
                    <a:bodyPr/>
                    <a:lstStyle/>
                    <a:p>
                      <a:pPr algn="ctr" fontAlgn="ctr"/>
                      <a:r>
                        <a:rPr lang="it-IT" sz="1600" u="none" strike="noStrike" dirty="0">
                          <a:effectLst/>
                        </a:rPr>
                        <a:t>Classi/Istituto</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u="none" strike="noStrike" dirty="0">
                          <a:effectLst/>
                        </a:rPr>
                        <a:t>Media del punteggio</a:t>
                      </a:r>
                      <a:br>
                        <a:rPr lang="it-IT" sz="1600" u="none" strike="noStrike" dirty="0">
                          <a:effectLst/>
                        </a:rPr>
                      </a:br>
                      <a:r>
                        <a:rPr lang="it-IT" sz="1600" u="none" strike="noStrike" dirty="0">
                          <a:effectLst/>
                        </a:rPr>
                        <a:t>percentuale</a:t>
                      </a:r>
                      <a:br>
                        <a:rPr lang="it-IT" sz="1600" u="none" strike="noStrike" dirty="0">
                          <a:effectLst/>
                        </a:rPr>
                      </a:br>
                      <a:r>
                        <a:rPr lang="it-IT" sz="1600" u="none" strike="noStrike" dirty="0">
                          <a:effectLst/>
                        </a:rPr>
                        <a:t>al netto del cheating </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800" b="1" u="none" strike="noStrike" dirty="0" smtClean="0">
                          <a:solidFill>
                            <a:srgbClr val="FF0000"/>
                          </a:solidFill>
                          <a:effectLst/>
                        </a:rPr>
                        <a:t>Piemonte</a:t>
                      </a:r>
                    </a:p>
                    <a:p>
                      <a:pPr algn="ctr" fontAlgn="ctr"/>
                      <a:r>
                        <a:rPr lang="it-IT" sz="1800" b="1" u="none" strike="noStrike" dirty="0" smtClean="0">
                          <a:solidFill>
                            <a:srgbClr val="FF0000"/>
                          </a:solidFill>
                          <a:effectLst/>
                        </a:rPr>
                        <a:t>58,4</a:t>
                      </a:r>
                      <a:endParaRPr lang="it-IT" sz="1800" b="1" i="0" u="none" strike="noStrike" dirty="0">
                        <a:solidFill>
                          <a:srgbClr val="FF0000"/>
                        </a:solidFill>
                        <a:effectLst/>
                        <a:latin typeface="Calibri"/>
                      </a:endParaRP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Nord ovest</a:t>
                      </a:r>
                    </a:p>
                    <a:p>
                      <a:pPr algn="ctr" fontAlgn="ctr"/>
                      <a:r>
                        <a:rPr lang="it-IT" sz="1800" b="1" u="none" strike="noStrike" dirty="0" smtClean="0">
                          <a:solidFill>
                            <a:srgbClr val="FF0000"/>
                          </a:solidFill>
                          <a:effectLst/>
                        </a:rPr>
                        <a:t>59,0</a:t>
                      </a:r>
                      <a:endParaRPr lang="it-IT" sz="1800" b="1" i="0" u="none" strike="noStrike" dirty="0">
                        <a:solidFill>
                          <a:srgbClr val="FF0000"/>
                        </a:solidFill>
                        <a:effectLst/>
                        <a:latin typeface="Calibri"/>
                      </a:endParaRP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Italia</a:t>
                      </a:r>
                    </a:p>
                    <a:p>
                      <a:pPr algn="ctr" fontAlgn="ctr"/>
                      <a:r>
                        <a:rPr lang="it-IT" sz="1800" b="1" u="none" strike="noStrike" dirty="0" smtClean="0">
                          <a:solidFill>
                            <a:srgbClr val="FF0000"/>
                          </a:solidFill>
                          <a:effectLst/>
                        </a:rPr>
                        <a:t>55,8</a:t>
                      </a:r>
                      <a:endParaRPr lang="it-IT" sz="1800" b="1" i="0" u="none" strike="noStrike" dirty="0">
                        <a:solidFill>
                          <a:srgbClr val="FF0000"/>
                        </a:solidFill>
                        <a:effectLst/>
                        <a:latin typeface="Calibri"/>
                      </a:endParaRPr>
                    </a:p>
                  </a:txBody>
                  <a:tcPr marL="4509" marR="4509" marT="4509" marB="0" anchor="ctr"/>
                </a:tc>
              </a:tr>
              <a:tr h="618360">
                <a:tc>
                  <a:txBody>
                    <a:bodyPr/>
                    <a:lstStyle/>
                    <a:p>
                      <a:pPr algn="ctr" fontAlgn="ctr"/>
                      <a:r>
                        <a:rPr lang="it-IT" sz="1600" u="none" strike="noStrike" dirty="0" smtClean="0">
                          <a:effectLst/>
                        </a:rPr>
                        <a:t>I</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2"/>
                          </a:solidFill>
                          <a:effectLst/>
                        </a:rPr>
                        <a:t>64,9</a:t>
                      </a:r>
                      <a:endParaRPr lang="it-IT" sz="1600" b="0" i="0" u="none" strike="noStrike" dirty="0">
                        <a:solidFill>
                          <a:schemeClr val="bg2"/>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548285">
                <a:tc>
                  <a:txBody>
                    <a:bodyPr/>
                    <a:lstStyle/>
                    <a:p>
                      <a:pPr algn="ctr" fontAlgn="ctr"/>
                      <a:r>
                        <a:rPr lang="it-IT" sz="1600" b="0" i="0" u="none" strike="noStrike" dirty="0" smtClean="0">
                          <a:solidFill>
                            <a:schemeClr val="dk1"/>
                          </a:solidFill>
                          <a:effectLst/>
                          <a:latin typeface="+mn-lt"/>
                        </a:rPr>
                        <a:t>II</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u="none" strike="noStrike" dirty="0" smtClean="0">
                          <a:effectLst/>
                        </a:rPr>
                        <a:t>60,7</a:t>
                      </a: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469768">
                <a:tc>
                  <a:txBody>
                    <a:bodyPr/>
                    <a:lstStyle/>
                    <a:p>
                      <a:pPr algn="ctr" fontAlgn="ctr"/>
                      <a:r>
                        <a:rPr lang="it-IT" sz="1600" u="none" strike="noStrike" dirty="0" smtClean="0">
                          <a:effectLst/>
                        </a:rPr>
                        <a:t>III</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1"/>
                          </a:solidFill>
                          <a:effectLst/>
                        </a:rPr>
                        <a:t>63,8</a:t>
                      </a:r>
                      <a:endParaRPr lang="it-IT" sz="1600" b="0" i="0" u="none" strike="noStrike" dirty="0">
                        <a:solidFill>
                          <a:schemeClr val="bg1"/>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538344">
                <a:tc>
                  <a:txBody>
                    <a:bodyPr/>
                    <a:lstStyle/>
                    <a:p>
                      <a:pPr algn="ctr" fontAlgn="ctr"/>
                      <a:r>
                        <a:rPr lang="it-IT" sz="1600" u="none" strike="noStrike" dirty="0" smtClean="0">
                          <a:effectLst/>
                        </a:rPr>
                        <a:t>IV</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1"/>
                          </a:solidFill>
                          <a:effectLst/>
                        </a:rPr>
                        <a:t>52,7</a:t>
                      </a:r>
                      <a:endParaRPr lang="it-IT" sz="1600" b="0" i="0" u="none" strike="noStrike" dirty="0">
                        <a:solidFill>
                          <a:schemeClr val="bg1"/>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701793">
                <a:tc>
                  <a:txBody>
                    <a:bodyPr/>
                    <a:lstStyle/>
                    <a:p>
                      <a:pPr algn="ctr" fontAlgn="ctr"/>
                      <a:r>
                        <a:rPr lang="it-IT" sz="1800" b="1" u="none" strike="noStrike" dirty="0" smtClean="0">
                          <a:solidFill>
                            <a:srgbClr val="FF0000"/>
                          </a:solidFill>
                          <a:effectLst/>
                        </a:rPr>
                        <a:t>SCUOLA</a:t>
                      </a:r>
                      <a:endParaRPr lang="it-IT" sz="1800" b="1" i="0" u="none" strike="noStrike" dirty="0">
                        <a:solidFill>
                          <a:srgbClr val="FF0000"/>
                        </a:solidFill>
                        <a:effectLst/>
                        <a:latin typeface="Calibri"/>
                      </a:endParaRPr>
                    </a:p>
                  </a:txBody>
                  <a:tcPr marL="4509" marR="4509" marT="4509" marB="0" anchor="ctr"/>
                </a:tc>
                <a:tc>
                  <a:txBody>
                    <a:bodyPr/>
                    <a:lstStyle/>
                    <a:p>
                      <a:pPr algn="ctr" fontAlgn="ctr"/>
                      <a:r>
                        <a:rPr lang="it-IT" sz="1800" b="1" u="none" strike="noStrike" dirty="0" smtClean="0">
                          <a:solidFill>
                            <a:srgbClr val="FF0000"/>
                          </a:solidFill>
                          <a:effectLst/>
                        </a:rPr>
                        <a:t>60,6</a:t>
                      </a:r>
                      <a:endParaRPr lang="it-IT" sz="1800" b="1" i="0" u="none" strike="noStrike" dirty="0">
                        <a:solidFill>
                          <a:srgbClr val="FF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r>
            </a:tbl>
          </a:graphicData>
        </a:graphic>
      </p:graphicFrame>
      <p:sp>
        <p:nvSpPr>
          <p:cNvPr id="17" name="Titolo 1"/>
          <p:cNvSpPr txBox="1">
            <a:spLocks/>
          </p:cNvSpPr>
          <p:nvPr/>
        </p:nvSpPr>
        <p:spPr>
          <a:xfrm>
            <a:off x="0" y="142875"/>
            <a:ext cx="9144000" cy="1054100"/>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r>
              <a:rPr lang="it-IT" sz="3200" dirty="0" smtClean="0">
                <a:solidFill>
                  <a:srgbClr val="000099"/>
                </a:solidFill>
                <a:latin typeface="Calibri"/>
              </a:rPr>
              <a:t>DATI 2017</a:t>
            </a:r>
            <a:br>
              <a:rPr lang="it-IT" sz="3200" dirty="0" smtClean="0">
                <a:solidFill>
                  <a:srgbClr val="000099"/>
                </a:solidFill>
                <a:latin typeface="Calibri"/>
              </a:rPr>
            </a:br>
            <a:r>
              <a:rPr lang="it-IT" sz="3200" dirty="0" smtClean="0">
                <a:solidFill>
                  <a:srgbClr val="000099"/>
                </a:solidFill>
                <a:latin typeface="Calibri"/>
              </a:rPr>
              <a:t>CLASSI QUINTE PRIMARIA - ITALIANO</a:t>
            </a:r>
            <a:endParaRPr lang="it-IT" sz="3200" dirty="0">
              <a:solidFill>
                <a:srgbClr val="000099"/>
              </a:solidFill>
              <a:latin typeface="Calibri"/>
            </a:endParaRPr>
          </a:p>
        </p:txBody>
      </p:sp>
      <p:pic>
        <p:nvPicPr>
          <p:cNvPr id="20528" name="Picture 3" descr="superiore"/>
          <p:cNvPicPr>
            <a:picLocks noChangeAspect="1" noChangeArrowheads="1"/>
          </p:cNvPicPr>
          <p:nvPr/>
        </p:nvPicPr>
        <p:blipFill>
          <a:blip r:embed="rId3"/>
          <a:srcRect/>
          <a:stretch>
            <a:fillRect/>
          </a:stretch>
        </p:blipFill>
        <p:spPr bwMode="auto">
          <a:xfrm>
            <a:off x="3729038" y="2881313"/>
            <a:ext cx="236537" cy="336550"/>
          </a:xfrm>
          <a:prstGeom prst="rect">
            <a:avLst/>
          </a:prstGeom>
          <a:noFill/>
          <a:ln w="9525">
            <a:noFill/>
            <a:miter lim="800000"/>
            <a:headEnd/>
            <a:tailEnd/>
          </a:ln>
        </p:spPr>
      </p:pic>
      <p:pic>
        <p:nvPicPr>
          <p:cNvPr id="20529" name="Picture 3" descr="superiore"/>
          <p:cNvPicPr>
            <a:picLocks noChangeAspect="1" noChangeArrowheads="1"/>
          </p:cNvPicPr>
          <p:nvPr/>
        </p:nvPicPr>
        <p:blipFill>
          <a:blip r:embed="rId3"/>
          <a:srcRect/>
          <a:stretch>
            <a:fillRect/>
          </a:stretch>
        </p:blipFill>
        <p:spPr bwMode="auto">
          <a:xfrm>
            <a:off x="3729038" y="3500438"/>
            <a:ext cx="238125" cy="336550"/>
          </a:xfrm>
          <a:prstGeom prst="rect">
            <a:avLst/>
          </a:prstGeom>
          <a:noFill/>
          <a:ln w="9525">
            <a:noFill/>
            <a:miter lim="800000"/>
            <a:headEnd/>
            <a:tailEnd/>
          </a:ln>
        </p:spPr>
      </p:pic>
      <p:pic>
        <p:nvPicPr>
          <p:cNvPr id="20530" name="Picture 3" descr="superiore"/>
          <p:cNvPicPr>
            <a:picLocks noChangeAspect="1" noChangeArrowheads="1"/>
          </p:cNvPicPr>
          <p:nvPr/>
        </p:nvPicPr>
        <p:blipFill>
          <a:blip r:embed="rId3"/>
          <a:srcRect/>
          <a:stretch>
            <a:fillRect/>
          </a:stretch>
        </p:blipFill>
        <p:spPr bwMode="auto">
          <a:xfrm>
            <a:off x="3741738" y="4046538"/>
            <a:ext cx="236537" cy="336550"/>
          </a:xfrm>
          <a:prstGeom prst="rect">
            <a:avLst/>
          </a:prstGeom>
          <a:noFill/>
          <a:ln w="9525">
            <a:noFill/>
            <a:miter lim="800000"/>
            <a:headEnd/>
            <a:tailEnd/>
          </a:ln>
        </p:spPr>
      </p:pic>
      <p:pic>
        <p:nvPicPr>
          <p:cNvPr id="20531" name="Picture 3" descr="superiore"/>
          <p:cNvPicPr>
            <a:picLocks noChangeAspect="1" noChangeArrowheads="1"/>
          </p:cNvPicPr>
          <p:nvPr/>
        </p:nvPicPr>
        <p:blipFill>
          <a:blip r:embed="rId3"/>
          <a:srcRect/>
          <a:stretch>
            <a:fillRect/>
          </a:stretch>
        </p:blipFill>
        <p:spPr bwMode="auto">
          <a:xfrm>
            <a:off x="3743325" y="5113338"/>
            <a:ext cx="238125" cy="336550"/>
          </a:xfrm>
          <a:prstGeom prst="rect">
            <a:avLst/>
          </a:prstGeom>
          <a:noFill/>
          <a:ln w="9525">
            <a:noFill/>
            <a:miter lim="800000"/>
            <a:headEnd/>
            <a:tailEnd/>
          </a:ln>
        </p:spPr>
      </p:pic>
      <p:pic>
        <p:nvPicPr>
          <p:cNvPr id="20532" name="Picture 3" descr="superiore"/>
          <p:cNvPicPr>
            <a:picLocks noChangeAspect="1" noChangeArrowheads="1"/>
          </p:cNvPicPr>
          <p:nvPr/>
        </p:nvPicPr>
        <p:blipFill>
          <a:blip r:embed="rId3"/>
          <a:srcRect/>
          <a:stretch>
            <a:fillRect/>
          </a:stretch>
        </p:blipFill>
        <p:spPr bwMode="auto">
          <a:xfrm>
            <a:off x="7740650" y="5083175"/>
            <a:ext cx="236538" cy="334963"/>
          </a:xfrm>
          <a:prstGeom prst="rect">
            <a:avLst/>
          </a:prstGeom>
          <a:noFill/>
          <a:ln w="9525">
            <a:noFill/>
            <a:miter lim="800000"/>
            <a:headEnd/>
            <a:tailEnd/>
          </a:ln>
        </p:spPr>
      </p:pic>
      <p:pic>
        <p:nvPicPr>
          <p:cNvPr id="20533" name="Picture 3" descr="superiore"/>
          <p:cNvPicPr>
            <a:picLocks noChangeAspect="1" noChangeArrowheads="1"/>
          </p:cNvPicPr>
          <p:nvPr/>
        </p:nvPicPr>
        <p:blipFill>
          <a:blip r:embed="rId3"/>
          <a:srcRect/>
          <a:stretch>
            <a:fillRect/>
          </a:stretch>
        </p:blipFill>
        <p:spPr bwMode="auto">
          <a:xfrm>
            <a:off x="5807075" y="2881313"/>
            <a:ext cx="236538" cy="336550"/>
          </a:xfrm>
          <a:prstGeom prst="rect">
            <a:avLst/>
          </a:prstGeom>
          <a:noFill/>
          <a:ln w="9525">
            <a:noFill/>
            <a:miter lim="800000"/>
            <a:headEnd/>
            <a:tailEnd/>
          </a:ln>
        </p:spPr>
      </p:pic>
      <p:pic>
        <p:nvPicPr>
          <p:cNvPr id="20534" name="Picture 3" descr="superiore"/>
          <p:cNvPicPr>
            <a:picLocks noChangeAspect="1" noChangeArrowheads="1"/>
          </p:cNvPicPr>
          <p:nvPr/>
        </p:nvPicPr>
        <p:blipFill>
          <a:blip r:embed="rId3"/>
          <a:srcRect/>
          <a:stretch>
            <a:fillRect/>
          </a:stretch>
        </p:blipFill>
        <p:spPr bwMode="auto">
          <a:xfrm>
            <a:off x="5795963" y="3500438"/>
            <a:ext cx="238125" cy="336550"/>
          </a:xfrm>
          <a:prstGeom prst="rect">
            <a:avLst/>
          </a:prstGeom>
          <a:noFill/>
          <a:ln w="9525">
            <a:noFill/>
            <a:miter lim="800000"/>
            <a:headEnd/>
            <a:tailEnd/>
          </a:ln>
        </p:spPr>
      </p:pic>
      <p:pic>
        <p:nvPicPr>
          <p:cNvPr id="20535" name="Picture 3" descr="superiore"/>
          <p:cNvPicPr>
            <a:picLocks noChangeAspect="1" noChangeArrowheads="1"/>
          </p:cNvPicPr>
          <p:nvPr/>
        </p:nvPicPr>
        <p:blipFill>
          <a:blip r:embed="rId3"/>
          <a:srcRect/>
          <a:stretch>
            <a:fillRect/>
          </a:stretch>
        </p:blipFill>
        <p:spPr bwMode="auto">
          <a:xfrm>
            <a:off x="5789613" y="4011613"/>
            <a:ext cx="236537" cy="334962"/>
          </a:xfrm>
          <a:prstGeom prst="rect">
            <a:avLst/>
          </a:prstGeom>
          <a:noFill/>
          <a:ln w="9525">
            <a:noFill/>
            <a:miter lim="800000"/>
            <a:headEnd/>
            <a:tailEnd/>
          </a:ln>
        </p:spPr>
      </p:pic>
      <p:pic>
        <p:nvPicPr>
          <p:cNvPr id="20536" name="Picture 3" descr="superiore"/>
          <p:cNvPicPr>
            <a:picLocks noChangeAspect="1" noChangeArrowheads="1"/>
          </p:cNvPicPr>
          <p:nvPr/>
        </p:nvPicPr>
        <p:blipFill>
          <a:blip r:embed="rId3"/>
          <a:srcRect/>
          <a:stretch>
            <a:fillRect/>
          </a:stretch>
        </p:blipFill>
        <p:spPr bwMode="auto">
          <a:xfrm>
            <a:off x="7740650" y="2854325"/>
            <a:ext cx="236538" cy="336550"/>
          </a:xfrm>
          <a:prstGeom prst="rect">
            <a:avLst/>
          </a:prstGeom>
          <a:noFill/>
          <a:ln w="9525">
            <a:noFill/>
            <a:miter lim="800000"/>
            <a:headEnd/>
            <a:tailEnd/>
          </a:ln>
        </p:spPr>
      </p:pic>
      <p:pic>
        <p:nvPicPr>
          <p:cNvPr id="20537" name="Picture 3" descr="superiore"/>
          <p:cNvPicPr>
            <a:picLocks noChangeAspect="1" noChangeArrowheads="1"/>
          </p:cNvPicPr>
          <p:nvPr/>
        </p:nvPicPr>
        <p:blipFill>
          <a:blip r:embed="rId3"/>
          <a:srcRect/>
          <a:stretch>
            <a:fillRect/>
          </a:stretch>
        </p:blipFill>
        <p:spPr bwMode="auto">
          <a:xfrm>
            <a:off x="7724775" y="3451225"/>
            <a:ext cx="236538" cy="336550"/>
          </a:xfrm>
          <a:prstGeom prst="rect">
            <a:avLst/>
          </a:prstGeom>
          <a:noFill/>
          <a:ln w="9525">
            <a:noFill/>
            <a:miter lim="800000"/>
            <a:headEnd/>
            <a:tailEnd/>
          </a:ln>
        </p:spPr>
      </p:pic>
      <p:pic>
        <p:nvPicPr>
          <p:cNvPr id="20538" name="Picture 3" descr="superiore"/>
          <p:cNvPicPr>
            <a:picLocks noChangeAspect="1" noChangeArrowheads="1"/>
          </p:cNvPicPr>
          <p:nvPr/>
        </p:nvPicPr>
        <p:blipFill>
          <a:blip r:embed="rId3"/>
          <a:srcRect/>
          <a:stretch>
            <a:fillRect/>
          </a:stretch>
        </p:blipFill>
        <p:spPr bwMode="auto">
          <a:xfrm>
            <a:off x="7740650" y="4016375"/>
            <a:ext cx="236538" cy="334963"/>
          </a:xfrm>
          <a:prstGeom prst="rect">
            <a:avLst/>
          </a:prstGeom>
          <a:noFill/>
          <a:ln w="9525">
            <a:noFill/>
            <a:miter lim="800000"/>
            <a:headEnd/>
            <a:tailEnd/>
          </a:ln>
        </p:spPr>
      </p:pic>
      <p:pic>
        <p:nvPicPr>
          <p:cNvPr id="20539" name="Picture 3" descr="superiore"/>
          <p:cNvPicPr>
            <a:picLocks noChangeAspect="1" noChangeArrowheads="1"/>
          </p:cNvPicPr>
          <p:nvPr/>
        </p:nvPicPr>
        <p:blipFill>
          <a:blip r:embed="rId3"/>
          <a:srcRect/>
          <a:stretch>
            <a:fillRect/>
          </a:stretch>
        </p:blipFill>
        <p:spPr bwMode="auto">
          <a:xfrm>
            <a:off x="5795963" y="5041900"/>
            <a:ext cx="238125" cy="336550"/>
          </a:xfrm>
          <a:prstGeom prst="rect">
            <a:avLst/>
          </a:prstGeom>
          <a:noFill/>
          <a:ln w="9525">
            <a:noFill/>
            <a:miter lim="800000"/>
            <a:headEnd/>
            <a:tailEnd/>
          </a:ln>
        </p:spPr>
      </p:pic>
      <p:pic>
        <p:nvPicPr>
          <p:cNvPr id="20540" name="Picture 5" descr="inferiore"/>
          <p:cNvPicPr>
            <a:picLocks noChangeAspect="1" noChangeArrowheads="1"/>
          </p:cNvPicPr>
          <p:nvPr/>
        </p:nvPicPr>
        <p:blipFill>
          <a:blip r:embed="rId4"/>
          <a:srcRect/>
          <a:stretch>
            <a:fillRect/>
          </a:stretch>
        </p:blipFill>
        <p:spPr bwMode="auto">
          <a:xfrm>
            <a:off x="3743325" y="4508500"/>
            <a:ext cx="254000" cy="360363"/>
          </a:xfrm>
          <a:prstGeom prst="rect">
            <a:avLst/>
          </a:prstGeom>
          <a:noFill/>
          <a:ln w="9525">
            <a:noFill/>
            <a:miter lim="800000"/>
            <a:headEnd/>
            <a:tailEnd/>
          </a:ln>
        </p:spPr>
      </p:pic>
      <p:pic>
        <p:nvPicPr>
          <p:cNvPr id="20541" name="Picture 5" descr="inferiore"/>
          <p:cNvPicPr>
            <a:picLocks noChangeAspect="1" noChangeArrowheads="1"/>
          </p:cNvPicPr>
          <p:nvPr/>
        </p:nvPicPr>
        <p:blipFill>
          <a:blip r:embed="rId4"/>
          <a:srcRect/>
          <a:stretch>
            <a:fillRect/>
          </a:stretch>
        </p:blipFill>
        <p:spPr bwMode="auto">
          <a:xfrm>
            <a:off x="5789613" y="4508500"/>
            <a:ext cx="254000" cy="360363"/>
          </a:xfrm>
          <a:prstGeom prst="rect">
            <a:avLst/>
          </a:prstGeom>
          <a:noFill/>
          <a:ln w="9525">
            <a:noFill/>
            <a:miter lim="800000"/>
            <a:headEnd/>
            <a:tailEnd/>
          </a:ln>
        </p:spPr>
      </p:pic>
      <p:pic>
        <p:nvPicPr>
          <p:cNvPr id="20542" name="Picture 5" descr="inferiore"/>
          <p:cNvPicPr>
            <a:picLocks noChangeAspect="1" noChangeArrowheads="1"/>
          </p:cNvPicPr>
          <p:nvPr/>
        </p:nvPicPr>
        <p:blipFill>
          <a:blip r:embed="rId4"/>
          <a:srcRect/>
          <a:stretch>
            <a:fillRect/>
          </a:stretch>
        </p:blipFill>
        <p:spPr bwMode="auto">
          <a:xfrm>
            <a:off x="7740650" y="4508500"/>
            <a:ext cx="254000" cy="360363"/>
          </a:xfrm>
          <a:prstGeom prst="rect">
            <a:avLst/>
          </a:prstGeom>
          <a:noFill/>
          <a:ln w="9525">
            <a:noFill/>
            <a:miter lim="800000"/>
            <a:headEnd/>
            <a:tailEnd/>
          </a:ln>
        </p:spPr>
      </p:pic>
      <p:sp>
        <p:nvSpPr>
          <p:cNvPr id="37" name="Oval 36"/>
          <p:cNvSpPr/>
          <p:nvPr/>
        </p:nvSpPr>
        <p:spPr>
          <a:xfrm>
            <a:off x="1270000" y="4911725"/>
            <a:ext cx="1871663" cy="74136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9" name="Oval 38"/>
          <p:cNvSpPr/>
          <p:nvPr/>
        </p:nvSpPr>
        <p:spPr>
          <a:xfrm>
            <a:off x="2889250" y="1554163"/>
            <a:ext cx="1963738" cy="93503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1" name="Oval 40"/>
          <p:cNvSpPr/>
          <p:nvPr/>
        </p:nvSpPr>
        <p:spPr>
          <a:xfrm>
            <a:off x="4943475" y="1560513"/>
            <a:ext cx="1963738" cy="93662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2" name="Oval 41"/>
          <p:cNvSpPr/>
          <p:nvPr/>
        </p:nvSpPr>
        <p:spPr>
          <a:xfrm>
            <a:off x="6980238" y="1554163"/>
            <a:ext cx="1963737" cy="93503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arn(inVertical)">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barn(inVertical)">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barn(inVertical)">
                                      <p:cBhvr>
                                        <p:cTn id="17" dur="500"/>
                                        <p:tgtEl>
                                          <p:spTgt spid="4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barn(inVertical)">
                                      <p:cBhvr>
                                        <p:cTn id="2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9" grpId="0" animBg="1"/>
      <p:bldP spid="41" grpId="0" animBg="1"/>
      <p:bldP spid="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15913" y="1368425"/>
          <a:ext cx="8613775" cy="4275138"/>
        </p:xfrm>
        <a:graphic>
          <a:graphicData uri="http://schemas.openxmlformats.org/drawingml/2006/table">
            <a:tbl>
              <a:tblPr>
                <a:tableStyleId>{5C22544A-7EE6-4342-B048-85BDC9FD1C3A}</a:tableStyleId>
              </a:tblPr>
              <a:tblGrid>
                <a:gridCol w="1263487"/>
                <a:gridCol w="1264931"/>
                <a:gridCol w="2052742"/>
                <a:gridCol w="2057970"/>
                <a:gridCol w="1974698"/>
              </a:tblGrid>
              <a:tr h="1397863">
                <a:tc>
                  <a:txBody>
                    <a:bodyPr/>
                    <a:lstStyle/>
                    <a:p>
                      <a:pPr algn="ctr" fontAlgn="ctr"/>
                      <a:r>
                        <a:rPr lang="it-IT" sz="1600" u="none" strike="noStrike" dirty="0">
                          <a:effectLst/>
                        </a:rPr>
                        <a:t>Classi/Istituto</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u="none" strike="noStrike" dirty="0">
                          <a:effectLst/>
                        </a:rPr>
                        <a:t>Media del punteggio</a:t>
                      </a:r>
                      <a:br>
                        <a:rPr lang="it-IT" sz="1600" u="none" strike="noStrike" dirty="0">
                          <a:effectLst/>
                        </a:rPr>
                      </a:br>
                      <a:r>
                        <a:rPr lang="it-IT" sz="1600" u="none" strike="noStrike" dirty="0">
                          <a:effectLst/>
                        </a:rPr>
                        <a:t>percentuale</a:t>
                      </a:r>
                      <a:br>
                        <a:rPr lang="it-IT" sz="1600" u="none" strike="noStrike" dirty="0">
                          <a:effectLst/>
                        </a:rPr>
                      </a:br>
                      <a:r>
                        <a:rPr lang="it-IT" sz="1600" u="none" strike="noStrike" dirty="0">
                          <a:effectLst/>
                        </a:rPr>
                        <a:t>al netto del cheating </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800" b="1" u="none" strike="noStrike" dirty="0" smtClean="0">
                          <a:solidFill>
                            <a:srgbClr val="FF0000"/>
                          </a:solidFill>
                          <a:effectLst/>
                        </a:rPr>
                        <a:t>Piemonte</a:t>
                      </a:r>
                    </a:p>
                    <a:p>
                      <a:pPr algn="ctr" fontAlgn="ctr"/>
                      <a:r>
                        <a:rPr lang="it-IT" sz="1800" b="1" u="none" strike="noStrike" dirty="0" smtClean="0">
                          <a:solidFill>
                            <a:srgbClr val="FF0000"/>
                          </a:solidFill>
                          <a:effectLst/>
                        </a:rPr>
                        <a:t>57,2</a:t>
                      </a:r>
                      <a:endParaRPr lang="it-IT" sz="1800" b="1" i="0" u="none" strike="noStrike" dirty="0">
                        <a:solidFill>
                          <a:srgbClr val="FF0000"/>
                        </a:solidFill>
                        <a:effectLst/>
                        <a:latin typeface="Calibri"/>
                      </a:endParaRP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Nord ovest</a:t>
                      </a:r>
                    </a:p>
                    <a:p>
                      <a:pPr algn="ctr" fontAlgn="ctr"/>
                      <a:r>
                        <a:rPr lang="it-IT" sz="1800" b="1" u="none" strike="noStrike" dirty="0" smtClean="0">
                          <a:solidFill>
                            <a:srgbClr val="FF0000"/>
                          </a:solidFill>
                          <a:effectLst/>
                        </a:rPr>
                        <a:t>56,2</a:t>
                      </a:r>
                      <a:endParaRPr lang="it-IT" sz="1800" b="1" i="0" u="none" strike="noStrike" dirty="0">
                        <a:solidFill>
                          <a:srgbClr val="FF0000"/>
                        </a:solidFill>
                        <a:effectLst/>
                        <a:latin typeface="Calibri"/>
                      </a:endParaRP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Italia</a:t>
                      </a:r>
                    </a:p>
                    <a:p>
                      <a:pPr algn="ctr" fontAlgn="ctr"/>
                      <a:r>
                        <a:rPr lang="it-IT" sz="1800" b="1" u="none" strike="noStrike" dirty="0" smtClean="0">
                          <a:solidFill>
                            <a:srgbClr val="FF0000"/>
                          </a:solidFill>
                          <a:effectLst/>
                        </a:rPr>
                        <a:t>53,9</a:t>
                      </a:r>
                      <a:endParaRPr lang="it-IT" sz="1800" b="1" i="0" u="none" strike="noStrike" dirty="0">
                        <a:solidFill>
                          <a:srgbClr val="FF0000"/>
                        </a:solidFill>
                        <a:effectLst/>
                        <a:latin typeface="Calibri"/>
                      </a:endParaRPr>
                    </a:p>
                  </a:txBody>
                  <a:tcPr marL="4509" marR="4509" marT="4509" marB="0" anchor="ctr"/>
                </a:tc>
              </a:tr>
              <a:tr h="618360">
                <a:tc>
                  <a:txBody>
                    <a:bodyPr/>
                    <a:lstStyle/>
                    <a:p>
                      <a:pPr algn="ctr" fontAlgn="ctr"/>
                      <a:r>
                        <a:rPr lang="it-IT" sz="1600" u="none" strike="noStrike" dirty="0" smtClean="0">
                          <a:effectLst/>
                        </a:rPr>
                        <a:t>I</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2"/>
                          </a:solidFill>
                          <a:effectLst/>
                        </a:rPr>
                        <a:t>68,2</a:t>
                      </a:r>
                      <a:endParaRPr lang="it-IT" sz="1600" b="0" i="0" u="none" strike="noStrike" dirty="0">
                        <a:solidFill>
                          <a:schemeClr val="bg2"/>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548285">
                <a:tc>
                  <a:txBody>
                    <a:bodyPr/>
                    <a:lstStyle/>
                    <a:p>
                      <a:pPr algn="ctr" fontAlgn="ctr"/>
                      <a:r>
                        <a:rPr lang="it-IT" sz="1600" b="0" i="0" u="none" strike="noStrike" dirty="0" smtClean="0">
                          <a:solidFill>
                            <a:schemeClr val="dk1"/>
                          </a:solidFill>
                          <a:effectLst/>
                          <a:latin typeface="+mn-lt"/>
                        </a:rPr>
                        <a:t>II</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u="none" strike="noStrike" dirty="0" smtClean="0">
                          <a:effectLst/>
                        </a:rPr>
                        <a:t>61,3</a:t>
                      </a: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469768">
                <a:tc>
                  <a:txBody>
                    <a:bodyPr/>
                    <a:lstStyle/>
                    <a:p>
                      <a:pPr algn="ctr" fontAlgn="ctr"/>
                      <a:r>
                        <a:rPr lang="it-IT" sz="1600" u="none" strike="noStrike" dirty="0" smtClean="0">
                          <a:effectLst/>
                        </a:rPr>
                        <a:t>III</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1"/>
                          </a:solidFill>
                          <a:effectLst/>
                        </a:rPr>
                        <a:t>61,8</a:t>
                      </a:r>
                      <a:endParaRPr lang="it-IT" sz="1600" b="0" i="0" u="none" strike="noStrike" dirty="0">
                        <a:solidFill>
                          <a:schemeClr val="bg1"/>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538344">
                <a:tc>
                  <a:txBody>
                    <a:bodyPr/>
                    <a:lstStyle/>
                    <a:p>
                      <a:pPr algn="ctr" fontAlgn="ctr"/>
                      <a:r>
                        <a:rPr lang="it-IT" sz="1600" u="none" strike="noStrike" dirty="0" smtClean="0">
                          <a:effectLst/>
                        </a:rPr>
                        <a:t>IV</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1"/>
                          </a:solidFill>
                          <a:effectLst/>
                        </a:rPr>
                        <a:t>52,8</a:t>
                      </a:r>
                      <a:endParaRPr lang="it-IT" sz="1600" b="0" i="0" u="none" strike="noStrike" dirty="0">
                        <a:solidFill>
                          <a:schemeClr val="bg1"/>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701793">
                <a:tc>
                  <a:txBody>
                    <a:bodyPr/>
                    <a:lstStyle/>
                    <a:p>
                      <a:pPr algn="ctr" fontAlgn="ctr"/>
                      <a:r>
                        <a:rPr lang="it-IT" sz="1800" b="1" u="none" strike="noStrike" dirty="0" smtClean="0">
                          <a:solidFill>
                            <a:srgbClr val="FF0000"/>
                          </a:solidFill>
                          <a:effectLst/>
                        </a:rPr>
                        <a:t>SCUOLA</a:t>
                      </a:r>
                      <a:endParaRPr lang="it-IT" sz="1800" b="1" i="0" u="none" strike="noStrike" dirty="0">
                        <a:solidFill>
                          <a:srgbClr val="FF0000"/>
                        </a:solidFill>
                        <a:effectLst/>
                        <a:latin typeface="Calibri"/>
                      </a:endParaRPr>
                    </a:p>
                  </a:txBody>
                  <a:tcPr marL="4509" marR="4509" marT="4509" marB="0" anchor="ctr"/>
                </a:tc>
                <a:tc>
                  <a:txBody>
                    <a:bodyPr/>
                    <a:lstStyle/>
                    <a:p>
                      <a:pPr algn="ctr" fontAlgn="ctr"/>
                      <a:r>
                        <a:rPr lang="it-IT" sz="1800" b="1" u="none" strike="noStrike" dirty="0" smtClean="0">
                          <a:solidFill>
                            <a:srgbClr val="FF0000"/>
                          </a:solidFill>
                          <a:effectLst/>
                        </a:rPr>
                        <a:t>61,1</a:t>
                      </a:r>
                      <a:endParaRPr lang="it-IT" sz="1800" b="1" i="0" u="none" strike="noStrike" dirty="0">
                        <a:solidFill>
                          <a:srgbClr val="FF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r>
            </a:tbl>
          </a:graphicData>
        </a:graphic>
      </p:graphicFrame>
      <p:sp>
        <p:nvSpPr>
          <p:cNvPr id="4" name="Titolo 1"/>
          <p:cNvSpPr txBox="1">
            <a:spLocks/>
          </p:cNvSpPr>
          <p:nvPr/>
        </p:nvSpPr>
        <p:spPr>
          <a:xfrm>
            <a:off x="0" y="142875"/>
            <a:ext cx="9144000" cy="1054100"/>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r>
              <a:rPr lang="it-IT" sz="3200" dirty="0" smtClean="0">
                <a:solidFill>
                  <a:srgbClr val="000099"/>
                </a:solidFill>
                <a:latin typeface="Calibri"/>
              </a:rPr>
              <a:t>DATI 2017</a:t>
            </a:r>
            <a:br>
              <a:rPr lang="it-IT" sz="3200" dirty="0" smtClean="0">
                <a:solidFill>
                  <a:srgbClr val="000099"/>
                </a:solidFill>
                <a:latin typeface="Calibri"/>
              </a:rPr>
            </a:br>
            <a:r>
              <a:rPr lang="it-IT" sz="3200" dirty="0" smtClean="0">
                <a:solidFill>
                  <a:srgbClr val="000099"/>
                </a:solidFill>
                <a:latin typeface="Calibri"/>
              </a:rPr>
              <a:t>CLASSI QUINTE PRIMARIA - MATEMATICA</a:t>
            </a:r>
            <a:endParaRPr lang="it-IT" sz="3200" dirty="0">
              <a:solidFill>
                <a:srgbClr val="000099"/>
              </a:solidFill>
              <a:latin typeface="Calibri"/>
            </a:endParaRPr>
          </a:p>
        </p:txBody>
      </p:sp>
      <p:pic>
        <p:nvPicPr>
          <p:cNvPr id="22574" name="Picture 3" descr="superiore"/>
          <p:cNvPicPr>
            <a:picLocks noChangeAspect="1" noChangeArrowheads="1"/>
          </p:cNvPicPr>
          <p:nvPr/>
        </p:nvPicPr>
        <p:blipFill>
          <a:blip r:embed="rId2"/>
          <a:srcRect/>
          <a:stretch>
            <a:fillRect/>
          </a:stretch>
        </p:blipFill>
        <p:spPr bwMode="auto">
          <a:xfrm>
            <a:off x="3751263" y="4005263"/>
            <a:ext cx="236537" cy="336550"/>
          </a:xfrm>
          <a:prstGeom prst="rect">
            <a:avLst/>
          </a:prstGeom>
          <a:noFill/>
          <a:ln w="9525">
            <a:noFill/>
            <a:miter lim="800000"/>
            <a:headEnd/>
            <a:tailEnd/>
          </a:ln>
        </p:spPr>
      </p:pic>
      <p:pic>
        <p:nvPicPr>
          <p:cNvPr id="22575" name="Picture 5" descr="inferiore"/>
          <p:cNvPicPr>
            <a:picLocks noChangeAspect="1" noChangeArrowheads="1"/>
          </p:cNvPicPr>
          <p:nvPr/>
        </p:nvPicPr>
        <p:blipFill>
          <a:blip r:embed="rId3"/>
          <a:srcRect/>
          <a:stretch>
            <a:fillRect/>
          </a:stretch>
        </p:blipFill>
        <p:spPr bwMode="auto">
          <a:xfrm>
            <a:off x="3762375" y="4508500"/>
            <a:ext cx="254000" cy="360363"/>
          </a:xfrm>
          <a:prstGeom prst="rect">
            <a:avLst/>
          </a:prstGeom>
          <a:noFill/>
          <a:ln w="9525">
            <a:noFill/>
            <a:miter lim="800000"/>
            <a:headEnd/>
            <a:tailEnd/>
          </a:ln>
        </p:spPr>
      </p:pic>
      <p:pic>
        <p:nvPicPr>
          <p:cNvPr id="22576" name="Picture 3" descr="superiore"/>
          <p:cNvPicPr>
            <a:picLocks noChangeAspect="1" noChangeArrowheads="1"/>
          </p:cNvPicPr>
          <p:nvPr/>
        </p:nvPicPr>
        <p:blipFill>
          <a:blip r:embed="rId2"/>
          <a:srcRect/>
          <a:stretch>
            <a:fillRect/>
          </a:stretch>
        </p:blipFill>
        <p:spPr bwMode="auto">
          <a:xfrm>
            <a:off x="7731125" y="4005263"/>
            <a:ext cx="236538" cy="336550"/>
          </a:xfrm>
          <a:prstGeom prst="rect">
            <a:avLst/>
          </a:prstGeom>
          <a:noFill/>
          <a:ln w="9525">
            <a:noFill/>
            <a:miter lim="800000"/>
            <a:headEnd/>
            <a:tailEnd/>
          </a:ln>
        </p:spPr>
      </p:pic>
      <p:pic>
        <p:nvPicPr>
          <p:cNvPr id="22577" name="Picture 5" descr="inferiore"/>
          <p:cNvPicPr>
            <a:picLocks noChangeAspect="1" noChangeArrowheads="1"/>
          </p:cNvPicPr>
          <p:nvPr/>
        </p:nvPicPr>
        <p:blipFill>
          <a:blip r:embed="rId3"/>
          <a:srcRect/>
          <a:stretch>
            <a:fillRect/>
          </a:stretch>
        </p:blipFill>
        <p:spPr bwMode="auto">
          <a:xfrm>
            <a:off x="7740650" y="4508500"/>
            <a:ext cx="254000" cy="360363"/>
          </a:xfrm>
          <a:prstGeom prst="rect">
            <a:avLst/>
          </a:prstGeom>
          <a:noFill/>
          <a:ln w="9525">
            <a:noFill/>
            <a:miter lim="800000"/>
            <a:headEnd/>
            <a:tailEnd/>
          </a:ln>
        </p:spPr>
      </p:pic>
      <p:pic>
        <p:nvPicPr>
          <p:cNvPr id="22578" name="Picture 3" descr="superiore"/>
          <p:cNvPicPr>
            <a:picLocks noChangeAspect="1" noChangeArrowheads="1"/>
          </p:cNvPicPr>
          <p:nvPr/>
        </p:nvPicPr>
        <p:blipFill>
          <a:blip r:embed="rId2"/>
          <a:srcRect/>
          <a:stretch>
            <a:fillRect/>
          </a:stretch>
        </p:blipFill>
        <p:spPr bwMode="auto">
          <a:xfrm>
            <a:off x="5786438" y="4005263"/>
            <a:ext cx="236537" cy="336550"/>
          </a:xfrm>
          <a:prstGeom prst="rect">
            <a:avLst/>
          </a:prstGeom>
          <a:noFill/>
          <a:ln w="9525">
            <a:noFill/>
            <a:miter lim="800000"/>
            <a:headEnd/>
            <a:tailEnd/>
          </a:ln>
        </p:spPr>
      </p:pic>
      <p:pic>
        <p:nvPicPr>
          <p:cNvPr id="22579" name="Picture 5" descr="inferiore"/>
          <p:cNvPicPr>
            <a:picLocks noChangeAspect="1" noChangeArrowheads="1"/>
          </p:cNvPicPr>
          <p:nvPr/>
        </p:nvPicPr>
        <p:blipFill>
          <a:blip r:embed="rId3"/>
          <a:srcRect/>
          <a:stretch>
            <a:fillRect/>
          </a:stretch>
        </p:blipFill>
        <p:spPr bwMode="auto">
          <a:xfrm>
            <a:off x="5795963" y="4508500"/>
            <a:ext cx="254000" cy="360363"/>
          </a:xfrm>
          <a:prstGeom prst="rect">
            <a:avLst/>
          </a:prstGeom>
          <a:noFill/>
          <a:ln w="9525">
            <a:noFill/>
            <a:miter lim="800000"/>
            <a:headEnd/>
            <a:tailEnd/>
          </a:ln>
        </p:spPr>
      </p:pic>
      <p:pic>
        <p:nvPicPr>
          <p:cNvPr id="22580" name="Picture 3" descr="superiore"/>
          <p:cNvPicPr>
            <a:picLocks noChangeAspect="1" noChangeArrowheads="1"/>
          </p:cNvPicPr>
          <p:nvPr/>
        </p:nvPicPr>
        <p:blipFill>
          <a:blip r:embed="rId2"/>
          <a:srcRect/>
          <a:stretch>
            <a:fillRect/>
          </a:stretch>
        </p:blipFill>
        <p:spPr bwMode="auto">
          <a:xfrm>
            <a:off x="3733800" y="2924175"/>
            <a:ext cx="238125" cy="336550"/>
          </a:xfrm>
          <a:prstGeom prst="rect">
            <a:avLst/>
          </a:prstGeom>
          <a:noFill/>
          <a:ln w="9525">
            <a:noFill/>
            <a:miter lim="800000"/>
            <a:headEnd/>
            <a:tailEnd/>
          </a:ln>
        </p:spPr>
      </p:pic>
      <p:pic>
        <p:nvPicPr>
          <p:cNvPr id="22581" name="Picture 3" descr="superiore"/>
          <p:cNvPicPr>
            <a:picLocks noChangeAspect="1" noChangeArrowheads="1"/>
          </p:cNvPicPr>
          <p:nvPr/>
        </p:nvPicPr>
        <p:blipFill>
          <a:blip r:embed="rId2"/>
          <a:srcRect/>
          <a:stretch>
            <a:fillRect/>
          </a:stretch>
        </p:blipFill>
        <p:spPr bwMode="auto">
          <a:xfrm>
            <a:off x="7713663" y="2924175"/>
            <a:ext cx="236537" cy="336550"/>
          </a:xfrm>
          <a:prstGeom prst="rect">
            <a:avLst/>
          </a:prstGeom>
          <a:noFill/>
          <a:ln w="9525">
            <a:noFill/>
            <a:miter lim="800000"/>
            <a:headEnd/>
            <a:tailEnd/>
          </a:ln>
        </p:spPr>
      </p:pic>
      <p:pic>
        <p:nvPicPr>
          <p:cNvPr id="22582" name="Picture 3" descr="superiore"/>
          <p:cNvPicPr>
            <a:picLocks noChangeAspect="1" noChangeArrowheads="1"/>
          </p:cNvPicPr>
          <p:nvPr/>
        </p:nvPicPr>
        <p:blipFill>
          <a:blip r:embed="rId2"/>
          <a:srcRect/>
          <a:stretch>
            <a:fillRect/>
          </a:stretch>
        </p:blipFill>
        <p:spPr bwMode="auto">
          <a:xfrm>
            <a:off x="5768975" y="2924175"/>
            <a:ext cx="236538" cy="336550"/>
          </a:xfrm>
          <a:prstGeom prst="rect">
            <a:avLst/>
          </a:prstGeom>
          <a:noFill/>
          <a:ln w="9525">
            <a:noFill/>
            <a:miter lim="800000"/>
            <a:headEnd/>
            <a:tailEnd/>
          </a:ln>
        </p:spPr>
      </p:pic>
      <p:pic>
        <p:nvPicPr>
          <p:cNvPr id="22583" name="Picture 3" descr="superiore"/>
          <p:cNvPicPr>
            <a:picLocks noChangeAspect="1" noChangeArrowheads="1"/>
          </p:cNvPicPr>
          <p:nvPr/>
        </p:nvPicPr>
        <p:blipFill>
          <a:blip r:embed="rId2"/>
          <a:srcRect/>
          <a:stretch>
            <a:fillRect/>
          </a:stretch>
        </p:blipFill>
        <p:spPr bwMode="auto">
          <a:xfrm>
            <a:off x="3740150" y="3500438"/>
            <a:ext cx="236538" cy="336550"/>
          </a:xfrm>
          <a:prstGeom prst="rect">
            <a:avLst/>
          </a:prstGeom>
          <a:noFill/>
          <a:ln w="9525">
            <a:noFill/>
            <a:miter lim="800000"/>
            <a:headEnd/>
            <a:tailEnd/>
          </a:ln>
        </p:spPr>
      </p:pic>
      <p:pic>
        <p:nvPicPr>
          <p:cNvPr id="22584" name="Picture 3" descr="superiore"/>
          <p:cNvPicPr>
            <a:picLocks noChangeAspect="1" noChangeArrowheads="1"/>
          </p:cNvPicPr>
          <p:nvPr/>
        </p:nvPicPr>
        <p:blipFill>
          <a:blip r:embed="rId2"/>
          <a:srcRect/>
          <a:stretch>
            <a:fillRect/>
          </a:stretch>
        </p:blipFill>
        <p:spPr bwMode="auto">
          <a:xfrm>
            <a:off x="7718425" y="3500438"/>
            <a:ext cx="238125" cy="336550"/>
          </a:xfrm>
          <a:prstGeom prst="rect">
            <a:avLst/>
          </a:prstGeom>
          <a:noFill/>
          <a:ln w="9525">
            <a:noFill/>
            <a:miter lim="800000"/>
            <a:headEnd/>
            <a:tailEnd/>
          </a:ln>
        </p:spPr>
      </p:pic>
      <p:pic>
        <p:nvPicPr>
          <p:cNvPr id="22585" name="Picture 3" descr="superiore"/>
          <p:cNvPicPr>
            <a:picLocks noChangeAspect="1" noChangeArrowheads="1"/>
          </p:cNvPicPr>
          <p:nvPr/>
        </p:nvPicPr>
        <p:blipFill>
          <a:blip r:embed="rId2"/>
          <a:srcRect/>
          <a:stretch>
            <a:fillRect/>
          </a:stretch>
        </p:blipFill>
        <p:spPr bwMode="auto">
          <a:xfrm>
            <a:off x="5775325" y="3500438"/>
            <a:ext cx="236538" cy="336550"/>
          </a:xfrm>
          <a:prstGeom prst="rect">
            <a:avLst/>
          </a:prstGeom>
          <a:noFill/>
          <a:ln w="9525">
            <a:noFill/>
            <a:miter lim="800000"/>
            <a:headEnd/>
            <a:tailEnd/>
          </a:ln>
        </p:spPr>
      </p:pic>
      <p:pic>
        <p:nvPicPr>
          <p:cNvPr id="22586" name="Picture 3" descr="superiore"/>
          <p:cNvPicPr>
            <a:picLocks noChangeAspect="1" noChangeArrowheads="1"/>
          </p:cNvPicPr>
          <p:nvPr/>
        </p:nvPicPr>
        <p:blipFill>
          <a:blip r:embed="rId2"/>
          <a:srcRect/>
          <a:stretch>
            <a:fillRect/>
          </a:stretch>
        </p:blipFill>
        <p:spPr bwMode="auto">
          <a:xfrm>
            <a:off x="3770313" y="5157788"/>
            <a:ext cx="236537" cy="334962"/>
          </a:xfrm>
          <a:prstGeom prst="rect">
            <a:avLst/>
          </a:prstGeom>
          <a:noFill/>
          <a:ln w="9525">
            <a:noFill/>
            <a:miter lim="800000"/>
            <a:headEnd/>
            <a:tailEnd/>
          </a:ln>
        </p:spPr>
      </p:pic>
      <p:pic>
        <p:nvPicPr>
          <p:cNvPr id="22587" name="Picture 3" descr="superiore"/>
          <p:cNvPicPr>
            <a:picLocks noChangeAspect="1" noChangeArrowheads="1"/>
          </p:cNvPicPr>
          <p:nvPr/>
        </p:nvPicPr>
        <p:blipFill>
          <a:blip r:embed="rId2"/>
          <a:srcRect/>
          <a:stretch>
            <a:fillRect/>
          </a:stretch>
        </p:blipFill>
        <p:spPr bwMode="auto">
          <a:xfrm>
            <a:off x="7748588" y="5157788"/>
            <a:ext cx="238125" cy="334962"/>
          </a:xfrm>
          <a:prstGeom prst="rect">
            <a:avLst/>
          </a:prstGeom>
          <a:noFill/>
          <a:ln w="9525">
            <a:noFill/>
            <a:miter lim="800000"/>
            <a:headEnd/>
            <a:tailEnd/>
          </a:ln>
        </p:spPr>
      </p:pic>
      <p:pic>
        <p:nvPicPr>
          <p:cNvPr id="22588" name="Picture 3" descr="superiore"/>
          <p:cNvPicPr>
            <a:picLocks noChangeAspect="1" noChangeArrowheads="1"/>
          </p:cNvPicPr>
          <p:nvPr/>
        </p:nvPicPr>
        <p:blipFill>
          <a:blip r:embed="rId2"/>
          <a:srcRect/>
          <a:stretch>
            <a:fillRect/>
          </a:stretch>
        </p:blipFill>
        <p:spPr bwMode="auto">
          <a:xfrm>
            <a:off x="5805488" y="5157788"/>
            <a:ext cx="236537" cy="334962"/>
          </a:xfrm>
          <a:prstGeom prst="rect">
            <a:avLst/>
          </a:prstGeom>
          <a:noFill/>
          <a:ln w="9525">
            <a:noFill/>
            <a:miter lim="800000"/>
            <a:headEnd/>
            <a:tailEnd/>
          </a:ln>
        </p:spPr>
      </p:pic>
      <p:sp>
        <p:nvSpPr>
          <p:cNvPr id="20" name="Oval 19"/>
          <p:cNvSpPr/>
          <p:nvPr/>
        </p:nvSpPr>
        <p:spPr>
          <a:xfrm>
            <a:off x="1270000" y="4911725"/>
            <a:ext cx="1871663" cy="74136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1" name="Oval 20"/>
          <p:cNvSpPr/>
          <p:nvPr/>
        </p:nvSpPr>
        <p:spPr>
          <a:xfrm>
            <a:off x="2833688" y="1700213"/>
            <a:ext cx="1873250" cy="7413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2" name="Oval 21"/>
          <p:cNvSpPr/>
          <p:nvPr/>
        </p:nvSpPr>
        <p:spPr>
          <a:xfrm>
            <a:off x="4951413" y="1700213"/>
            <a:ext cx="1871662" cy="7413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3" name="Oval 22"/>
          <p:cNvSpPr/>
          <p:nvPr/>
        </p:nvSpPr>
        <p:spPr>
          <a:xfrm>
            <a:off x="7031038" y="1703388"/>
            <a:ext cx="1873250" cy="7413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arn(inVertical)">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barn(inVertical)">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15913" y="1368425"/>
          <a:ext cx="8613775" cy="4275138"/>
        </p:xfrm>
        <a:graphic>
          <a:graphicData uri="http://schemas.openxmlformats.org/drawingml/2006/table">
            <a:tbl>
              <a:tblPr>
                <a:tableStyleId>{5C22544A-7EE6-4342-B048-85BDC9FD1C3A}</a:tableStyleId>
              </a:tblPr>
              <a:tblGrid>
                <a:gridCol w="1263487"/>
                <a:gridCol w="1264931"/>
                <a:gridCol w="2052742"/>
                <a:gridCol w="2057970"/>
                <a:gridCol w="1974698"/>
              </a:tblGrid>
              <a:tr h="1397863">
                <a:tc>
                  <a:txBody>
                    <a:bodyPr/>
                    <a:lstStyle/>
                    <a:p>
                      <a:pPr algn="ctr" fontAlgn="ctr"/>
                      <a:r>
                        <a:rPr lang="it-IT" sz="1600" u="none" strike="noStrike" dirty="0">
                          <a:effectLst/>
                        </a:rPr>
                        <a:t>Classi/Istituto</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u="none" strike="noStrike" dirty="0">
                          <a:effectLst/>
                        </a:rPr>
                        <a:t>Media del punteggio</a:t>
                      </a:r>
                      <a:br>
                        <a:rPr lang="it-IT" sz="1600" u="none" strike="noStrike" dirty="0">
                          <a:effectLst/>
                        </a:rPr>
                      </a:br>
                      <a:r>
                        <a:rPr lang="it-IT" sz="1600" u="none" strike="noStrike" dirty="0">
                          <a:effectLst/>
                        </a:rPr>
                        <a:t>percentuale</a:t>
                      </a:r>
                      <a:br>
                        <a:rPr lang="it-IT" sz="1600" u="none" strike="noStrike" dirty="0">
                          <a:effectLst/>
                        </a:rPr>
                      </a:br>
                      <a:r>
                        <a:rPr lang="it-IT" sz="1600" u="none" strike="noStrike" dirty="0">
                          <a:effectLst/>
                        </a:rPr>
                        <a:t>al netto del cheating </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800" b="1" u="none" strike="noStrike" dirty="0" smtClean="0">
                          <a:solidFill>
                            <a:srgbClr val="FF0000"/>
                          </a:solidFill>
                          <a:effectLst/>
                        </a:rPr>
                        <a:t>Piemonte</a:t>
                      </a:r>
                    </a:p>
                    <a:p>
                      <a:pPr algn="ctr" fontAlgn="ctr"/>
                      <a:r>
                        <a:rPr lang="it-IT" sz="1800" b="1" u="none" strike="noStrike" dirty="0" smtClean="0">
                          <a:solidFill>
                            <a:srgbClr val="FF0000"/>
                          </a:solidFill>
                          <a:effectLst/>
                        </a:rPr>
                        <a:t>64,0</a:t>
                      </a:r>
                      <a:endParaRPr lang="it-IT" sz="1800" b="1" i="0" u="none" strike="noStrike" dirty="0">
                        <a:solidFill>
                          <a:srgbClr val="FF0000"/>
                        </a:solidFill>
                        <a:effectLst/>
                        <a:latin typeface="Calibri"/>
                      </a:endParaRP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Nord ovest</a:t>
                      </a:r>
                    </a:p>
                    <a:p>
                      <a:pPr algn="ctr" fontAlgn="ctr"/>
                      <a:r>
                        <a:rPr lang="it-IT" sz="1800" b="1" u="none" strike="noStrike" dirty="0" smtClean="0">
                          <a:solidFill>
                            <a:srgbClr val="FF0000"/>
                          </a:solidFill>
                          <a:effectLst/>
                        </a:rPr>
                        <a:t>64,5</a:t>
                      </a:r>
                      <a:endParaRPr lang="it-IT" sz="1800" b="1" i="0" u="none" strike="noStrike" dirty="0">
                        <a:solidFill>
                          <a:srgbClr val="FF0000"/>
                        </a:solidFill>
                        <a:effectLst/>
                        <a:latin typeface="Calibri"/>
                      </a:endParaRP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Italia</a:t>
                      </a:r>
                    </a:p>
                    <a:p>
                      <a:pPr algn="ctr" fontAlgn="ctr"/>
                      <a:r>
                        <a:rPr lang="it-IT" sz="1800" b="1" u="none" strike="noStrike" dirty="0" smtClean="0">
                          <a:solidFill>
                            <a:srgbClr val="FF0000"/>
                          </a:solidFill>
                          <a:effectLst/>
                        </a:rPr>
                        <a:t>61,9</a:t>
                      </a:r>
                      <a:endParaRPr lang="it-IT" sz="1800" b="1" i="0" u="none" strike="noStrike" dirty="0">
                        <a:solidFill>
                          <a:srgbClr val="FF0000"/>
                        </a:solidFill>
                        <a:effectLst/>
                        <a:latin typeface="Calibri"/>
                      </a:endParaRPr>
                    </a:p>
                  </a:txBody>
                  <a:tcPr marL="4509" marR="4509" marT="4509" marB="0" anchor="ctr"/>
                </a:tc>
              </a:tr>
              <a:tr h="618360">
                <a:tc>
                  <a:txBody>
                    <a:bodyPr/>
                    <a:lstStyle/>
                    <a:p>
                      <a:pPr algn="ctr" fontAlgn="ctr"/>
                      <a:r>
                        <a:rPr lang="it-IT" sz="1600" u="none" strike="noStrike" dirty="0" smtClean="0">
                          <a:effectLst/>
                        </a:rPr>
                        <a:t>I</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2"/>
                          </a:solidFill>
                          <a:effectLst/>
                        </a:rPr>
                        <a:t>64,7</a:t>
                      </a:r>
                      <a:endParaRPr lang="it-IT" sz="1600" b="0" i="0" u="none" strike="noStrike" dirty="0">
                        <a:solidFill>
                          <a:schemeClr val="bg2"/>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548285">
                <a:tc>
                  <a:txBody>
                    <a:bodyPr/>
                    <a:lstStyle/>
                    <a:p>
                      <a:pPr algn="ctr" fontAlgn="ctr"/>
                      <a:r>
                        <a:rPr lang="it-IT" sz="1600" b="0" i="0" u="none" strike="noStrike" dirty="0" smtClean="0">
                          <a:solidFill>
                            <a:schemeClr val="dk1"/>
                          </a:solidFill>
                          <a:effectLst/>
                          <a:latin typeface="+mn-lt"/>
                        </a:rPr>
                        <a:t>II</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u="none" strike="noStrike" dirty="0" smtClean="0">
                          <a:effectLst/>
                        </a:rPr>
                        <a:t>67,6</a:t>
                      </a: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469768">
                <a:tc>
                  <a:txBody>
                    <a:bodyPr/>
                    <a:lstStyle/>
                    <a:p>
                      <a:pPr algn="ctr" fontAlgn="ctr"/>
                      <a:r>
                        <a:rPr lang="it-IT" sz="1600" u="none" strike="noStrike" dirty="0" smtClean="0">
                          <a:effectLst/>
                        </a:rPr>
                        <a:t>III</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1"/>
                          </a:solidFill>
                          <a:effectLst/>
                        </a:rPr>
                        <a:t>61,1</a:t>
                      </a:r>
                      <a:endParaRPr lang="it-IT" sz="1600" b="0" i="0" u="none" strike="noStrike" dirty="0">
                        <a:solidFill>
                          <a:schemeClr val="bg1"/>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538344">
                <a:tc>
                  <a:txBody>
                    <a:bodyPr/>
                    <a:lstStyle/>
                    <a:p>
                      <a:pPr algn="ctr" fontAlgn="ctr"/>
                      <a:r>
                        <a:rPr lang="it-IT" sz="1600" u="none" strike="noStrike" dirty="0" smtClean="0">
                          <a:effectLst/>
                        </a:rPr>
                        <a:t>IV</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1"/>
                          </a:solidFill>
                          <a:effectLst/>
                        </a:rPr>
                        <a:t>62,7</a:t>
                      </a:r>
                      <a:endParaRPr lang="it-IT" sz="1600" b="0" i="0" u="none" strike="noStrike" dirty="0">
                        <a:solidFill>
                          <a:schemeClr val="bg1"/>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701793">
                <a:tc>
                  <a:txBody>
                    <a:bodyPr/>
                    <a:lstStyle/>
                    <a:p>
                      <a:pPr algn="ctr" fontAlgn="ctr"/>
                      <a:r>
                        <a:rPr lang="it-IT" sz="1800" b="1" u="none" strike="noStrike" dirty="0" smtClean="0">
                          <a:solidFill>
                            <a:srgbClr val="FF0000"/>
                          </a:solidFill>
                          <a:effectLst/>
                        </a:rPr>
                        <a:t>SCUOLA</a:t>
                      </a:r>
                      <a:endParaRPr lang="it-IT" sz="1800" b="1" i="0" u="none" strike="noStrike" dirty="0">
                        <a:solidFill>
                          <a:srgbClr val="FF0000"/>
                        </a:solidFill>
                        <a:effectLst/>
                        <a:latin typeface="Calibri"/>
                      </a:endParaRPr>
                    </a:p>
                  </a:txBody>
                  <a:tcPr marL="4509" marR="4509" marT="4509" marB="0" anchor="ctr"/>
                </a:tc>
                <a:tc>
                  <a:txBody>
                    <a:bodyPr/>
                    <a:lstStyle/>
                    <a:p>
                      <a:pPr algn="ctr" fontAlgn="ctr"/>
                      <a:r>
                        <a:rPr lang="it-IT" sz="1800" b="1" u="none" strike="noStrike" dirty="0" smtClean="0">
                          <a:solidFill>
                            <a:srgbClr val="FF0000"/>
                          </a:solidFill>
                          <a:effectLst/>
                        </a:rPr>
                        <a:t>63,8</a:t>
                      </a:r>
                      <a:endParaRPr lang="it-IT" sz="1800" b="1" i="0" u="none" strike="noStrike" dirty="0">
                        <a:solidFill>
                          <a:srgbClr val="FF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r>
            </a:tbl>
          </a:graphicData>
        </a:graphic>
      </p:graphicFrame>
      <p:sp>
        <p:nvSpPr>
          <p:cNvPr id="4" name="Titolo 1"/>
          <p:cNvSpPr txBox="1">
            <a:spLocks/>
          </p:cNvSpPr>
          <p:nvPr/>
        </p:nvSpPr>
        <p:spPr>
          <a:xfrm>
            <a:off x="0" y="142875"/>
            <a:ext cx="9144000" cy="1054100"/>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r>
              <a:rPr lang="it-IT" sz="3200" dirty="0" smtClean="0">
                <a:solidFill>
                  <a:srgbClr val="000099"/>
                </a:solidFill>
                <a:latin typeface="Calibri"/>
              </a:rPr>
              <a:t>DATI 2017</a:t>
            </a:r>
            <a:br>
              <a:rPr lang="it-IT" sz="3200" dirty="0" smtClean="0">
                <a:solidFill>
                  <a:srgbClr val="000099"/>
                </a:solidFill>
                <a:latin typeface="Calibri"/>
              </a:rPr>
            </a:br>
            <a:r>
              <a:rPr lang="it-IT" sz="3200" dirty="0" smtClean="0">
                <a:solidFill>
                  <a:srgbClr val="000099"/>
                </a:solidFill>
                <a:latin typeface="Calibri"/>
              </a:rPr>
              <a:t>CLASSI TERZE SECONDARIA - ITALIANO</a:t>
            </a:r>
            <a:endParaRPr lang="it-IT" sz="3200" dirty="0">
              <a:solidFill>
                <a:srgbClr val="000099"/>
              </a:solidFill>
              <a:latin typeface="Calibri"/>
            </a:endParaRPr>
          </a:p>
        </p:txBody>
      </p:sp>
      <p:pic>
        <p:nvPicPr>
          <p:cNvPr id="23598" name="Picture 5" descr="inferiore"/>
          <p:cNvPicPr>
            <a:picLocks noChangeAspect="1" noChangeArrowheads="1"/>
          </p:cNvPicPr>
          <p:nvPr/>
        </p:nvPicPr>
        <p:blipFill>
          <a:blip r:embed="rId2"/>
          <a:srcRect/>
          <a:stretch>
            <a:fillRect/>
          </a:stretch>
        </p:blipFill>
        <p:spPr bwMode="auto">
          <a:xfrm>
            <a:off x="5795963" y="4508500"/>
            <a:ext cx="254000" cy="360363"/>
          </a:xfrm>
          <a:prstGeom prst="rect">
            <a:avLst/>
          </a:prstGeom>
          <a:noFill/>
          <a:ln w="9525">
            <a:noFill/>
            <a:miter lim="800000"/>
            <a:headEnd/>
            <a:tailEnd/>
          </a:ln>
        </p:spPr>
      </p:pic>
      <p:pic>
        <p:nvPicPr>
          <p:cNvPr id="23599" name="Picture 3" descr="superiore"/>
          <p:cNvPicPr>
            <a:picLocks noChangeAspect="1" noChangeArrowheads="1"/>
          </p:cNvPicPr>
          <p:nvPr/>
        </p:nvPicPr>
        <p:blipFill>
          <a:blip r:embed="rId3"/>
          <a:srcRect/>
          <a:stretch>
            <a:fillRect/>
          </a:stretch>
        </p:blipFill>
        <p:spPr bwMode="auto">
          <a:xfrm>
            <a:off x="7713663" y="2924175"/>
            <a:ext cx="236537" cy="336550"/>
          </a:xfrm>
          <a:prstGeom prst="rect">
            <a:avLst/>
          </a:prstGeom>
          <a:noFill/>
          <a:ln w="9525">
            <a:noFill/>
            <a:miter lim="800000"/>
            <a:headEnd/>
            <a:tailEnd/>
          </a:ln>
        </p:spPr>
      </p:pic>
      <p:pic>
        <p:nvPicPr>
          <p:cNvPr id="23600" name="Picture 3" descr="superiore"/>
          <p:cNvPicPr>
            <a:picLocks noChangeAspect="1" noChangeArrowheads="1"/>
          </p:cNvPicPr>
          <p:nvPr/>
        </p:nvPicPr>
        <p:blipFill>
          <a:blip r:embed="rId3"/>
          <a:srcRect/>
          <a:stretch>
            <a:fillRect/>
          </a:stretch>
        </p:blipFill>
        <p:spPr bwMode="auto">
          <a:xfrm>
            <a:off x="3740150" y="3500438"/>
            <a:ext cx="236538" cy="336550"/>
          </a:xfrm>
          <a:prstGeom prst="rect">
            <a:avLst/>
          </a:prstGeom>
          <a:noFill/>
          <a:ln w="9525">
            <a:noFill/>
            <a:miter lim="800000"/>
            <a:headEnd/>
            <a:tailEnd/>
          </a:ln>
        </p:spPr>
      </p:pic>
      <p:pic>
        <p:nvPicPr>
          <p:cNvPr id="23601" name="Picture 3" descr="superiore"/>
          <p:cNvPicPr>
            <a:picLocks noChangeAspect="1" noChangeArrowheads="1"/>
          </p:cNvPicPr>
          <p:nvPr/>
        </p:nvPicPr>
        <p:blipFill>
          <a:blip r:embed="rId3"/>
          <a:srcRect/>
          <a:stretch>
            <a:fillRect/>
          </a:stretch>
        </p:blipFill>
        <p:spPr bwMode="auto">
          <a:xfrm>
            <a:off x="7718425" y="3500438"/>
            <a:ext cx="238125" cy="336550"/>
          </a:xfrm>
          <a:prstGeom prst="rect">
            <a:avLst/>
          </a:prstGeom>
          <a:noFill/>
          <a:ln w="9525">
            <a:noFill/>
            <a:miter lim="800000"/>
            <a:headEnd/>
            <a:tailEnd/>
          </a:ln>
        </p:spPr>
      </p:pic>
      <p:pic>
        <p:nvPicPr>
          <p:cNvPr id="23602" name="Picture 3" descr="superiore"/>
          <p:cNvPicPr>
            <a:picLocks noChangeAspect="1" noChangeArrowheads="1"/>
          </p:cNvPicPr>
          <p:nvPr/>
        </p:nvPicPr>
        <p:blipFill>
          <a:blip r:embed="rId3"/>
          <a:srcRect/>
          <a:stretch>
            <a:fillRect/>
          </a:stretch>
        </p:blipFill>
        <p:spPr bwMode="auto">
          <a:xfrm>
            <a:off x="5775325" y="3500438"/>
            <a:ext cx="236538" cy="336550"/>
          </a:xfrm>
          <a:prstGeom prst="rect">
            <a:avLst/>
          </a:prstGeom>
          <a:noFill/>
          <a:ln w="9525">
            <a:noFill/>
            <a:miter lim="800000"/>
            <a:headEnd/>
            <a:tailEnd/>
          </a:ln>
        </p:spPr>
      </p:pic>
      <p:pic>
        <p:nvPicPr>
          <p:cNvPr id="23603" name="Picture 3" descr="superiore"/>
          <p:cNvPicPr>
            <a:picLocks noChangeAspect="1" noChangeArrowheads="1"/>
          </p:cNvPicPr>
          <p:nvPr/>
        </p:nvPicPr>
        <p:blipFill>
          <a:blip r:embed="rId3"/>
          <a:srcRect/>
          <a:stretch>
            <a:fillRect/>
          </a:stretch>
        </p:blipFill>
        <p:spPr bwMode="auto">
          <a:xfrm>
            <a:off x="7696200" y="5113338"/>
            <a:ext cx="238125" cy="336550"/>
          </a:xfrm>
          <a:prstGeom prst="rect">
            <a:avLst/>
          </a:prstGeom>
          <a:noFill/>
          <a:ln w="9525">
            <a:noFill/>
            <a:miter lim="800000"/>
            <a:headEnd/>
            <a:tailEnd/>
          </a:ln>
        </p:spPr>
      </p:pic>
      <p:sp>
        <p:nvSpPr>
          <p:cNvPr id="20" name="Oval 19"/>
          <p:cNvSpPr/>
          <p:nvPr/>
        </p:nvSpPr>
        <p:spPr>
          <a:xfrm>
            <a:off x="1270000" y="4911725"/>
            <a:ext cx="1871663" cy="74136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3" name="Oval 22"/>
          <p:cNvSpPr/>
          <p:nvPr/>
        </p:nvSpPr>
        <p:spPr>
          <a:xfrm>
            <a:off x="7031038" y="1703388"/>
            <a:ext cx="1873250" cy="7413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pic>
        <p:nvPicPr>
          <p:cNvPr id="23606" name="Picture 9" descr="pari"/>
          <p:cNvPicPr>
            <a:picLocks noChangeAspect="1" noChangeArrowheads="1"/>
          </p:cNvPicPr>
          <p:nvPr/>
        </p:nvPicPr>
        <p:blipFill>
          <a:blip r:embed="rId4"/>
          <a:srcRect/>
          <a:stretch>
            <a:fillRect/>
          </a:stretch>
        </p:blipFill>
        <p:spPr bwMode="auto">
          <a:xfrm>
            <a:off x="3621088" y="4556125"/>
            <a:ext cx="530225" cy="265113"/>
          </a:xfrm>
          <a:prstGeom prst="rect">
            <a:avLst/>
          </a:prstGeom>
          <a:noFill/>
          <a:ln w="9525">
            <a:noFill/>
            <a:miter lim="800000"/>
            <a:headEnd/>
            <a:tailEnd/>
          </a:ln>
        </p:spPr>
      </p:pic>
      <p:pic>
        <p:nvPicPr>
          <p:cNvPr id="23607" name="Picture 9" descr="pari"/>
          <p:cNvPicPr>
            <a:picLocks noChangeAspect="1" noChangeArrowheads="1"/>
          </p:cNvPicPr>
          <p:nvPr/>
        </p:nvPicPr>
        <p:blipFill>
          <a:blip r:embed="rId4"/>
          <a:srcRect/>
          <a:stretch>
            <a:fillRect/>
          </a:stretch>
        </p:blipFill>
        <p:spPr bwMode="auto">
          <a:xfrm>
            <a:off x="3624263" y="5192713"/>
            <a:ext cx="528637" cy="265112"/>
          </a:xfrm>
          <a:prstGeom prst="rect">
            <a:avLst/>
          </a:prstGeom>
          <a:noFill/>
          <a:ln w="9525">
            <a:noFill/>
            <a:miter lim="800000"/>
            <a:headEnd/>
            <a:tailEnd/>
          </a:ln>
        </p:spPr>
      </p:pic>
      <p:pic>
        <p:nvPicPr>
          <p:cNvPr id="23608" name="Picture 9" descr="pari"/>
          <p:cNvPicPr>
            <a:picLocks noChangeAspect="1" noChangeArrowheads="1"/>
          </p:cNvPicPr>
          <p:nvPr/>
        </p:nvPicPr>
        <p:blipFill>
          <a:blip r:embed="rId4"/>
          <a:srcRect/>
          <a:stretch>
            <a:fillRect/>
          </a:stretch>
        </p:blipFill>
        <p:spPr bwMode="auto">
          <a:xfrm>
            <a:off x="5657850" y="5157788"/>
            <a:ext cx="530225" cy="263525"/>
          </a:xfrm>
          <a:prstGeom prst="rect">
            <a:avLst/>
          </a:prstGeom>
          <a:noFill/>
          <a:ln w="9525">
            <a:noFill/>
            <a:miter lim="800000"/>
            <a:headEnd/>
            <a:tailEnd/>
          </a:ln>
        </p:spPr>
      </p:pic>
      <p:pic>
        <p:nvPicPr>
          <p:cNvPr id="23609" name="Picture 3" descr="superiore"/>
          <p:cNvPicPr>
            <a:picLocks noChangeAspect="1" noChangeArrowheads="1"/>
          </p:cNvPicPr>
          <p:nvPr/>
        </p:nvPicPr>
        <p:blipFill>
          <a:blip r:embed="rId3"/>
          <a:srcRect/>
          <a:stretch>
            <a:fillRect/>
          </a:stretch>
        </p:blipFill>
        <p:spPr bwMode="auto">
          <a:xfrm>
            <a:off x="7718425" y="4533900"/>
            <a:ext cx="238125" cy="334963"/>
          </a:xfrm>
          <a:prstGeom prst="rect">
            <a:avLst/>
          </a:prstGeom>
          <a:noFill/>
          <a:ln w="9525">
            <a:noFill/>
            <a:miter lim="800000"/>
            <a:headEnd/>
            <a:tailEnd/>
          </a:ln>
        </p:spPr>
      </p:pic>
      <p:pic>
        <p:nvPicPr>
          <p:cNvPr id="23610" name="Picture 9" descr="pari"/>
          <p:cNvPicPr>
            <a:picLocks noChangeAspect="1" noChangeArrowheads="1"/>
          </p:cNvPicPr>
          <p:nvPr/>
        </p:nvPicPr>
        <p:blipFill>
          <a:blip r:embed="rId4"/>
          <a:srcRect/>
          <a:stretch>
            <a:fillRect/>
          </a:stretch>
        </p:blipFill>
        <p:spPr bwMode="auto">
          <a:xfrm>
            <a:off x="3594100" y="2946400"/>
            <a:ext cx="528638" cy="263525"/>
          </a:xfrm>
          <a:prstGeom prst="rect">
            <a:avLst/>
          </a:prstGeom>
          <a:noFill/>
          <a:ln w="9525">
            <a:noFill/>
            <a:miter lim="800000"/>
            <a:headEnd/>
            <a:tailEnd/>
          </a:ln>
        </p:spPr>
      </p:pic>
      <p:pic>
        <p:nvPicPr>
          <p:cNvPr id="23611" name="Picture 9" descr="pari"/>
          <p:cNvPicPr>
            <a:picLocks noChangeAspect="1" noChangeArrowheads="1"/>
          </p:cNvPicPr>
          <p:nvPr/>
        </p:nvPicPr>
        <p:blipFill>
          <a:blip r:embed="rId4"/>
          <a:srcRect/>
          <a:stretch>
            <a:fillRect/>
          </a:stretch>
        </p:blipFill>
        <p:spPr bwMode="auto">
          <a:xfrm>
            <a:off x="5627688" y="2909888"/>
            <a:ext cx="530225" cy="265112"/>
          </a:xfrm>
          <a:prstGeom prst="rect">
            <a:avLst/>
          </a:prstGeom>
          <a:noFill/>
          <a:ln w="9525">
            <a:noFill/>
            <a:miter lim="800000"/>
            <a:headEnd/>
            <a:tailEnd/>
          </a:ln>
        </p:spPr>
      </p:pic>
      <p:pic>
        <p:nvPicPr>
          <p:cNvPr id="23612" name="Picture 31" descr="inferiore"/>
          <p:cNvPicPr>
            <a:picLocks noChangeAspect="1" noChangeArrowheads="1"/>
          </p:cNvPicPr>
          <p:nvPr/>
        </p:nvPicPr>
        <p:blipFill>
          <a:blip r:embed="rId2"/>
          <a:srcRect/>
          <a:stretch>
            <a:fillRect/>
          </a:stretch>
        </p:blipFill>
        <p:spPr bwMode="auto">
          <a:xfrm>
            <a:off x="3740150" y="4005263"/>
            <a:ext cx="254000" cy="360362"/>
          </a:xfrm>
          <a:prstGeom prst="rect">
            <a:avLst/>
          </a:prstGeom>
          <a:noFill/>
          <a:ln w="9525">
            <a:noFill/>
            <a:miter lim="800000"/>
            <a:headEnd/>
            <a:tailEnd/>
          </a:ln>
        </p:spPr>
      </p:pic>
      <p:pic>
        <p:nvPicPr>
          <p:cNvPr id="23613" name="Picture 5" descr="inferiore"/>
          <p:cNvPicPr>
            <a:picLocks noChangeAspect="1" noChangeArrowheads="1"/>
          </p:cNvPicPr>
          <p:nvPr/>
        </p:nvPicPr>
        <p:blipFill>
          <a:blip r:embed="rId2"/>
          <a:srcRect/>
          <a:stretch>
            <a:fillRect/>
          </a:stretch>
        </p:blipFill>
        <p:spPr bwMode="auto">
          <a:xfrm>
            <a:off x="7718425" y="4005263"/>
            <a:ext cx="254000" cy="360362"/>
          </a:xfrm>
          <a:prstGeom prst="rect">
            <a:avLst/>
          </a:prstGeom>
          <a:noFill/>
          <a:ln w="9525">
            <a:noFill/>
            <a:miter lim="800000"/>
            <a:headEnd/>
            <a:tailEnd/>
          </a:ln>
        </p:spPr>
      </p:pic>
      <p:pic>
        <p:nvPicPr>
          <p:cNvPr id="23614" name="Picture 5" descr="inferiore"/>
          <p:cNvPicPr>
            <a:picLocks noChangeAspect="1" noChangeArrowheads="1"/>
          </p:cNvPicPr>
          <p:nvPr/>
        </p:nvPicPr>
        <p:blipFill>
          <a:blip r:embed="rId2"/>
          <a:srcRect/>
          <a:stretch>
            <a:fillRect/>
          </a:stretch>
        </p:blipFill>
        <p:spPr bwMode="auto">
          <a:xfrm>
            <a:off x="5773738" y="4005263"/>
            <a:ext cx="255587" cy="3603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arn(inVertical)">
                                      <p:cBhvr>
                                        <p:cTn id="1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15913" y="1368425"/>
          <a:ext cx="8613775" cy="4275138"/>
        </p:xfrm>
        <a:graphic>
          <a:graphicData uri="http://schemas.openxmlformats.org/drawingml/2006/table">
            <a:tbl>
              <a:tblPr>
                <a:tableStyleId>{5C22544A-7EE6-4342-B048-85BDC9FD1C3A}</a:tableStyleId>
              </a:tblPr>
              <a:tblGrid>
                <a:gridCol w="1263487"/>
                <a:gridCol w="1264931"/>
                <a:gridCol w="2052742"/>
                <a:gridCol w="2057970"/>
                <a:gridCol w="1974698"/>
              </a:tblGrid>
              <a:tr h="1397863">
                <a:tc>
                  <a:txBody>
                    <a:bodyPr/>
                    <a:lstStyle/>
                    <a:p>
                      <a:pPr algn="ctr" fontAlgn="ctr"/>
                      <a:r>
                        <a:rPr lang="it-IT" sz="1600" u="none" strike="noStrike" dirty="0">
                          <a:effectLst/>
                        </a:rPr>
                        <a:t>Classi/Istituto</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u="none" strike="noStrike" dirty="0">
                          <a:effectLst/>
                        </a:rPr>
                        <a:t>Media del punteggio</a:t>
                      </a:r>
                      <a:br>
                        <a:rPr lang="it-IT" sz="1600" u="none" strike="noStrike" dirty="0">
                          <a:effectLst/>
                        </a:rPr>
                      </a:br>
                      <a:r>
                        <a:rPr lang="it-IT" sz="1600" u="none" strike="noStrike" dirty="0">
                          <a:effectLst/>
                        </a:rPr>
                        <a:t>percentuale</a:t>
                      </a:r>
                      <a:br>
                        <a:rPr lang="it-IT" sz="1600" u="none" strike="noStrike" dirty="0">
                          <a:effectLst/>
                        </a:rPr>
                      </a:br>
                      <a:r>
                        <a:rPr lang="it-IT" sz="1600" u="none" strike="noStrike" dirty="0">
                          <a:effectLst/>
                        </a:rPr>
                        <a:t>al netto del cheating </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800" b="1" u="none" strike="noStrike" dirty="0" smtClean="0">
                          <a:solidFill>
                            <a:srgbClr val="FF0000"/>
                          </a:solidFill>
                          <a:effectLst/>
                        </a:rPr>
                        <a:t>Piemonte</a:t>
                      </a:r>
                    </a:p>
                    <a:p>
                      <a:pPr algn="ctr" fontAlgn="ctr"/>
                      <a:r>
                        <a:rPr lang="it-IT" sz="1800" b="1" u="none" strike="noStrike" dirty="0" smtClean="0">
                          <a:solidFill>
                            <a:srgbClr val="FF0000"/>
                          </a:solidFill>
                          <a:effectLst/>
                        </a:rPr>
                        <a:t>52,5</a:t>
                      </a:r>
                      <a:endParaRPr lang="it-IT" sz="1800" b="1" i="0" u="none" strike="noStrike" dirty="0">
                        <a:solidFill>
                          <a:srgbClr val="FF0000"/>
                        </a:solidFill>
                        <a:effectLst/>
                        <a:latin typeface="Calibri"/>
                      </a:endParaRP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Nord ovest</a:t>
                      </a:r>
                    </a:p>
                    <a:p>
                      <a:pPr algn="ctr" fontAlgn="ctr"/>
                      <a:r>
                        <a:rPr lang="it-IT" sz="1800" b="1" u="none" strike="noStrike" dirty="0" smtClean="0">
                          <a:solidFill>
                            <a:srgbClr val="FF0000"/>
                          </a:solidFill>
                          <a:effectLst/>
                        </a:rPr>
                        <a:t>53,9</a:t>
                      </a:r>
                      <a:endParaRPr lang="it-IT" sz="1800" b="1" i="0" u="none" strike="noStrike" dirty="0">
                        <a:solidFill>
                          <a:srgbClr val="FF0000"/>
                        </a:solidFill>
                        <a:effectLst/>
                        <a:latin typeface="Calibri"/>
                      </a:endParaRPr>
                    </a:p>
                  </a:txBody>
                  <a:tcPr marL="4509" marR="4509" marT="4509" marB="0" anchor="ctr"/>
                </a:tc>
                <a:tc>
                  <a:txBody>
                    <a:bodyPr/>
                    <a:lstStyle/>
                    <a:p>
                      <a:pPr algn="ctr" fontAlgn="ctr"/>
                      <a:r>
                        <a:rPr lang="it-IT" sz="1800" b="1" u="none" strike="noStrike" kern="1200" dirty="0" smtClean="0">
                          <a:solidFill>
                            <a:srgbClr val="FF0000"/>
                          </a:solidFill>
                          <a:effectLst/>
                          <a:latin typeface="+mn-lt"/>
                          <a:ea typeface="+mn-ea"/>
                          <a:cs typeface="+mn-cs"/>
                        </a:rPr>
                        <a:t>Italia</a:t>
                      </a:r>
                    </a:p>
                    <a:p>
                      <a:pPr algn="ctr" fontAlgn="ctr"/>
                      <a:r>
                        <a:rPr lang="it-IT" sz="1800" b="1" u="none" strike="noStrike" dirty="0" smtClean="0">
                          <a:solidFill>
                            <a:srgbClr val="FF0000"/>
                          </a:solidFill>
                          <a:effectLst/>
                        </a:rPr>
                        <a:t>50,6</a:t>
                      </a:r>
                      <a:endParaRPr lang="it-IT" sz="1800" b="1" i="0" u="none" strike="noStrike" dirty="0">
                        <a:solidFill>
                          <a:srgbClr val="FF0000"/>
                        </a:solidFill>
                        <a:effectLst/>
                        <a:latin typeface="Calibri"/>
                      </a:endParaRPr>
                    </a:p>
                  </a:txBody>
                  <a:tcPr marL="4509" marR="4509" marT="4509" marB="0" anchor="ctr"/>
                </a:tc>
              </a:tr>
              <a:tr h="618360">
                <a:tc>
                  <a:txBody>
                    <a:bodyPr/>
                    <a:lstStyle/>
                    <a:p>
                      <a:pPr algn="ctr" fontAlgn="ctr"/>
                      <a:r>
                        <a:rPr lang="it-IT" sz="1600" u="none" strike="noStrike" dirty="0" smtClean="0">
                          <a:effectLst/>
                        </a:rPr>
                        <a:t>I</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2"/>
                          </a:solidFill>
                          <a:effectLst/>
                        </a:rPr>
                        <a:t>54,3</a:t>
                      </a:r>
                      <a:endParaRPr lang="it-IT" sz="1600" b="0" i="0" u="none" strike="noStrike" dirty="0">
                        <a:solidFill>
                          <a:schemeClr val="bg2"/>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548285">
                <a:tc>
                  <a:txBody>
                    <a:bodyPr/>
                    <a:lstStyle/>
                    <a:p>
                      <a:pPr algn="ctr" fontAlgn="ctr"/>
                      <a:r>
                        <a:rPr lang="it-IT" sz="1600" b="0" i="0" u="none" strike="noStrike" dirty="0" smtClean="0">
                          <a:solidFill>
                            <a:schemeClr val="dk1"/>
                          </a:solidFill>
                          <a:effectLst/>
                          <a:latin typeface="+mn-lt"/>
                        </a:rPr>
                        <a:t>II</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u="none" strike="noStrike" dirty="0" smtClean="0">
                          <a:effectLst/>
                        </a:rPr>
                        <a:t>58,8</a:t>
                      </a: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469768">
                <a:tc>
                  <a:txBody>
                    <a:bodyPr/>
                    <a:lstStyle/>
                    <a:p>
                      <a:pPr algn="ctr" fontAlgn="ctr"/>
                      <a:r>
                        <a:rPr lang="it-IT" sz="1600" u="none" strike="noStrike" dirty="0" smtClean="0">
                          <a:effectLst/>
                        </a:rPr>
                        <a:t>III</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1"/>
                          </a:solidFill>
                          <a:effectLst/>
                        </a:rPr>
                        <a:t>51,8</a:t>
                      </a:r>
                      <a:endParaRPr lang="it-IT" sz="1600" b="0" i="0" u="none" strike="noStrike" dirty="0">
                        <a:solidFill>
                          <a:schemeClr val="bg1"/>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538344">
                <a:tc>
                  <a:txBody>
                    <a:bodyPr/>
                    <a:lstStyle/>
                    <a:p>
                      <a:pPr algn="ctr" fontAlgn="ctr"/>
                      <a:r>
                        <a:rPr lang="it-IT" sz="1600" u="none" strike="noStrike" dirty="0" smtClean="0">
                          <a:effectLst/>
                        </a:rPr>
                        <a:t>IV</a:t>
                      </a:r>
                      <a:endParaRPr lang="it-IT" sz="1600" b="0" i="0" u="none" strike="noStrike" dirty="0">
                        <a:solidFill>
                          <a:srgbClr val="000000"/>
                        </a:solidFill>
                        <a:effectLst/>
                        <a:latin typeface="Calibri"/>
                      </a:endParaRPr>
                    </a:p>
                  </a:txBody>
                  <a:tcPr marL="4509" marR="4509" marT="4509" marB="0" anchor="ctr"/>
                </a:tc>
                <a:tc>
                  <a:txBody>
                    <a:bodyPr/>
                    <a:lstStyle/>
                    <a:p>
                      <a:pPr algn="ctr" fontAlgn="ctr"/>
                      <a:r>
                        <a:rPr lang="it-IT" sz="1600" b="0" u="none" strike="noStrike" dirty="0" smtClean="0">
                          <a:solidFill>
                            <a:schemeClr val="bg1"/>
                          </a:solidFill>
                          <a:effectLst/>
                        </a:rPr>
                        <a:t>52,6</a:t>
                      </a:r>
                      <a:endParaRPr lang="it-IT" sz="1600" b="0" i="0" u="none" strike="noStrike" dirty="0">
                        <a:solidFill>
                          <a:schemeClr val="bg1"/>
                        </a:solidFill>
                        <a:effectLst/>
                        <a:latin typeface="Calibri"/>
                      </a:endParaRPr>
                    </a:p>
                  </a:txBody>
                  <a:tcPr marL="4509" marR="4509" marT="4509" marB="0" anchor="ctr"/>
                </a:tc>
                <a:tc>
                  <a:txBody>
                    <a:bodyPr/>
                    <a:lstStyle/>
                    <a:p>
                      <a:pPr algn="ctr" fontAlgn="ctr"/>
                      <a:endParaRPr lang="it-IT" sz="1600" b="0" i="0" u="none" strike="noStrike" dirty="0" smtClean="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r>
              <a:tr h="701793">
                <a:tc>
                  <a:txBody>
                    <a:bodyPr/>
                    <a:lstStyle/>
                    <a:p>
                      <a:pPr algn="ctr" fontAlgn="ctr"/>
                      <a:r>
                        <a:rPr lang="it-IT" sz="1800" b="1" u="none" strike="noStrike" dirty="0" smtClean="0">
                          <a:solidFill>
                            <a:srgbClr val="FF0000"/>
                          </a:solidFill>
                          <a:effectLst/>
                        </a:rPr>
                        <a:t>SCUOLA</a:t>
                      </a:r>
                      <a:endParaRPr lang="it-IT" sz="1800" b="1" i="0" u="none" strike="noStrike" dirty="0">
                        <a:solidFill>
                          <a:srgbClr val="FF0000"/>
                        </a:solidFill>
                        <a:effectLst/>
                        <a:latin typeface="Calibri"/>
                      </a:endParaRPr>
                    </a:p>
                  </a:txBody>
                  <a:tcPr marL="4509" marR="4509" marT="4509" marB="0" anchor="ctr"/>
                </a:tc>
                <a:tc>
                  <a:txBody>
                    <a:bodyPr/>
                    <a:lstStyle/>
                    <a:p>
                      <a:pPr algn="ctr" fontAlgn="ctr"/>
                      <a:r>
                        <a:rPr lang="it-IT" sz="1800" b="1" u="none" strike="noStrike" dirty="0" smtClean="0">
                          <a:solidFill>
                            <a:srgbClr val="FF0000"/>
                          </a:solidFill>
                          <a:effectLst/>
                        </a:rPr>
                        <a:t>54,1</a:t>
                      </a:r>
                      <a:endParaRPr lang="it-IT" sz="1800" b="1" i="0" u="none" strike="noStrike" dirty="0">
                        <a:solidFill>
                          <a:srgbClr val="FF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0" i="0" u="none" strike="noStrike" dirty="0">
                        <a:solidFill>
                          <a:srgbClr val="000000"/>
                        </a:solidFill>
                        <a:effectLst/>
                        <a:latin typeface="Calibri"/>
                      </a:endParaRPr>
                    </a:p>
                  </a:txBody>
                  <a:tcPr marL="4509" marR="4509" marT="4509" marB="0" anchor="ctr"/>
                </a:tc>
                <a:tc>
                  <a:txBody>
                    <a:bodyPr/>
                    <a:lstStyle/>
                    <a:p>
                      <a:pPr algn="ctr" fontAlgn="ctr"/>
                      <a:endParaRPr lang="it-IT" sz="1600" b="1" i="0" u="none" strike="noStrike" dirty="0">
                        <a:solidFill>
                          <a:srgbClr val="FF0000"/>
                        </a:solidFill>
                        <a:effectLst/>
                        <a:latin typeface="Calibri"/>
                      </a:endParaRPr>
                    </a:p>
                  </a:txBody>
                  <a:tcPr marL="4509" marR="4509" marT="4509" marB="0" anchor="ctr"/>
                </a:tc>
              </a:tr>
            </a:tbl>
          </a:graphicData>
        </a:graphic>
      </p:graphicFrame>
      <p:sp>
        <p:nvSpPr>
          <p:cNvPr id="4" name="Titolo 1"/>
          <p:cNvSpPr txBox="1">
            <a:spLocks/>
          </p:cNvSpPr>
          <p:nvPr/>
        </p:nvSpPr>
        <p:spPr>
          <a:xfrm>
            <a:off x="0" y="142875"/>
            <a:ext cx="9144000" cy="1054100"/>
          </a:xfrm>
          <a:prstGeom prst="rect">
            <a:avLst/>
          </a:prstGeom>
        </p:spPr>
        <p:txBody>
          <a:bodyPr/>
          <a:lst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a:lstStyle>
          <a:p>
            <a:pPr algn="ctr" fontAlgn="auto">
              <a:spcBef>
                <a:spcPts val="0"/>
              </a:spcBef>
              <a:spcAft>
                <a:spcPts val="0"/>
              </a:spcAft>
              <a:defRPr/>
            </a:pPr>
            <a:r>
              <a:rPr lang="it-IT" sz="3200" dirty="0" smtClean="0">
                <a:solidFill>
                  <a:srgbClr val="000099"/>
                </a:solidFill>
                <a:latin typeface="Calibri"/>
              </a:rPr>
              <a:t>DATI 2017</a:t>
            </a:r>
            <a:br>
              <a:rPr lang="it-IT" sz="3200" dirty="0" smtClean="0">
                <a:solidFill>
                  <a:srgbClr val="000099"/>
                </a:solidFill>
                <a:latin typeface="Calibri"/>
              </a:rPr>
            </a:br>
            <a:r>
              <a:rPr lang="it-IT" sz="3200" dirty="0" smtClean="0">
                <a:solidFill>
                  <a:srgbClr val="000099"/>
                </a:solidFill>
                <a:latin typeface="Calibri"/>
              </a:rPr>
              <a:t>CLASSI TERZE SECONDARIA - MATEMATICA</a:t>
            </a:r>
            <a:endParaRPr lang="it-IT" sz="3200" dirty="0">
              <a:solidFill>
                <a:srgbClr val="000099"/>
              </a:solidFill>
              <a:latin typeface="Calibri"/>
            </a:endParaRPr>
          </a:p>
        </p:txBody>
      </p:sp>
      <p:pic>
        <p:nvPicPr>
          <p:cNvPr id="24622" name="Picture 5" descr="inferiore"/>
          <p:cNvPicPr>
            <a:picLocks noChangeAspect="1" noChangeArrowheads="1"/>
          </p:cNvPicPr>
          <p:nvPr/>
        </p:nvPicPr>
        <p:blipFill>
          <a:blip r:embed="rId2"/>
          <a:srcRect/>
          <a:stretch>
            <a:fillRect/>
          </a:stretch>
        </p:blipFill>
        <p:spPr bwMode="auto">
          <a:xfrm>
            <a:off x="5795963" y="4508500"/>
            <a:ext cx="254000" cy="360363"/>
          </a:xfrm>
          <a:prstGeom prst="rect">
            <a:avLst/>
          </a:prstGeom>
          <a:noFill/>
          <a:ln w="9525">
            <a:noFill/>
            <a:miter lim="800000"/>
            <a:headEnd/>
            <a:tailEnd/>
          </a:ln>
        </p:spPr>
      </p:pic>
      <p:pic>
        <p:nvPicPr>
          <p:cNvPr id="24623" name="Picture 3" descr="superiore"/>
          <p:cNvPicPr>
            <a:picLocks noChangeAspect="1" noChangeArrowheads="1"/>
          </p:cNvPicPr>
          <p:nvPr/>
        </p:nvPicPr>
        <p:blipFill>
          <a:blip r:embed="rId3"/>
          <a:srcRect/>
          <a:stretch>
            <a:fillRect/>
          </a:stretch>
        </p:blipFill>
        <p:spPr bwMode="auto">
          <a:xfrm>
            <a:off x="7713663" y="2924175"/>
            <a:ext cx="236537" cy="336550"/>
          </a:xfrm>
          <a:prstGeom prst="rect">
            <a:avLst/>
          </a:prstGeom>
          <a:noFill/>
          <a:ln w="9525">
            <a:noFill/>
            <a:miter lim="800000"/>
            <a:headEnd/>
            <a:tailEnd/>
          </a:ln>
        </p:spPr>
      </p:pic>
      <p:pic>
        <p:nvPicPr>
          <p:cNvPr id="24624" name="Picture 3" descr="superiore"/>
          <p:cNvPicPr>
            <a:picLocks noChangeAspect="1" noChangeArrowheads="1"/>
          </p:cNvPicPr>
          <p:nvPr/>
        </p:nvPicPr>
        <p:blipFill>
          <a:blip r:embed="rId3"/>
          <a:srcRect/>
          <a:stretch>
            <a:fillRect/>
          </a:stretch>
        </p:blipFill>
        <p:spPr bwMode="auto">
          <a:xfrm>
            <a:off x="3740150" y="3500438"/>
            <a:ext cx="236538" cy="336550"/>
          </a:xfrm>
          <a:prstGeom prst="rect">
            <a:avLst/>
          </a:prstGeom>
          <a:noFill/>
          <a:ln w="9525">
            <a:noFill/>
            <a:miter lim="800000"/>
            <a:headEnd/>
            <a:tailEnd/>
          </a:ln>
        </p:spPr>
      </p:pic>
      <p:pic>
        <p:nvPicPr>
          <p:cNvPr id="24625" name="Picture 3" descr="superiore"/>
          <p:cNvPicPr>
            <a:picLocks noChangeAspect="1" noChangeArrowheads="1"/>
          </p:cNvPicPr>
          <p:nvPr/>
        </p:nvPicPr>
        <p:blipFill>
          <a:blip r:embed="rId3"/>
          <a:srcRect/>
          <a:stretch>
            <a:fillRect/>
          </a:stretch>
        </p:blipFill>
        <p:spPr bwMode="auto">
          <a:xfrm>
            <a:off x="7718425" y="3500438"/>
            <a:ext cx="238125" cy="336550"/>
          </a:xfrm>
          <a:prstGeom prst="rect">
            <a:avLst/>
          </a:prstGeom>
          <a:noFill/>
          <a:ln w="9525">
            <a:noFill/>
            <a:miter lim="800000"/>
            <a:headEnd/>
            <a:tailEnd/>
          </a:ln>
        </p:spPr>
      </p:pic>
      <p:pic>
        <p:nvPicPr>
          <p:cNvPr id="24626" name="Picture 3" descr="superiore"/>
          <p:cNvPicPr>
            <a:picLocks noChangeAspect="1" noChangeArrowheads="1"/>
          </p:cNvPicPr>
          <p:nvPr/>
        </p:nvPicPr>
        <p:blipFill>
          <a:blip r:embed="rId3"/>
          <a:srcRect/>
          <a:stretch>
            <a:fillRect/>
          </a:stretch>
        </p:blipFill>
        <p:spPr bwMode="auto">
          <a:xfrm>
            <a:off x="5775325" y="3500438"/>
            <a:ext cx="236538" cy="336550"/>
          </a:xfrm>
          <a:prstGeom prst="rect">
            <a:avLst/>
          </a:prstGeom>
          <a:noFill/>
          <a:ln w="9525">
            <a:noFill/>
            <a:miter lim="800000"/>
            <a:headEnd/>
            <a:tailEnd/>
          </a:ln>
        </p:spPr>
      </p:pic>
      <p:pic>
        <p:nvPicPr>
          <p:cNvPr id="24627" name="Picture 3" descr="superiore"/>
          <p:cNvPicPr>
            <a:picLocks noChangeAspect="1" noChangeArrowheads="1"/>
          </p:cNvPicPr>
          <p:nvPr/>
        </p:nvPicPr>
        <p:blipFill>
          <a:blip r:embed="rId3"/>
          <a:srcRect/>
          <a:stretch>
            <a:fillRect/>
          </a:stretch>
        </p:blipFill>
        <p:spPr bwMode="auto">
          <a:xfrm>
            <a:off x="7707313" y="5089525"/>
            <a:ext cx="236537" cy="336550"/>
          </a:xfrm>
          <a:prstGeom prst="rect">
            <a:avLst/>
          </a:prstGeom>
          <a:noFill/>
          <a:ln w="9525">
            <a:noFill/>
            <a:miter lim="800000"/>
            <a:headEnd/>
            <a:tailEnd/>
          </a:ln>
        </p:spPr>
      </p:pic>
      <p:sp>
        <p:nvSpPr>
          <p:cNvPr id="20" name="Oval 19"/>
          <p:cNvSpPr/>
          <p:nvPr/>
        </p:nvSpPr>
        <p:spPr>
          <a:xfrm>
            <a:off x="1270000" y="4911725"/>
            <a:ext cx="1871663" cy="74136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3" name="Oval 22"/>
          <p:cNvSpPr/>
          <p:nvPr/>
        </p:nvSpPr>
        <p:spPr>
          <a:xfrm>
            <a:off x="7031038" y="1703388"/>
            <a:ext cx="1873250" cy="7413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pic>
        <p:nvPicPr>
          <p:cNvPr id="24630" name="Picture 9" descr="pari"/>
          <p:cNvPicPr>
            <a:picLocks noChangeAspect="1" noChangeArrowheads="1"/>
          </p:cNvPicPr>
          <p:nvPr/>
        </p:nvPicPr>
        <p:blipFill>
          <a:blip r:embed="rId4"/>
          <a:srcRect/>
          <a:stretch>
            <a:fillRect/>
          </a:stretch>
        </p:blipFill>
        <p:spPr bwMode="auto">
          <a:xfrm>
            <a:off x="3621088" y="4556125"/>
            <a:ext cx="530225" cy="265113"/>
          </a:xfrm>
          <a:prstGeom prst="rect">
            <a:avLst/>
          </a:prstGeom>
          <a:noFill/>
          <a:ln w="9525">
            <a:noFill/>
            <a:miter lim="800000"/>
            <a:headEnd/>
            <a:tailEnd/>
          </a:ln>
        </p:spPr>
      </p:pic>
      <p:pic>
        <p:nvPicPr>
          <p:cNvPr id="24631" name="Picture 9" descr="pari"/>
          <p:cNvPicPr>
            <a:picLocks noChangeAspect="1" noChangeArrowheads="1"/>
          </p:cNvPicPr>
          <p:nvPr/>
        </p:nvPicPr>
        <p:blipFill>
          <a:blip r:embed="rId4"/>
          <a:srcRect/>
          <a:stretch>
            <a:fillRect/>
          </a:stretch>
        </p:blipFill>
        <p:spPr bwMode="auto">
          <a:xfrm>
            <a:off x="3624263" y="5192713"/>
            <a:ext cx="528637" cy="265112"/>
          </a:xfrm>
          <a:prstGeom prst="rect">
            <a:avLst/>
          </a:prstGeom>
          <a:noFill/>
          <a:ln w="9525">
            <a:noFill/>
            <a:miter lim="800000"/>
            <a:headEnd/>
            <a:tailEnd/>
          </a:ln>
        </p:spPr>
      </p:pic>
      <p:pic>
        <p:nvPicPr>
          <p:cNvPr id="24632" name="Picture 9" descr="pari"/>
          <p:cNvPicPr>
            <a:picLocks noChangeAspect="1" noChangeArrowheads="1"/>
          </p:cNvPicPr>
          <p:nvPr/>
        </p:nvPicPr>
        <p:blipFill>
          <a:blip r:embed="rId4"/>
          <a:srcRect/>
          <a:stretch>
            <a:fillRect/>
          </a:stretch>
        </p:blipFill>
        <p:spPr bwMode="auto">
          <a:xfrm>
            <a:off x="5657850" y="5157788"/>
            <a:ext cx="530225" cy="263525"/>
          </a:xfrm>
          <a:prstGeom prst="rect">
            <a:avLst/>
          </a:prstGeom>
          <a:noFill/>
          <a:ln w="9525">
            <a:noFill/>
            <a:miter lim="800000"/>
            <a:headEnd/>
            <a:tailEnd/>
          </a:ln>
        </p:spPr>
      </p:pic>
      <p:pic>
        <p:nvPicPr>
          <p:cNvPr id="24633" name="Picture 3" descr="superiore"/>
          <p:cNvPicPr>
            <a:picLocks noChangeAspect="1" noChangeArrowheads="1"/>
          </p:cNvPicPr>
          <p:nvPr/>
        </p:nvPicPr>
        <p:blipFill>
          <a:blip r:embed="rId3"/>
          <a:srcRect/>
          <a:stretch>
            <a:fillRect/>
          </a:stretch>
        </p:blipFill>
        <p:spPr bwMode="auto">
          <a:xfrm>
            <a:off x="7718425" y="4533900"/>
            <a:ext cx="238125" cy="334963"/>
          </a:xfrm>
          <a:prstGeom prst="rect">
            <a:avLst/>
          </a:prstGeom>
          <a:noFill/>
          <a:ln w="9525">
            <a:noFill/>
            <a:miter lim="800000"/>
            <a:headEnd/>
            <a:tailEnd/>
          </a:ln>
        </p:spPr>
      </p:pic>
      <p:sp>
        <p:nvSpPr>
          <p:cNvPr id="28" name="Oval 27"/>
          <p:cNvSpPr/>
          <p:nvPr/>
        </p:nvSpPr>
        <p:spPr>
          <a:xfrm>
            <a:off x="2952750" y="1703388"/>
            <a:ext cx="1871663" cy="7413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9" name="Oval 28"/>
          <p:cNvSpPr/>
          <p:nvPr/>
        </p:nvSpPr>
        <p:spPr>
          <a:xfrm>
            <a:off x="5000625" y="1703388"/>
            <a:ext cx="1873250" cy="7413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pic>
        <p:nvPicPr>
          <p:cNvPr id="24636" name="Picture 9" descr="pari"/>
          <p:cNvPicPr>
            <a:picLocks noChangeAspect="1" noChangeArrowheads="1"/>
          </p:cNvPicPr>
          <p:nvPr/>
        </p:nvPicPr>
        <p:blipFill>
          <a:blip r:embed="rId4"/>
          <a:srcRect/>
          <a:stretch>
            <a:fillRect/>
          </a:stretch>
        </p:blipFill>
        <p:spPr bwMode="auto">
          <a:xfrm>
            <a:off x="3594100" y="2946400"/>
            <a:ext cx="528638" cy="263525"/>
          </a:xfrm>
          <a:prstGeom prst="rect">
            <a:avLst/>
          </a:prstGeom>
          <a:noFill/>
          <a:ln w="9525">
            <a:noFill/>
            <a:miter lim="800000"/>
            <a:headEnd/>
            <a:tailEnd/>
          </a:ln>
        </p:spPr>
      </p:pic>
      <p:pic>
        <p:nvPicPr>
          <p:cNvPr id="24637" name="Picture 9" descr="pari"/>
          <p:cNvPicPr>
            <a:picLocks noChangeAspect="1" noChangeArrowheads="1"/>
          </p:cNvPicPr>
          <p:nvPr/>
        </p:nvPicPr>
        <p:blipFill>
          <a:blip r:embed="rId4"/>
          <a:srcRect/>
          <a:stretch>
            <a:fillRect/>
          </a:stretch>
        </p:blipFill>
        <p:spPr bwMode="auto">
          <a:xfrm>
            <a:off x="5627688" y="2909888"/>
            <a:ext cx="530225" cy="265112"/>
          </a:xfrm>
          <a:prstGeom prst="rect">
            <a:avLst/>
          </a:prstGeom>
          <a:noFill/>
          <a:ln w="9525">
            <a:noFill/>
            <a:miter lim="800000"/>
            <a:headEnd/>
            <a:tailEnd/>
          </a:ln>
        </p:spPr>
      </p:pic>
      <p:pic>
        <p:nvPicPr>
          <p:cNvPr id="24638" name="Picture 5" descr="inferiore"/>
          <p:cNvPicPr>
            <a:picLocks noChangeAspect="1" noChangeArrowheads="1"/>
          </p:cNvPicPr>
          <p:nvPr/>
        </p:nvPicPr>
        <p:blipFill>
          <a:blip r:embed="rId2"/>
          <a:srcRect/>
          <a:stretch>
            <a:fillRect/>
          </a:stretch>
        </p:blipFill>
        <p:spPr bwMode="auto">
          <a:xfrm>
            <a:off x="5773738" y="4005263"/>
            <a:ext cx="255587" cy="360362"/>
          </a:xfrm>
          <a:prstGeom prst="rect">
            <a:avLst/>
          </a:prstGeom>
          <a:noFill/>
          <a:ln w="9525">
            <a:noFill/>
            <a:miter lim="800000"/>
            <a:headEnd/>
            <a:tailEnd/>
          </a:ln>
        </p:spPr>
      </p:pic>
      <p:pic>
        <p:nvPicPr>
          <p:cNvPr id="24639" name="Picture 9" descr="pari"/>
          <p:cNvPicPr>
            <a:picLocks noChangeAspect="1" noChangeArrowheads="1"/>
          </p:cNvPicPr>
          <p:nvPr/>
        </p:nvPicPr>
        <p:blipFill>
          <a:blip r:embed="rId4"/>
          <a:srcRect/>
          <a:stretch>
            <a:fillRect/>
          </a:stretch>
        </p:blipFill>
        <p:spPr bwMode="auto">
          <a:xfrm>
            <a:off x="3624263" y="4052888"/>
            <a:ext cx="528637" cy="265112"/>
          </a:xfrm>
          <a:prstGeom prst="rect">
            <a:avLst/>
          </a:prstGeom>
          <a:noFill/>
          <a:ln w="9525">
            <a:noFill/>
            <a:miter lim="800000"/>
            <a:headEnd/>
            <a:tailEnd/>
          </a:ln>
        </p:spPr>
      </p:pic>
      <p:pic>
        <p:nvPicPr>
          <p:cNvPr id="24640" name="Picture 3" descr="superiore"/>
          <p:cNvPicPr>
            <a:picLocks noChangeAspect="1" noChangeArrowheads="1"/>
          </p:cNvPicPr>
          <p:nvPr/>
        </p:nvPicPr>
        <p:blipFill>
          <a:blip r:embed="rId3"/>
          <a:srcRect/>
          <a:stretch>
            <a:fillRect/>
          </a:stretch>
        </p:blipFill>
        <p:spPr bwMode="auto">
          <a:xfrm>
            <a:off x="7721600" y="4029075"/>
            <a:ext cx="238125" cy="336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arn(inVertical)">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arn(inVertical)">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barn(inVertical)">
                                      <p:cBhvr>
                                        <p:cTn id="2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3" grpId="0" animBg="1"/>
      <p:bldP spid="28" grpId="0" animBg="1"/>
      <p:bldP spid="29" grpId="0" animBg="1"/>
    </p:bldLst>
  </p:timing>
</p:sld>
</file>

<file path=ppt/theme/theme1.xml><?xml version="1.0" encoding="utf-8"?>
<a:theme xmlns:a="http://schemas.openxmlformats.org/drawingml/2006/main" name="Strati trasparenti">
  <a:themeElements>
    <a:clrScheme name="Strati trasparenti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Strati trasparenti">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ati trasparenti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Strati trasparenti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Strati trasparenti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Strati trasparenti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Strati trasparenti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Strati trasparenti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Strati trasparenti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Strati trasparenti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3809</TotalTime>
  <Words>2470</Words>
  <Application>Microsoft Office PowerPoint</Application>
  <PresentationFormat>On-screen Show (4:3)</PresentationFormat>
  <Paragraphs>1168</Paragraphs>
  <Slides>58</Slides>
  <Notes>16</Notes>
  <HiddenSlides>0</HiddenSlides>
  <MMClips>0</MMClips>
  <ScaleCrop>false</ScaleCrop>
  <HeadingPairs>
    <vt:vector size="6" baseType="variant">
      <vt:variant>
        <vt:lpstr>Caratteri utilizzati</vt:lpstr>
      </vt:variant>
      <vt:variant>
        <vt:i4>13</vt:i4>
      </vt:variant>
      <vt:variant>
        <vt:lpstr>Modello struttura</vt:lpstr>
      </vt:variant>
      <vt:variant>
        <vt:i4>12</vt:i4>
      </vt:variant>
      <vt:variant>
        <vt:lpstr>Titoli diapositive</vt:lpstr>
      </vt:variant>
      <vt:variant>
        <vt:i4>58</vt:i4>
      </vt:variant>
    </vt:vector>
  </HeadingPairs>
  <TitlesOfParts>
    <vt:vector size="83" baseType="lpstr">
      <vt:lpstr>Arial</vt:lpstr>
      <vt:lpstr>Arial Black</vt:lpstr>
      <vt:lpstr>Wingdings</vt:lpstr>
      <vt:lpstr>Verdana</vt:lpstr>
      <vt:lpstr>Arial Narrow</vt:lpstr>
      <vt:lpstr>Bookman Old Style</vt:lpstr>
      <vt:lpstr>Calibri</vt:lpstr>
      <vt:lpstr>normal Verdana</vt:lpstr>
      <vt:lpstr>Candara</vt:lpstr>
      <vt:lpstr>Times</vt:lpstr>
      <vt:lpstr>CBJOEK+Arial</vt:lpstr>
      <vt:lpstr>Times New Roman</vt:lpstr>
      <vt:lpstr>MS PGothic</vt:lpstr>
      <vt:lpstr>Strati trasparenti</vt:lpstr>
      <vt:lpstr>Strati trasparenti</vt:lpstr>
      <vt:lpstr>Strati trasparenti</vt:lpstr>
      <vt:lpstr>Strati trasparenti</vt:lpstr>
      <vt:lpstr>Strati trasparenti</vt:lpstr>
      <vt:lpstr>Strati trasparenti</vt:lpstr>
      <vt:lpstr>Strati trasparenti</vt:lpstr>
      <vt:lpstr>Strati trasparenti</vt:lpstr>
      <vt:lpstr>Strati trasparenti</vt:lpstr>
      <vt:lpstr>Strati trasparenti</vt:lpstr>
      <vt:lpstr>Strati trasparenti</vt:lpstr>
      <vt:lpstr>Strati trasparenti</vt:lpstr>
      <vt:lpstr>Diapositiva 1</vt:lpstr>
      <vt:lpstr>Diapositiva 2</vt:lpstr>
      <vt:lpstr>Diapositiva 3</vt:lpstr>
      <vt:lpstr>DATI 2017 CLASSI SECONDE PRIMARIA - ITALIANO</vt:lpstr>
      <vt:lpstr>DATI 2017 CLASSI SECONDE PRIMARIA - MATEMATICA</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Percorre 200 metri di via Bertola e all’incrocio con via 20 Settembre svolta a sinistra; dopo aver camminato per 150 metri, raggiunge l’incrocio con via Pietro Micca. Da lì decide di tornare al punto di partenza per via Pietro Micca. Quanti metri all’incirca percorre al ritorno? □ A. 200 m □ B. 250 m □ C. 350 m  □ D. 600 m</vt:lpstr>
      <vt:lpstr>L’allievo</vt:lpstr>
      <vt:lpstr>Per concludere…. una lettura  con valore pedagogico</vt:lpstr>
      <vt:lpstr>In educazione non si raggiungono risultati  quando la velocità e la tecnica  contano più del tempo necessario  e della sostanza</vt:lpstr>
      <vt:lpstr>Diapositiva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damiano</dc:creator>
  <cp:lastModifiedBy>Silvana</cp:lastModifiedBy>
  <cp:revision>316</cp:revision>
  <dcterms:created xsi:type="dcterms:W3CDTF">2007-05-06T08:39:51Z</dcterms:created>
  <dcterms:modified xsi:type="dcterms:W3CDTF">2017-12-07T01:07:02Z</dcterms:modified>
</cp:coreProperties>
</file>